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8" r:id="rId2"/>
    <p:sldId id="261" r:id="rId3"/>
    <p:sldId id="264" r:id="rId4"/>
    <p:sldId id="262" r:id="rId5"/>
    <p:sldId id="265" r:id="rId6"/>
  </p:sldIdLst>
  <p:sldSz cx="42767250" cy="30240288"/>
  <p:notesSz cx="6858000" cy="9144000"/>
  <p:defaultTextStyle>
    <a:defPPr>
      <a:defRPr lang="de-DE"/>
    </a:defPPr>
    <a:lvl1pPr marL="0" algn="l" defTabSz="3504347" rtl="0" eaLnBrk="1" latinLnBrk="0" hangingPunct="1">
      <a:defRPr sz="6898" kern="1200">
        <a:solidFill>
          <a:schemeClr val="tx1"/>
        </a:solidFill>
        <a:latin typeface="+mn-lt"/>
        <a:ea typeface="+mn-ea"/>
        <a:cs typeface="+mn-cs"/>
      </a:defRPr>
    </a:lvl1pPr>
    <a:lvl2pPr marL="1752173" algn="l" defTabSz="3504347" rtl="0" eaLnBrk="1" latinLnBrk="0" hangingPunct="1">
      <a:defRPr sz="6898" kern="1200">
        <a:solidFill>
          <a:schemeClr val="tx1"/>
        </a:solidFill>
        <a:latin typeface="+mn-lt"/>
        <a:ea typeface="+mn-ea"/>
        <a:cs typeface="+mn-cs"/>
      </a:defRPr>
    </a:lvl2pPr>
    <a:lvl3pPr marL="3504347" algn="l" defTabSz="3504347" rtl="0" eaLnBrk="1" latinLnBrk="0" hangingPunct="1">
      <a:defRPr sz="6898" kern="1200">
        <a:solidFill>
          <a:schemeClr val="tx1"/>
        </a:solidFill>
        <a:latin typeface="+mn-lt"/>
        <a:ea typeface="+mn-ea"/>
        <a:cs typeface="+mn-cs"/>
      </a:defRPr>
    </a:lvl3pPr>
    <a:lvl4pPr marL="5256520" algn="l" defTabSz="3504347" rtl="0" eaLnBrk="1" latinLnBrk="0" hangingPunct="1">
      <a:defRPr sz="6898" kern="1200">
        <a:solidFill>
          <a:schemeClr val="tx1"/>
        </a:solidFill>
        <a:latin typeface="+mn-lt"/>
        <a:ea typeface="+mn-ea"/>
        <a:cs typeface="+mn-cs"/>
      </a:defRPr>
    </a:lvl4pPr>
    <a:lvl5pPr marL="7008693" algn="l" defTabSz="3504347" rtl="0" eaLnBrk="1" latinLnBrk="0" hangingPunct="1">
      <a:defRPr sz="6898" kern="1200">
        <a:solidFill>
          <a:schemeClr val="tx1"/>
        </a:solidFill>
        <a:latin typeface="+mn-lt"/>
        <a:ea typeface="+mn-ea"/>
        <a:cs typeface="+mn-cs"/>
      </a:defRPr>
    </a:lvl5pPr>
    <a:lvl6pPr marL="8760866" algn="l" defTabSz="3504347" rtl="0" eaLnBrk="1" latinLnBrk="0" hangingPunct="1">
      <a:defRPr sz="6898" kern="1200">
        <a:solidFill>
          <a:schemeClr val="tx1"/>
        </a:solidFill>
        <a:latin typeface="+mn-lt"/>
        <a:ea typeface="+mn-ea"/>
        <a:cs typeface="+mn-cs"/>
      </a:defRPr>
    </a:lvl6pPr>
    <a:lvl7pPr marL="10513040" algn="l" defTabSz="3504347" rtl="0" eaLnBrk="1" latinLnBrk="0" hangingPunct="1">
      <a:defRPr sz="6898" kern="1200">
        <a:solidFill>
          <a:schemeClr val="tx1"/>
        </a:solidFill>
        <a:latin typeface="+mn-lt"/>
        <a:ea typeface="+mn-ea"/>
        <a:cs typeface="+mn-cs"/>
      </a:defRPr>
    </a:lvl7pPr>
    <a:lvl8pPr marL="12265213" algn="l" defTabSz="3504347" rtl="0" eaLnBrk="1" latinLnBrk="0" hangingPunct="1">
      <a:defRPr sz="6898" kern="1200">
        <a:solidFill>
          <a:schemeClr val="tx1"/>
        </a:solidFill>
        <a:latin typeface="+mn-lt"/>
        <a:ea typeface="+mn-ea"/>
        <a:cs typeface="+mn-cs"/>
      </a:defRPr>
    </a:lvl8pPr>
    <a:lvl9pPr marL="14017386" algn="l" defTabSz="3504347" rtl="0" eaLnBrk="1" latinLnBrk="0" hangingPunct="1">
      <a:defRPr sz="689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4" autoAdjust="0"/>
    <p:restoredTop sz="94660"/>
  </p:normalViewPr>
  <p:slideViewPr>
    <p:cSldViewPr snapToGrid="0">
      <p:cViewPr>
        <p:scale>
          <a:sx n="56" d="100"/>
          <a:sy n="56" d="100"/>
        </p:scale>
        <p:origin x="-1618" y="-63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DBDAB9-E85E-479E-82EB-E41E5CEABE12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246188" y="1143000"/>
            <a:ext cx="43656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1D6E5B-3462-4070-983E-821049149317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3833577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AT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81D6E5B-3462-4070-983E-821049149317}" type="slidenum">
              <a:rPr lang="de-AT" smtClean="0"/>
              <a:t>1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0172222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AT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81D6E5B-3462-4070-983E-821049149317}" type="slidenum">
              <a:rPr lang="de-AT" smtClean="0"/>
              <a:t>2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0172222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52BBA4E-65F8-E0D8-7C86-EBC2342A244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345906" y="4949049"/>
            <a:ext cx="32075438" cy="105281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EF208365-FBF6-363D-8C9D-77B1928B797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345906" y="15883154"/>
            <a:ext cx="32075438" cy="7301067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6905EE5-4F3D-23FA-78E4-EDE616C4D7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62B8884-9EF2-C8FC-0549-B07ADC1BD6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B73F376-F5B5-07F7-20BD-191B6DC84F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5957393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2313759-3F98-D5DA-824E-7F61EA9010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C81ABDA1-CFC9-FB1F-658C-F3936F75B8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EB03A7E-AA49-E37B-B2CD-C3C91B00F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6CAB369-B748-4173-0461-6851A7DB75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F694979-3C5D-2961-8A27-D52AE6B8A6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8646405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7D72C972-DBEA-AD5F-B245-6CBC91805C8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30605313" y="1610015"/>
            <a:ext cx="9221688" cy="25627246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17508029-5936-C347-B97D-85751723C28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2940249" y="1610015"/>
            <a:ext cx="27130474" cy="25627246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B5F5444-E6F6-9E85-AB3D-86C4EFC5C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E45A60E-0C58-FF60-EF32-F01106DD1C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3028386-4460-4930-F0AD-EEDF263255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470856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9A955F-581B-E669-C497-26845C5F0C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B838EDE9-C61F-FB5D-C1A1-AA236210AC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3644A5F-5203-54EC-649B-27A8C97F42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BDBF968-57CC-4A3A-5C69-56F0C3F8E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27FE1C6-D82A-8785-A572-3C36E967CA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1565202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8DDD27-CAF5-D937-0905-9C219E00FF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917974" y="7539076"/>
            <a:ext cx="36886753" cy="12579118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2DFBFB31-72AC-91E9-2385-7AE5C2DD82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917974" y="20237197"/>
            <a:ext cx="36886753" cy="6615061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E7BE93A-D344-0B92-E96C-334B65063A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BEBC97B-AEC8-6EC7-B1B6-16DF9D7DC9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3E8790D-3390-67C7-8D33-B2AFD0943B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702530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C7BB446-CEFC-9A97-9C27-DE312BF6F5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B919B5A3-FDCA-655F-796F-2B0ED2AC673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2940249" y="8050077"/>
            <a:ext cx="18176081" cy="19187185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EEFF511B-4CA9-8561-EA86-5CC2068B1B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21650920" y="8050077"/>
            <a:ext cx="18176081" cy="19187185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25C2CF12-21B2-E31A-3984-92C1DC4BAE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F1CE95DA-DC0F-EEEF-2E16-2AA6FBA421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CF15814A-B104-9BD0-5941-BF1977E6CB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74594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86F022-DA46-48BF-FDC5-DC19A9693B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945819" y="1610017"/>
            <a:ext cx="36886753" cy="5845058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AC50EC05-AB0C-F303-8E9A-1B096523D4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945820" y="7413073"/>
            <a:ext cx="18092550" cy="363303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4EE9EB7A-2152-D046-307A-2E216528F69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2945820" y="11046105"/>
            <a:ext cx="18092550" cy="1624715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2E1FEAB3-5F93-4BDE-3607-B3C55490C13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21650920" y="7413073"/>
            <a:ext cx="18181652" cy="363303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154A42A5-EE16-676A-7878-E3368F89D4A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21650920" y="11046105"/>
            <a:ext cx="18181652" cy="1624715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24724F0D-A857-55BF-DA56-E5D53F7B38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1C9FEAE2-433A-61F6-2DE4-3E3A747B22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3AA44C21-4BC4-DDDB-F07E-EAE0D9C939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4149741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51F222-A008-F78F-A572-2E090C8DE2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4DC572E9-D171-E00B-E72E-7A8ABA27BB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20CA60D9-1264-F88A-5B72-A94D841536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36F4F0AF-B641-47E5-A783-D006875400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782263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FD134A7D-BB18-3EE5-29D7-1CF33E44E0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AB9B09D1-5D7D-B557-7994-F04A6FA46D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F438E27E-D052-9F4F-E829-0002C3FD04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4254156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68A6060-F2AC-1D20-FBBD-8ACFEFAD76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945821" y="2016019"/>
            <a:ext cx="13793550" cy="7056067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2D222A1-8E13-9835-9C42-41B4AA7EA8D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8181652" y="4354044"/>
            <a:ext cx="21650920" cy="2149020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284F4CB2-AF31-75DC-312F-304A466C2FC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2945821" y="9072087"/>
            <a:ext cx="13793550" cy="16807162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9DE24B78-9F29-B9EF-C133-468AFF44A5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D1E8F561-4989-715D-AC1B-C778106159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76326986-ECFB-6CDA-39E4-CE48F8829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194447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DF1A68C-9D3B-5C53-381F-8F0DE41736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945821" y="2016019"/>
            <a:ext cx="13793550" cy="7056067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926876DA-83DB-A4F9-437C-27047C81D48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8181652" y="4354044"/>
            <a:ext cx="21650920" cy="2149020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30542CE7-ABE2-FF86-7B25-4A48FB01AE1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2945821" y="9072087"/>
            <a:ext cx="13793550" cy="16807162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39260B0C-40E9-1B31-3AF5-37A264FA05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4B1D9787-DE4D-C9BB-E76D-94BAC1B71F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B7409086-57CA-3428-5BD8-69112EB4AF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938804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F13A25F7-A88A-AE48-C47E-C0B141BA95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940249" y="1610017"/>
            <a:ext cx="36886753" cy="584505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83A32476-92DA-F76D-11B3-5F4F49EF90E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940249" y="8050077"/>
            <a:ext cx="36886753" cy="191871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0F7088E-ED90-FCC9-F830-759EDA3B506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2940249" y="28028269"/>
            <a:ext cx="9622631" cy="16100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215697-DE2E-4DBE-B448-FD14F22EFDF9}" type="datetimeFigureOut">
              <a:rPr lang="de-AT" smtClean="0"/>
              <a:t>18.07.2022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389F46B-32ED-A63B-8AD7-729D0012215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14166652" y="28028269"/>
            <a:ext cx="14433947" cy="16100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B5E70EB-E726-0F3C-20A0-3E9BB946D86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30204370" y="28028269"/>
            <a:ext cx="9622631" cy="16100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5C6432-517A-4038-BE1E-7DBCDC27189D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5108317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gerhard.dirmoser@gmail.com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gerhard.dirmoser@gmail.com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mailto:gerhard.dirmoser@gmail.com" TargetMode="Externa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mailto:gerhard.dirmoser@gmail.com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eck 2">
            <a:extLst>
              <a:ext uri="{FF2B5EF4-FFF2-40B4-BE49-F238E27FC236}">
                <a16:creationId xmlns:a16="http://schemas.microsoft.com/office/drawing/2014/main" id="{C14FC1DB-9F5A-A5C7-43CB-9D557F5A0B89}"/>
              </a:ext>
            </a:extLst>
          </p:cNvPr>
          <p:cNvSpPr/>
          <p:nvPr/>
        </p:nvSpPr>
        <p:spPr>
          <a:xfrm>
            <a:off x="4191894" y="10761898"/>
            <a:ext cx="29324261" cy="2684198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771FE71C-41F0-9E83-31EF-30B0A391875C}"/>
              </a:ext>
            </a:extLst>
          </p:cNvPr>
          <p:cNvSpPr txBox="1"/>
          <p:nvPr/>
        </p:nvSpPr>
        <p:spPr>
          <a:xfrm>
            <a:off x="4862946" y="2834640"/>
            <a:ext cx="360406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Intensität</a:t>
            </a:r>
          </a:p>
        </p:txBody>
      </p:sp>
      <p:cxnSp>
        <p:nvCxnSpPr>
          <p:cNvPr id="5" name="Gerader Verbinder 4">
            <a:extLst>
              <a:ext uri="{FF2B5EF4-FFF2-40B4-BE49-F238E27FC236}">
                <a16:creationId xmlns:a16="http://schemas.microsoft.com/office/drawing/2014/main" id="{DF3C9164-998F-E2F5-84B4-93F41C3E8B9A}"/>
              </a:ext>
            </a:extLst>
          </p:cNvPr>
          <p:cNvCxnSpPr>
            <a:cxnSpLocks/>
          </p:cNvCxnSpPr>
          <p:nvPr/>
        </p:nvCxnSpPr>
        <p:spPr>
          <a:xfrm>
            <a:off x="8749146" y="3383280"/>
            <a:ext cx="1888236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Gerader Verbinder 5">
            <a:extLst>
              <a:ext uri="{FF2B5EF4-FFF2-40B4-BE49-F238E27FC236}">
                <a16:creationId xmlns:a16="http://schemas.microsoft.com/office/drawing/2014/main" id="{49F91FAC-C21F-07C7-280D-69CF3998941B}"/>
              </a:ext>
            </a:extLst>
          </p:cNvPr>
          <p:cNvCxnSpPr>
            <a:cxnSpLocks/>
          </p:cNvCxnSpPr>
          <p:nvPr/>
        </p:nvCxnSpPr>
        <p:spPr>
          <a:xfrm>
            <a:off x="6710698" y="4343400"/>
            <a:ext cx="0" cy="7073559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feld 6">
            <a:extLst>
              <a:ext uri="{FF2B5EF4-FFF2-40B4-BE49-F238E27FC236}">
                <a16:creationId xmlns:a16="http://schemas.microsoft.com/office/drawing/2014/main" id="{B11718DE-7A14-7C81-B36A-DBB733B11895}"/>
              </a:ext>
            </a:extLst>
          </p:cNvPr>
          <p:cNvSpPr txBox="1"/>
          <p:nvPr/>
        </p:nvSpPr>
        <p:spPr>
          <a:xfrm>
            <a:off x="5015346" y="11399520"/>
            <a:ext cx="318112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EKSTASE</a:t>
            </a:r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67669ADF-E9F2-07DE-03DD-2C126A6DCFAF}"/>
              </a:ext>
            </a:extLst>
          </p:cNvPr>
          <p:cNvCxnSpPr>
            <a:cxnSpLocks/>
          </p:cNvCxnSpPr>
          <p:nvPr/>
        </p:nvCxnSpPr>
        <p:spPr>
          <a:xfrm>
            <a:off x="8535786" y="11993880"/>
            <a:ext cx="9252585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>
            <a:extLst>
              <a:ext uri="{FF2B5EF4-FFF2-40B4-BE49-F238E27FC236}">
                <a16:creationId xmlns:a16="http://schemas.microsoft.com/office/drawing/2014/main" id="{44940073-1000-7933-94A5-A163A5BEFDB8}"/>
              </a:ext>
            </a:extLst>
          </p:cNvPr>
          <p:cNvSpPr txBox="1"/>
          <p:nvPr/>
        </p:nvSpPr>
        <p:spPr>
          <a:xfrm>
            <a:off x="18426546" y="11369040"/>
            <a:ext cx="523874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ATMOSPHÄRE</a:t>
            </a:r>
          </a:p>
        </p:txBody>
      </p:sp>
      <p:cxnSp>
        <p:nvCxnSpPr>
          <p:cNvPr id="10" name="Gerader Verbinder 9">
            <a:extLst>
              <a:ext uri="{FF2B5EF4-FFF2-40B4-BE49-F238E27FC236}">
                <a16:creationId xmlns:a16="http://schemas.microsoft.com/office/drawing/2014/main" id="{912CC9D0-F64F-1653-78D5-36CE7C0CB8DB}"/>
              </a:ext>
            </a:extLst>
          </p:cNvPr>
          <p:cNvCxnSpPr>
            <a:cxnSpLocks/>
          </p:cNvCxnSpPr>
          <p:nvPr/>
        </p:nvCxnSpPr>
        <p:spPr>
          <a:xfrm>
            <a:off x="21510841" y="12480152"/>
            <a:ext cx="0" cy="7487460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C9C6AF-F6C0-C500-0031-FA404CAB6997}"/>
              </a:ext>
            </a:extLst>
          </p:cNvPr>
          <p:cNvSpPr txBox="1"/>
          <p:nvPr/>
        </p:nvSpPr>
        <p:spPr>
          <a:xfrm>
            <a:off x="19308561" y="19983450"/>
            <a:ext cx="295574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Präsenz</a:t>
            </a:r>
          </a:p>
        </p:txBody>
      </p:sp>
      <p:sp>
        <p:nvSpPr>
          <p:cNvPr id="12" name="Textfeld 11">
            <a:extLst>
              <a:ext uri="{FF2B5EF4-FFF2-40B4-BE49-F238E27FC236}">
                <a16:creationId xmlns:a16="http://schemas.microsoft.com/office/drawing/2014/main" id="{EF079532-F60B-AF74-90BA-B11CFA3AFC90}"/>
              </a:ext>
            </a:extLst>
          </p:cNvPr>
          <p:cNvSpPr txBox="1"/>
          <p:nvPr/>
        </p:nvSpPr>
        <p:spPr>
          <a:xfrm>
            <a:off x="20452912" y="20959729"/>
            <a:ext cx="32762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3200">
                <a:solidFill>
                  <a:srgbClr val="0070C0"/>
                </a:solidFill>
              </a:defRPr>
            </a:lvl1pPr>
          </a:lstStyle>
          <a:p>
            <a:r>
              <a:rPr lang="de-AT" dirty="0" err="1"/>
              <a:t>Gansterer</a:t>
            </a:r>
            <a:r>
              <a:rPr lang="de-AT" dirty="0"/>
              <a:t>/</a:t>
            </a:r>
            <a:r>
              <a:rPr lang="de-AT" dirty="0" err="1"/>
              <a:t>Arteaga</a:t>
            </a:r>
            <a:endParaRPr lang="de-AT" dirty="0"/>
          </a:p>
        </p:txBody>
      </p:sp>
      <p:sp>
        <p:nvSpPr>
          <p:cNvPr id="13" name="Textfeld 12">
            <a:extLst>
              <a:ext uri="{FF2B5EF4-FFF2-40B4-BE49-F238E27FC236}">
                <a16:creationId xmlns:a16="http://schemas.microsoft.com/office/drawing/2014/main" id="{E348A103-6AA5-CC35-CD34-47B7989B930F}"/>
              </a:ext>
            </a:extLst>
          </p:cNvPr>
          <p:cNvSpPr txBox="1"/>
          <p:nvPr/>
        </p:nvSpPr>
        <p:spPr>
          <a:xfrm>
            <a:off x="22075201" y="10910409"/>
            <a:ext cx="13724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Böhme</a:t>
            </a:r>
          </a:p>
        </p:txBody>
      </p:sp>
      <p:sp>
        <p:nvSpPr>
          <p:cNvPr id="14" name="Textfeld 13">
            <a:extLst>
              <a:ext uri="{FF2B5EF4-FFF2-40B4-BE49-F238E27FC236}">
                <a16:creationId xmlns:a16="http://schemas.microsoft.com/office/drawing/2014/main" id="{830317DC-BF13-BF74-C1F6-868A1166E9E4}"/>
              </a:ext>
            </a:extLst>
          </p:cNvPr>
          <p:cNvSpPr txBox="1"/>
          <p:nvPr/>
        </p:nvSpPr>
        <p:spPr>
          <a:xfrm>
            <a:off x="6993638" y="12414945"/>
            <a:ext cx="13724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Böhme</a:t>
            </a:r>
          </a:p>
        </p:txBody>
      </p:sp>
      <p:cxnSp>
        <p:nvCxnSpPr>
          <p:cNvPr id="15" name="Gerader Verbinder 14">
            <a:extLst>
              <a:ext uri="{FF2B5EF4-FFF2-40B4-BE49-F238E27FC236}">
                <a16:creationId xmlns:a16="http://schemas.microsoft.com/office/drawing/2014/main" id="{59A5BA66-B306-4DA6-2544-F110794EEF69}"/>
              </a:ext>
            </a:extLst>
          </p:cNvPr>
          <p:cNvCxnSpPr>
            <a:cxnSpLocks/>
          </p:cNvCxnSpPr>
          <p:nvPr/>
        </p:nvCxnSpPr>
        <p:spPr>
          <a:xfrm>
            <a:off x="6710698" y="12553362"/>
            <a:ext cx="0" cy="8064159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Gerader Verbinder 15">
            <a:extLst>
              <a:ext uri="{FF2B5EF4-FFF2-40B4-BE49-F238E27FC236}">
                <a16:creationId xmlns:a16="http://schemas.microsoft.com/office/drawing/2014/main" id="{21BA0D33-DB81-9961-B1A0-FB4F13BAB9BD}"/>
              </a:ext>
            </a:extLst>
          </p:cNvPr>
          <p:cNvCxnSpPr>
            <a:cxnSpLocks/>
          </p:cNvCxnSpPr>
          <p:nvPr/>
        </p:nvCxnSpPr>
        <p:spPr>
          <a:xfrm>
            <a:off x="6710698" y="20617521"/>
            <a:ext cx="12382598" cy="0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feld 16">
            <a:extLst>
              <a:ext uri="{FF2B5EF4-FFF2-40B4-BE49-F238E27FC236}">
                <a16:creationId xmlns:a16="http://schemas.microsoft.com/office/drawing/2014/main" id="{22AE7A74-1FBB-3C9A-6A89-7EE492E65E1E}"/>
              </a:ext>
            </a:extLst>
          </p:cNvPr>
          <p:cNvSpPr txBox="1"/>
          <p:nvPr/>
        </p:nvSpPr>
        <p:spPr>
          <a:xfrm>
            <a:off x="7163294" y="19713649"/>
            <a:ext cx="693907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i="1" dirty="0"/>
              <a:t>Ekstasen als Formen der Präsenz</a:t>
            </a:r>
          </a:p>
        </p:txBody>
      </p:sp>
      <p:cxnSp>
        <p:nvCxnSpPr>
          <p:cNvPr id="18" name="Gerader Verbinder 17">
            <a:extLst>
              <a:ext uri="{FF2B5EF4-FFF2-40B4-BE49-F238E27FC236}">
                <a16:creationId xmlns:a16="http://schemas.microsoft.com/office/drawing/2014/main" id="{677B592C-0AE9-697D-D838-9E1FD7ABDB61}"/>
              </a:ext>
            </a:extLst>
          </p:cNvPr>
          <p:cNvCxnSpPr>
            <a:cxnSpLocks/>
          </p:cNvCxnSpPr>
          <p:nvPr/>
        </p:nvCxnSpPr>
        <p:spPr>
          <a:xfrm>
            <a:off x="6168178" y="12684733"/>
            <a:ext cx="0" cy="1175604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feld 18">
            <a:extLst>
              <a:ext uri="{FF2B5EF4-FFF2-40B4-BE49-F238E27FC236}">
                <a16:creationId xmlns:a16="http://schemas.microsoft.com/office/drawing/2014/main" id="{692BEEA1-0CCE-DCE1-5D29-BE76EA36699F}"/>
              </a:ext>
            </a:extLst>
          </p:cNvPr>
          <p:cNvSpPr txBox="1"/>
          <p:nvPr/>
        </p:nvSpPr>
        <p:spPr>
          <a:xfrm>
            <a:off x="3950387" y="24201936"/>
            <a:ext cx="3930050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Bewegung</a:t>
            </a:r>
          </a:p>
        </p:txBody>
      </p:sp>
      <p:cxnSp>
        <p:nvCxnSpPr>
          <p:cNvPr id="20" name="Gerader Verbinder 19">
            <a:extLst>
              <a:ext uri="{FF2B5EF4-FFF2-40B4-BE49-F238E27FC236}">
                <a16:creationId xmlns:a16="http://schemas.microsoft.com/office/drawing/2014/main" id="{EB92E3CB-B72E-CEDB-D4F6-59ACA3FB2C26}"/>
              </a:ext>
            </a:extLst>
          </p:cNvPr>
          <p:cNvCxnSpPr>
            <a:cxnSpLocks/>
          </p:cNvCxnSpPr>
          <p:nvPr/>
        </p:nvCxnSpPr>
        <p:spPr>
          <a:xfrm>
            <a:off x="21496115" y="21964222"/>
            <a:ext cx="838073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feld 20">
            <a:extLst>
              <a:ext uri="{FF2B5EF4-FFF2-40B4-BE49-F238E27FC236}">
                <a16:creationId xmlns:a16="http://schemas.microsoft.com/office/drawing/2014/main" id="{A2A1FE00-36DF-DC72-BE00-F7E11376766E}"/>
              </a:ext>
            </a:extLst>
          </p:cNvPr>
          <p:cNvSpPr txBox="1"/>
          <p:nvPr/>
        </p:nvSpPr>
        <p:spPr>
          <a:xfrm>
            <a:off x="29876852" y="21353207"/>
            <a:ext cx="454893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Erscheinung</a:t>
            </a:r>
          </a:p>
        </p:txBody>
      </p:sp>
      <p:cxnSp>
        <p:nvCxnSpPr>
          <p:cNvPr id="22" name="Gerader Verbinder 21">
            <a:extLst>
              <a:ext uri="{FF2B5EF4-FFF2-40B4-BE49-F238E27FC236}">
                <a16:creationId xmlns:a16="http://schemas.microsoft.com/office/drawing/2014/main" id="{EE6890ED-7060-94BF-6529-BF5E42CAD546}"/>
              </a:ext>
            </a:extLst>
          </p:cNvPr>
          <p:cNvCxnSpPr>
            <a:cxnSpLocks/>
          </p:cNvCxnSpPr>
          <p:nvPr/>
        </p:nvCxnSpPr>
        <p:spPr>
          <a:xfrm>
            <a:off x="23997012" y="11939803"/>
            <a:ext cx="4647708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feld 22">
            <a:extLst>
              <a:ext uri="{FF2B5EF4-FFF2-40B4-BE49-F238E27FC236}">
                <a16:creationId xmlns:a16="http://schemas.microsoft.com/office/drawing/2014/main" id="{35F5CB97-4F20-2776-0F24-B1A992BE5F8B}"/>
              </a:ext>
            </a:extLst>
          </p:cNvPr>
          <p:cNvSpPr txBox="1"/>
          <p:nvPr/>
        </p:nvSpPr>
        <p:spPr>
          <a:xfrm>
            <a:off x="28967218" y="11399520"/>
            <a:ext cx="307744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GESPÜR</a:t>
            </a:r>
          </a:p>
        </p:txBody>
      </p:sp>
      <p:cxnSp>
        <p:nvCxnSpPr>
          <p:cNvPr id="24" name="Gerader Verbinder 23">
            <a:extLst>
              <a:ext uri="{FF2B5EF4-FFF2-40B4-BE49-F238E27FC236}">
                <a16:creationId xmlns:a16="http://schemas.microsoft.com/office/drawing/2014/main" id="{64AEAF5D-34D8-11B0-818F-5CE1573F5F2C}"/>
              </a:ext>
            </a:extLst>
          </p:cNvPr>
          <p:cNvCxnSpPr>
            <a:cxnSpLocks/>
          </p:cNvCxnSpPr>
          <p:nvPr/>
        </p:nvCxnSpPr>
        <p:spPr>
          <a:xfrm>
            <a:off x="7865226" y="4572000"/>
            <a:ext cx="7576335" cy="968477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feld 25">
            <a:extLst>
              <a:ext uri="{FF2B5EF4-FFF2-40B4-BE49-F238E27FC236}">
                <a16:creationId xmlns:a16="http://schemas.microsoft.com/office/drawing/2014/main" id="{F094FDFB-7FC6-65A9-53E5-5449FC075DA1}"/>
              </a:ext>
            </a:extLst>
          </p:cNvPr>
          <p:cNvSpPr txBox="1"/>
          <p:nvPr/>
        </p:nvSpPr>
        <p:spPr>
          <a:xfrm>
            <a:off x="21784754" y="15973455"/>
            <a:ext cx="322235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>
                <a:solidFill>
                  <a:schemeClr val="accent4">
                    <a:lumMod val="75000"/>
                  </a:schemeClr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Medium</a:t>
            </a:r>
          </a:p>
        </p:txBody>
      </p:sp>
      <p:cxnSp>
        <p:nvCxnSpPr>
          <p:cNvPr id="27" name="Gerader Verbinder 26">
            <a:extLst>
              <a:ext uri="{FF2B5EF4-FFF2-40B4-BE49-F238E27FC236}">
                <a16:creationId xmlns:a16="http://schemas.microsoft.com/office/drawing/2014/main" id="{9FAA8E7E-E5B8-7226-1DDB-20C74C23D981}"/>
              </a:ext>
            </a:extLst>
          </p:cNvPr>
          <p:cNvCxnSpPr>
            <a:cxnSpLocks/>
          </p:cNvCxnSpPr>
          <p:nvPr/>
        </p:nvCxnSpPr>
        <p:spPr>
          <a:xfrm>
            <a:off x="22863352" y="12467089"/>
            <a:ext cx="0" cy="3506366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feld 27">
            <a:extLst>
              <a:ext uri="{FF2B5EF4-FFF2-40B4-BE49-F238E27FC236}">
                <a16:creationId xmlns:a16="http://schemas.microsoft.com/office/drawing/2014/main" id="{A3173CC8-0510-78BA-9BAE-FD80C81475AA}"/>
              </a:ext>
            </a:extLst>
          </p:cNvPr>
          <p:cNvSpPr txBox="1"/>
          <p:nvPr/>
        </p:nvSpPr>
        <p:spPr>
          <a:xfrm>
            <a:off x="22450594" y="26338592"/>
            <a:ext cx="236058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err="1"/>
              <a:t>Agenz</a:t>
            </a:r>
            <a:endParaRPr lang="de-AT" dirty="0"/>
          </a:p>
        </p:txBody>
      </p:sp>
      <p:sp>
        <p:nvSpPr>
          <p:cNvPr id="29" name="Textfeld 28">
            <a:extLst>
              <a:ext uri="{FF2B5EF4-FFF2-40B4-BE49-F238E27FC236}">
                <a16:creationId xmlns:a16="http://schemas.microsoft.com/office/drawing/2014/main" id="{7A85DB93-DBB3-FF5C-13A9-4674BCFF9E55}"/>
              </a:ext>
            </a:extLst>
          </p:cNvPr>
          <p:cNvSpPr txBox="1"/>
          <p:nvPr/>
        </p:nvSpPr>
        <p:spPr>
          <a:xfrm>
            <a:off x="28069146" y="2892624"/>
            <a:ext cx="407771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Affizierung</a:t>
            </a:r>
          </a:p>
        </p:txBody>
      </p:sp>
      <p:cxnSp>
        <p:nvCxnSpPr>
          <p:cNvPr id="30" name="Gerader Verbinder 29">
            <a:extLst>
              <a:ext uri="{FF2B5EF4-FFF2-40B4-BE49-F238E27FC236}">
                <a16:creationId xmlns:a16="http://schemas.microsoft.com/office/drawing/2014/main" id="{AA95672A-943A-44CA-74DE-19ED2CE2514D}"/>
              </a:ext>
            </a:extLst>
          </p:cNvPr>
          <p:cNvCxnSpPr>
            <a:cxnSpLocks/>
          </p:cNvCxnSpPr>
          <p:nvPr/>
        </p:nvCxnSpPr>
        <p:spPr>
          <a:xfrm>
            <a:off x="30477909" y="4408714"/>
            <a:ext cx="0" cy="6890415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feld 30">
            <a:extLst>
              <a:ext uri="{FF2B5EF4-FFF2-40B4-BE49-F238E27FC236}">
                <a16:creationId xmlns:a16="http://schemas.microsoft.com/office/drawing/2014/main" id="{AA3F6AA2-E4F5-B45E-0FF4-FEFDFB6CD122}"/>
              </a:ext>
            </a:extLst>
          </p:cNvPr>
          <p:cNvSpPr txBox="1"/>
          <p:nvPr/>
        </p:nvSpPr>
        <p:spPr>
          <a:xfrm>
            <a:off x="18523989" y="8748778"/>
            <a:ext cx="3410998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i="1" dirty="0"/>
              <a:t>Atmosphäre als</a:t>
            </a:r>
          </a:p>
          <a:p>
            <a:r>
              <a:rPr lang="de-AT" sz="4000" i="1" dirty="0"/>
              <a:t>Gespür für</a:t>
            </a:r>
          </a:p>
          <a:p>
            <a:r>
              <a:rPr lang="de-AT" sz="4000" i="1" dirty="0"/>
              <a:t>Intensitäten</a:t>
            </a:r>
          </a:p>
        </p:txBody>
      </p:sp>
      <p:cxnSp>
        <p:nvCxnSpPr>
          <p:cNvPr id="32" name="Gerader Verbinder 31">
            <a:extLst>
              <a:ext uri="{FF2B5EF4-FFF2-40B4-BE49-F238E27FC236}">
                <a16:creationId xmlns:a16="http://schemas.microsoft.com/office/drawing/2014/main" id="{D67DE7EF-A4D3-047A-169D-F9C68034B70D}"/>
              </a:ext>
            </a:extLst>
          </p:cNvPr>
          <p:cNvCxnSpPr>
            <a:cxnSpLocks/>
          </p:cNvCxnSpPr>
          <p:nvPr/>
        </p:nvCxnSpPr>
        <p:spPr>
          <a:xfrm>
            <a:off x="21434602" y="9653539"/>
            <a:ext cx="0" cy="17925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feld 32">
            <a:extLst>
              <a:ext uri="{FF2B5EF4-FFF2-40B4-BE49-F238E27FC236}">
                <a16:creationId xmlns:a16="http://schemas.microsoft.com/office/drawing/2014/main" id="{867417CD-8431-11E1-7583-E21CF0BDC295}"/>
              </a:ext>
            </a:extLst>
          </p:cNvPr>
          <p:cNvSpPr txBox="1"/>
          <p:nvPr/>
        </p:nvSpPr>
        <p:spPr>
          <a:xfrm>
            <a:off x="7135108" y="3830667"/>
            <a:ext cx="12610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Löffler</a:t>
            </a:r>
          </a:p>
        </p:txBody>
      </p:sp>
      <p:sp>
        <p:nvSpPr>
          <p:cNvPr id="34" name="Textfeld 33">
            <a:extLst>
              <a:ext uri="{FF2B5EF4-FFF2-40B4-BE49-F238E27FC236}">
                <a16:creationId xmlns:a16="http://schemas.microsoft.com/office/drawing/2014/main" id="{A21D422D-88A7-EF41-14E8-B3953F3F90B3}"/>
              </a:ext>
            </a:extLst>
          </p:cNvPr>
          <p:cNvSpPr txBox="1"/>
          <p:nvPr/>
        </p:nvSpPr>
        <p:spPr>
          <a:xfrm>
            <a:off x="28088147" y="2497749"/>
            <a:ext cx="26995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Spinoza/Löffler</a:t>
            </a:r>
          </a:p>
        </p:txBody>
      </p:sp>
      <p:sp>
        <p:nvSpPr>
          <p:cNvPr id="35" name="Textfeld 34">
            <a:extLst>
              <a:ext uri="{FF2B5EF4-FFF2-40B4-BE49-F238E27FC236}">
                <a16:creationId xmlns:a16="http://schemas.microsoft.com/office/drawing/2014/main" id="{2753DC8B-6DD3-5F35-7FEA-EC20E99E3295}"/>
              </a:ext>
            </a:extLst>
          </p:cNvPr>
          <p:cNvSpPr txBox="1"/>
          <p:nvPr/>
        </p:nvSpPr>
        <p:spPr>
          <a:xfrm>
            <a:off x="12306097" y="7715346"/>
            <a:ext cx="287841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Energie</a:t>
            </a:r>
          </a:p>
        </p:txBody>
      </p:sp>
      <p:sp>
        <p:nvSpPr>
          <p:cNvPr id="37" name="Textfeld 36">
            <a:extLst>
              <a:ext uri="{FF2B5EF4-FFF2-40B4-BE49-F238E27FC236}">
                <a16:creationId xmlns:a16="http://schemas.microsoft.com/office/drawing/2014/main" id="{7CB156EB-7A9F-EF9B-1C04-83478BD68E53}"/>
              </a:ext>
            </a:extLst>
          </p:cNvPr>
          <p:cNvSpPr txBox="1"/>
          <p:nvPr/>
        </p:nvSpPr>
        <p:spPr>
          <a:xfrm>
            <a:off x="22488006" y="27452661"/>
            <a:ext cx="32762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 err="1">
                <a:solidFill>
                  <a:srgbClr val="0070C0"/>
                </a:solidFill>
              </a:rPr>
              <a:t>Gansterer</a:t>
            </a:r>
            <a:r>
              <a:rPr lang="de-AT" sz="3200" dirty="0">
                <a:solidFill>
                  <a:srgbClr val="0070C0"/>
                </a:solidFill>
              </a:rPr>
              <a:t>/</a:t>
            </a:r>
            <a:r>
              <a:rPr lang="de-AT" sz="3200" dirty="0" err="1">
                <a:solidFill>
                  <a:srgbClr val="0070C0"/>
                </a:solidFill>
              </a:rPr>
              <a:t>Arteaga</a:t>
            </a:r>
            <a:endParaRPr lang="de-AT" sz="3200" dirty="0">
              <a:solidFill>
                <a:srgbClr val="0070C0"/>
              </a:solidFill>
            </a:endParaRPr>
          </a:p>
        </p:txBody>
      </p:sp>
      <p:sp>
        <p:nvSpPr>
          <p:cNvPr id="38" name="Textfeld 37">
            <a:extLst>
              <a:ext uri="{FF2B5EF4-FFF2-40B4-BE49-F238E27FC236}">
                <a16:creationId xmlns:a16="http://schemas.microsoft.com/office/drawing/2014/main" id="{42E6B153-19C9-ED77-E5F6-3D51CCCA16B3}"/>
              </a:ext>
            </a:extLst>
          </p:cNvPr>
          <p:cNvSpPr txBox="1"/>
          <p:nvPr/>
        </p:nvSpPr>
        <p:spPr>
          <a:xfrm>
            <a:off x="5695739" y="25241312"/>
            <a:ext cx="32431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Dirmoser/Thibaud</a:t>
            </a:r>
          </a:p>
        </p:txBody>
      </p:sp>
      <p:sp>
        <p:nvSpPr>
          <p:cNvPr id="39" name="Textfeld 38">
            <a:extLst>
              <a:ext uri="{FF2B5EF4-FFF2-40B4-BE49-F238E27FC236}">
                <a16:creationId xmlns:a16="http://schemas.microsoft.com/office/drawing/2014/main" id="{1A8B22D7-05BF-F3A4-E4C7-67CBDA66989E}"/>
              </a:ext>
            </a:extLst>
          </p:cNvPr>
          <p:cNvSpPr txBox="1"/>
          <p:nvPr/>
        </p:nvSpPr>
        <p:spPr>
          <a:xfrm>
            <a:off x="10475599" y="15866202"/>
            <a:ext cx="313233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Ästhetik</a:t>
            </a:r>
          </a:p>
        </p:txBody>
      </p:sp>
      <p:sp>
        <p:nvSpPr>
          <p:cNvPr id="40" name="Textfeld 39">
            <a:extLst>
              <a:ext uri="{FF2B5EF4-FFF2-40B4-BE49-F238E27FC236}">
                <a16:creationId xmlns:a16="http://schemas.microsoft.com/office/drawing/2014/main" id="{4B62B1FE-C061-6334-FBBF-54474AC1CBE7}"/>
              </a:ext>
            </a:extLst>
          </p:cNvPr>
          <p:cNvSpPr txBox="1"/>
          <p:nvPr/>
        </p:nvSpPr>
        <p:spPr>
          <a:xfrm>
            <a:off x="21810206" y="16924469"/>
            <a:ext cx="316881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Dirmoser/</a:t>
            </a:r>
            <a:r>
              <a:rPr lang="de-AT" sz="3200" dirty="0" err="1">
                <a:solidFill>
                  <a:srgbClr val="0070C0"/>
                </a:solidFill>
              </a:rPr>
              <a:t>Arteaga</a:t>
            </a:r>
            <a:endParaRPr lang="de-AT" sz="3200" dirty="0">
              <a:solidFill>
                <a:srgbClr val="0070C0"/>
              </a:solidFill>
            </a:endParaRPr>
          </a:p>
        </p:txBody>
      </p:sp>
      <p:sp>
        <p:nvSpPr>
          <p:cNvPr id="43" name="Textfeld 42">
            <a:extLst>
              <a:ext uri="{FF2B5EF4-FFF2-40B4-BE49-F238E27FC236}">
                <a16:creationId xmlns:a16="http://schemas.microsoft.com/office/drawing/2014/main" id="{B31B2D36-6C27-C0BD-391E-DB9CC28C8184}"/>
              </a:ext>
            </a:extLst>
          </p:cNvPr>
          <p:cNvSpPr txBox="1"/>
          <p:nvPr/>
        </p:nvSpPr>
        <p:spPr>
          <a:xfrm>
            <a:off x="36337530" y="11416959"/>
            <a:ext cx="556094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Wahrnehmung</a:t>
            </a:r>
          </a:p>
        </p:txBody>
      </p:sp>
      <p:cxnSp>
        <p:nvCxnSpPr>
          <p:cNvPr id="44" name="Gerader Verbinder 43">
            <a:extLst>
              <a:ext uri="{FF2B5EF4-FFF2-40B4-BE49-F238E27FC236}">
                <a16:creationId xmlns:a16="http://schemas.microsoft.com/office/drawing/2014/main" id="{A035BD91-61E4-07A6-7A9B-38FCF8E1696D}"/>
              </a:ext>
            </a:extLst>
          </p:cNvPr>
          <p:cNvCxnSpPr>
            <a:cxnSpLocks/>
          </p:cNvCxnSpPr>
          <p:nvPr/>
        </p:nvCxnSpPr>
        <p:spPr>
          <a:xfrm>
            <a:off x="32302935" y="11996030"/>
            <a:ext cx="3678186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feld 44">
            <a:extLst>
              <a:ext uri="{FF2B5EF4-FFF2-40B4-BE49-F238E27FC236}">
                <a16:creationId xmlns:a16="http://schemas.microsoft.com/office/drawing/2014/main" id="{0293E330-5DAA-A870-C8F3-B1F397DDD887}"/>
              </a:ext>
            </a:extLst>
          </p:cNvPr>
          <p:cNvSpPr txBox="1"/>
          <p:nvPr/>
        </p:nvSpPr>
        <p:spPr>
          <a:xfrm>
            <a:off x="35091748" y="12522882"/>
            <a:ext cx="4341701" cy="1077218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Wahrnehmung als</a:t>
            </a:r>
          </a:p>
          <a:p>
            <a:r>
              <a:rPr lang="de-AT" sz="3200" dirty="0"/>
              <a:t>Spüren von Anwesenheit</a:t>
            </a:r>
          </a:p>
        </p:txBody>
      </p:sp>
      <p:cxnSp>
        <p:nvCxnSpPr>
          <p:cNvPr id="46" name="Gerader Verbinder 45">
            <a:extLst>
              <a:ext uri="{FF2B5EF4-FFF2-40B4-BE49-F238E27FC236}">
                <a16:creationId xmlns:a16="http://schemas.microsoft.com/office/drawing/2014/main" id="{A563B830-EE61-2AA8-1C9E-4D976BBCAB04}"/>
              </a:ext>
            </a:extLst>
          </p:cNvPr>
          <p:cNvCxnSpPr>
            <a:cxnSpLocks/>
          </p:cNvCxnSpPr>
          <p:nvPr/>
        </p:nvCxnSpPr>
        <p:spPr>
          <a:xfrm flipV="1">
            <a:off x="22410515" y="12274810"/>
            <a:ext cx="6529266" cy="814672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Gerader Verbinder 46">
            <a:extLst>
              <a:ext uri="{FF2B5EF4-FFF2-40B4-BE49-F238E27FC236}">
                <a16:creationId xmlns:a16="http://schemas.microsoft.com/office/drawing/2014/main" id="{F40D4C0F-C363-FAE9-7CF9-28406673F848}"/>
              </a:ext>
            </a:extLst>
          </p:cNvPr>
          <p:cNvCxnSpPr>
            <a:cxnSpLocks/>
          </p:cNvCxnSpPr>
          <p:nvPr/>
        </p:nvCxnSpPr>
        <p:spPr>
          <a:xfrm>
            <a:off x="14471115" y="8839064"/>
            <a:ext cx="3771521" cy="260981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feld 47">
            <a:extLst>
              <a:ext uri="{FF2B5EF4-FFF2-40B4-BE49-F238E27FC236}">
                <a16:creationId xmlns:a16="http://schemas.microsoft.com/office/drawing/2014/main" id="{E08B8E77-23E8-F028-CC43-EE1931907D9F}"/>
              </a:ext>
            </a:extLst>
          </p:cNvPr>
          <p:cNvSpPr txBox="1"/>
          <p:nvPr/>
        </p:nvSpPr>
        <p:spPr>
          <a:xfrm>
            <a:off x="12735474" y="8663658"/>
            <a:ext cx="15424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Thibaud</a:t>
            </a:r>
          </a:p>
        </p:txBody>
      </p:sp>
      <p:sp>
        <p:nvSpPr>
          <p:cNvPr id="50" name="Textfeld 49">
            <a:extLst>
              <a:ext uri="{FF2B5EF4-FFF2-40B4-BE49-F238E27FC236}">
                <a16:creationId xmlns:a16="http://schemas.microsoft.com/office/drawing/2014/main" id="{E907C234-8F89-7C26-A068-9F5A3EC88A10}"/>
              </a:ext>
            </a:extLst>
          </p:cNvPr>
          <p:cNvSpPr txBox="1"/>
          <p:nvPr/>
        </p:nvSpPr>
        <p:spPr>
          <a:xfrm>
            <a:off x="11962268" y="3964122"/>
            <a:ext cx="300345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Vitalität</a:t>
            </a:r>
          </a:p>
        </p:txBody>
      </p:sp>
      <p:sp>
        <p:nvSpPr>
          <p:cNvPr id="51" name="Textfeld 50">
            <a:extLst>
              <a:ext uri="{FF2B5EF4-FFF2-40B4-BE49-F238E27FC236}">
                <a16:creationId xmlns:a16="http://schemas.microsoft.com/office/drawing/2014/main" id="{208DE4D2-C57F-2241-85C1-3CA18A1B82A4}"/>
              </a:ext>
            </a:extLst>
          </p:cNvPr>
          <p:cNvSpPr txBox="1"/>
          <p:nvPr/>
        </p:nvSpPr>
        <p:spPr>
          <a:xfrm>
            <a:off x="25012131" y="26804961"/>
            <a:ext cx="17511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Wirkkraft</a:t>
            </a:r>
          </a:p>
        </p:txBody>
      </p:sp>
      <p:cxnSp>
        <p:nvCxnSpPr>
          <p:cNvPr id="52" name="Gerader Verbinder 51">
            <a:extLst>
              <a:ext uri="{FF2B5EF4-FFF2-40B4-BE49-F238E27FC236}">
                <a16:creationId xmlns:a16="http://schemas.microsoft.com/office/drawing/2014/main" id="{5EF481F3-2906-F424-95DD-380F5BD9D385}"/>
              </a:ext>
            </a:extLst>
          </p:cNvPr>
          <p:cNvCxnSpPr>
            <a:cxnSpLocks/>
          </p:cNvCxnSpPr>
          <p:nvPr/>
        </p:nvCxnSpPr>
        <p:spPr>
          <a:xfrm flipV="1">
            <a:off x="21526150" y="3884093"/>
            <a:ext cx="6542996" cy="179525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Gerader Verbinder 52">
            <a:extLst>
              <a:ext uri="{FF2B5EF4-FFF2-40B4-BE49-F238E27FC236}">
                <a16:creationId xmlns:a16="http://schemas.microsoft.com/office/drawing/2014/main" id="{1E373458-844D-4E99-7BAD-DB01F0C1B662}"/>
              </a:ext>
            </a:extLst>
          </p:cNvPr>
          <p:cNvCxnSpPr>
            <a:cxnSpLocks/>
          </p:cNvCxnSpPr>
          <p:nvPr/>
        </p:nvCxnSpPr>
        <p:spPr>
          <a:xfrm>
            <a:off x="15244550" y="12370448"/>
            <a:ext cx="0" cy="114946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feld 53">
            <a:extLst>
              <a:ext uri="{FF2B5EF4-FFF2-40B4-BE49-F238E27FC236}">
                <a16:creationId xmlns:a16="http://schemas.microsoft.com/office/drawing/2014/main" id="{81A15299-A99D-B072-45A0-4D9A46578801}"/>
              </a:ext>
            </a:extLst>
          </p:cNvPr>
          <p:cNvSpPr txBox="1"/>
          <p:nvPr/>
        </p:nvSpPr>
        <p:spPr>
          <a:xfrm>
            <a:off x="15808376" y="24326244"/>
            <a:ext cx="617739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err="1"/>
              <a:t>dynam</a:t>
            </a:r>
            <a:r>
              <a:rPr lang="de-AT" dirty="0"/>
              <a:t>. Prozesse</a:t>
            </a:r>
          </a:p>
        </p:txBody>
      </p:sp>
      <p:sp>
        <p:nvSpPr>
          <p:cNvPr id="55" name="Textfeld 54">
            <a:extLst>
              <a:ext uri="{FF2B5EF4-FFF2-40B4-BE49-F238E27FC236}">
                <a16:creationId xmlns:a16="http://schemas.microsoft.com/office/drawing/2014/main" id="{F9C6D0F9-7DAD-D36F-D4F1-D6B53C4433CD}"/>
              </a:ext>
            </a:extLst>
          </p:cNvPr>
          <p:cNvSpPr txBox="1"/>
          <p:nvPr/>
        </p:nvSpPr>
        <p:spPr>
          <a:xfrm>
            <a:off x="17144294" y="25259002"/>
            <a:ext cx="15424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Thibaud</a:t>
            </a:r>
          </a:p>
        </p:txBody>
      </p:sp>
      <p:sp>
        <p:nvSpPr>
          <p:cNvPr id="56" name="Textfeld 55">
            <a:extLst>
              <a:ext uri="{FF2B5EF4-FFF2-40B4-BE49-F238E27FC236}">
                <a16:creationId xmlns:a16="http://schemas.microsoft.com/office/drawing/2014/main" id="{471D4574-E712-AC95-6273-9353BA08DEA5}"/>
              </a:ext>
            </a:extLst>
          </p:cNvPr>
          <p:cNvSpPr txBox="1"/>
          <p:nvPr/>
        </p:nvSpPr>
        <p:spPr>
          <a:xfrm>
            <a:off x="28924629" y="24326244"/>
            <a:ext cx="367190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err="1"/>
              <a:t>Affordanz</a:t>
            </a:r>
            <a:endParaRPr lang="de-AT" dirty="0"/>
          </a:p>
        </p:txBody>
      </p:sp>
      <p:cxnSp>
        <p:nvCxnSpPr>
          <p:cNvPr id="57" name="Gerader Verbinder 56">
            <a:extLst>
              <a:ext uri="{FF2B5EF4-FFF2-40B4-BE49-F238E27FC236}">
                <a16:creationId xmlns:a16="http://schemas.microsoft.com/office/drawing/2014/main" id="{02EE8481-1DF7-3B51-78BF-C4F7D411D4A6}"/>
              </a:ext>
            </a:extLst>
          </p:cNvPr>
          <p:cNvCxnSpPr>
            <a:cxnSpLocks/>
          </p:cNvCxnSpPr>
          <p:nvPr/>
        </p:nvCxnSpPr>
        <p:spPr>
          <a:xfrm>
            <a:off x="22312458" y="24947880"/>
            <a:ext cx="633226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Textfeld 57">
            <a:extLst>
              <a:ext uri="{FF2B5EF4-FFF2-40B4-BE49-F238E27FC236}">
                <a16:creationId xmlns:a16="http://schemas.microsoft.com/office/drawing/2014/main" id="{61681A93-EF43-E1D0-6275-CF0C5CB50A44}"/>
              </a:ext>
            </a:extLst>
          </p:cNvPr>
          <p:cNvSpPr txBox="1"/>
          <p:nvPr/>
        </p:nvSpPr>
        <p:spPr>
          <a:xfrm>
            <a:off x="36164801" y="5302095"/>
            <a:ext cx="361195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Kognition</a:t>
            </a:r>
          </a:p>
        </p:txBody>
      </p:sp>
      <p:cxnSp>
        <p:nvCxnSpPr>
          <p:cNvPr id="59" name="Gerader Verbinder 58">
            <a:extLst>
              <a:ext uri="{FF2B5EF4-FFF2-40B4-BE49-F238E27FC236}">
                <a16:creationId xmlns:a16="http://schemas.microsoft.com/office/drawing/2014/main" id="{824E4C69-D3EE-A76E-3F65-27E7639125C5}"/>
              </a:ext>
            </a:extLst>
          </p:cNvPr>
          <p:cNvCxnSpPr>
            <a:cxnSpLocks/>
          </p:cNvCxnSpPr>
          <p:nvPr/>
        </p:nvCxnSpPr>
        <p:spPr>
          <a:xfrm flipV="1">
            <a:off x="23886148" y="6275248"/>
            <a:ext cx="12278653" cy="51929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feld 59">
            <a:extLst>
              <a:ext uri="{FF2B5EF4-FFF2-40B4-BE49-F238E27FC236}">
                <a16:creationId xmlns:a16="http://schemas.microsoft.com/office/drawing/2014/main" id="{FFA59A23-D7B3-57AF-B74A-18EBE0CAF76C}"/>
              </a:ext>
            </a:extLst>
          </p:cNvPr>
          <p:cNvSpPr txBox="1"/>
          <p:nvPr/>
        </p:nvSpPr>
        <p:spPr>
          <a:xfrm>
            <a:off x="37787632" y="6257285"/>
            <a:ext cx="12610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Löffler</a:t>
            </a:r>
          </a:p>
        </p:txBody>
      </p:sp>
      <p:sp>
        <p:nvSpPr>
          <p:cNvPr id="61" name="Textfeld 60">
            <a:extLst>
              <a:ext uri="{FF2B5EF4-FFF2-40B4-BE49-F238E27FC236}">
                <a16:creationId xmlns:a16="http://schemas.microsoft.com/office/drawing/2014/main" id="{FF219707-F62E-E673-B01C-304E14DDCB55}"/>
              </a:ext>
            </a:extLst>
          </p:cNvPr>
          <p:cNvSpPr txBox="1"/>
          <p:nvPr/>
        </p:nvSpPr>
        <p:spPr>
          <a:xfrm>
            <a:off x="15223848" y="7375912"/>
            <a:ext cx="2834879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i="1" dirty="0" err="1"/>
              <a:t>Atmo</a:t>
            </a:r>
            <a:r>
              <a:rPr lang="de-AT" sz="4000" i="1" dirty="0"/>
              <a:t>. als</a:t>
            </a:r>
          </a:p>
          <a:p>
            <a:r>
              <a:rPr lang="de-AT" sz="4000" i="1" dirty="0"/>
              <a:t>energetische</a:t>
            </a:r>
          </a:p>
          <a:p>
            <a:r>
              <a:rPr lang="de-AT" sz="4000" i="1" dirty="0"/>
              <a:t>Bilanz</a:t>
            </a:r>
          </a:p>
        </p:txBody>
      </p:sp>
      <p:sp>
        <p:nvSpPr>
          <p:cNvPr id="62" name="Textfeld 61">
            <a:extLst>
              <a:ext uri="{FF2B5EF4-FFF2-40B4-BE49-F238E27FC236}">
                <a16:creationId xmlns:a16="http://schemas.microsoft.com/office/drawing/2014/main" id="{11314121-96B9-0C4F-F0D7-13EFA6F02DBE}"/>
              </a:ext>
            </a:extLst>
          </p:cNvPr>
          <p:cNvSpPr txBox="1"/>
          <p:nvPr/>
        </p:nvSpPr>
        <p:spPr>
          <a:xfrm>
            <a:off x="31128391" y="14671022"/>
            <a:ext cx="411971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Charaktere</a:t>
            </a:r>
          </a:p>
        </p:txBody>
      </p:sp>
      <p:sp>
        <p:nvSpPr>
          <p:cNvPr id="64" name="Textfeld 63">
            <a:extLst>
              <a:ext uri="{FF2B5EF4-FFF2-40B4-BE49-F238E27FC236}">
                <a16:creationId xmlns:a16="http://schemas.microsoft.com/office/drawing/2014/main" id="{7CCE0F55-BAD2-C5E9-733F-834159988AB5}"/>
              </a:ext>
            </a:extLst>
          </p:cNvPr>
          <p:cNvSpPr txBox="1"/>
          <p:nvPr/>
        </p:nvSpPr>
        <p:spPr>
          <a:xfrm>
            <a:off x="916763" y="14922183"/>
            <a:ext cx="519828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Physiognomie</a:t>
            </a:r>
          </a:p>
        </p:txBody>
      </p:sp>
      <p:cxnSp>
        <p:nvCxnSpPr>
          <p:cNvPr id="65" name="Gerader Verbinder 64">
            <a:extLst>
              <a:ext uri="{FF2B5EF4-FFF2-40B4-BE49-F238E27FC236}">
                <a16:creationId xmlns:a16="http://schemas.microsoft.com/office/drawing/2014/main" id="{C3786128-FCEC-0783-4A29-B9F6FFFF852F}"/>
              </a:ext>
            </a:extLst>
          </p:cNvPr>
          <p:cNvCxnSpPr>
            <a:cxnSpLocks/>
          </p:cNvCxnSpPr>
          <p:nvPr/>
        </p:nvCxnSpPr>
        <p:spPr>
          <a:xfrm>
            <a:off x="5494095" y="12682331"/>
            <a:ext cx="0" cy="22398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Gerader Verbinder 65">
            <a:extLst>
              <a:ext uri="{FF2B5EF4-FFF2-40B4-BE49-F238E27FC236}">
                <a16:creationId xmlns:a16="http://schemas.microsoft.com/office/drawing/2014/main" id="{8BA47709-96FB-5037-93D1-620A33E9B6D4}"/>
              </a:ext>
            </a:extLst>
          </p:cNvPr>
          <p:cNvCxnSpPr>
            <a:cxnSpLocks/>
          </p:cNvCxnSpPr>
          <p:nvPr/>
        </p:nvCxnSpPr>
        <p:spPr>
          <a:xfrm>
            <a:off x="23997012" y="17640638"/>
            <a:ext cx="0" cy="87359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Gerader Verbinder 66">
            <a:extLst>
              <a:ext uri="{FF2B5EF4-FFF2-40B4-BE49-F238E27FC236}">
                <a16:creationId xmlns:a16="http://schemas.microsoft.com/office/drawing/2014/main" id="{60E2470A-464A-F0B1-A8C8-39DA269572B4}"/>
              </a:ext>
            </a:extLst>
          </p:cNvPr>
          <p:cNvCxnSpPr>
            <a:cxnSpLocks/>
          </p:cNvCxnSpPr>
          <p:nvPr/>
        </p:nvCxnSpPr>
        <p:spPr>
          <a:xfrm>
            <a:off x="25181425" y="16627778"/>
            <a:ext cx="1453425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rader Verbinder 67">
            <a:extLst>
              <a:ext uri="{FF2B5EF4-FFF2-40B4-BE49-F238E27FC236}">
                <a16:creationId xmlns:a16="http://schemas.microsoft.com/office/drawing/2014/main" id="{04A953DD-E3AB-E11E-6FFE-89C092B9498C}"/>
              </a:ext>
            </a:extLst>
          </p:cNvPr>
          <p:cNvCxnSpPr>
            <a:cxnSpLocks/>
          </p:cNvCxnSpPr>
          <p:nvPr/>
        </p:nvCxnSpPr>
        <p:spPr>
          <a:xfrm>
            <a:off x="39715675" y="12717069"/>
            <a:ext cx="0" cy="39107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Textfeld 68">
            <a:extLst>
              <a:ext uri="{FF2B5EF4-FFF2-40B4-BE49-F238E27FC236}">
                <a16:creationId xmlns:a16="http://schemas.microsoft.com/office/drawing/2014/main" id="{2B6BB466-1B75-F424-7DC1-423AAE5BD1B9}"/>
              </a:ext>
            </a:extLst>
          </p:cNvPr>
          <p:cNvSpPr txBox="1"/>
          <p:nvPr/>
        </p:nvSpPr>
        <p:spPr>
          <a:xfrm>
            <a:off x="1482096" y="7588249"/>
            <a:ext cx="442319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Materialität</a:t>
            </a:r>
          </a:p>
        </p:txBody>
      </p:sp>
      <p:cxnSp>
        <p:nvCxnSpPr>
          <p:cNvPr id="70" name="Gerader Verbinder 69">
            <a:extLst>
              <a:ext uri="{FF2B5EF4-FFF2-40B4-BE49-F238E27FC236}">
                <a16:creationId xmlns:a16="http://schemas.microsoft.com/office/drawing/2014/main" id="{3EDCE6E7-C68B-E83B-7AC7-883AAD88A962}"/>
              </a:ext>
            </a:extLst>
          </p:cNvPr>
          <p:cNvCxnSpPr>
            <a:cxnSpLocks/>
          </p:cNvCxnSpPr>
          <p:nvPr/>
        </p:nvCxnSpPr>
        <p:spPr>
          <a:xfrm>
            <a:off x="5563368" y="8726196"/>
            <a:ext cx="0" cy="26324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feld 70">
            <a:extLst>
              <a:ext uri="{FF2B5EF4-FFF2-40B4-BE49-F238E27FC236}">
                <a16:creationId xmlns:a16="http://schemas.microsoft.com/office/drawing/2014/main" id="{0C1F4CBC-5FA6-77E5-F8DA-B48F2E6ADA58}"/>
              </a:ext>
            </a:extLst>
          </p:cNvPr>
          <p:cNvSpPr txBox="1"/>
          <p:nvPr/>
        </p:nvSpPr>
        <p:spPr>
          <a:xfrm>
            <a:off x="11427327" y="22198694"/>
            <a:ext cx="340330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Situation</a:t>
            </a:r>
          </a:p>
        </p:txBody>
      </p:sp>
      <p:cxnSp>
        <p:nvCxnSpPr>
          <p:cNvPr id="72" name="Gerader Verbinder 71">
            <a:extLst>
              <a:ext uri="{FF2B5EF4-FFF2-40B4-BE49-F238E27FC236}">
                <a16:creationId xmlns:a16="http://schemas.microsoft.com/office/drawing/2014/main" id="{F022EEC9-9AC8-53FB-CE0F-5010A183F49D}"/>
              </a:ext>
            </a:extLst>
          </p:cNvPr>
          <p:cNvCxnSpPr>
            <a:cxnSpLocks/>
          </p:cNvCxnSpPr>
          <p:nvPr/>
        </p:nvCxnSpPr>
        <p:spPr>
          <a:xfrm>
            <a:off x="14757524" y="22814280"/>
            <a:ext cx="1471109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Gerader Verbinder 72">
            <a:extLst>
              <a:ext uri="{FF2B5EF4-FFF2-40B4-BE49-F238E27FC236}">
                <a16:creationId xmlns:a16="http://schemas.microsoft.com/office/drawing/2014/main" id="{07B63697-E70D-5654-9853-0CC6BFBE8AF9}"/>
              </a:ext>
            </a:extLst>
          </p:cNvPr>
          <p:cNvCxnSpPr>
            <a:cxnSpLocks/>
          </p:cNvCxnSpPr>
          <p:nvPr/>
        </p:nvCxnSpPr>
        <p:spPr>
          <a:xfrm>
            <a:off x="29449456" y="22799068"/>
            <a:ext cx="0" cy="152717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feld 73">
            <a:extLst>
              <a:ext uri="{FF2B5EF4-FFF2-40B4-BE49-F238E27FC236}">
                <a16:creationId xmlns:a16="http://schemas.microsoft.com/office/drawing/2014/main" id="{9CD46C4F-3940-6BB5-C11F-F958E144F2B5}"/>
              </a:ext>
            </a:extLst>
          </p:cNvPr>
          <p:cNvSpPr txBox="1"/>
          <p:nvPr/>
        </p:nvSpPr>
        <p:spPr>
          <a:xfrm>
            <a:off x="12221095" y="23123926"/>
            <a:ext cx="15424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Thibaud</a:t>
            </a:r>
          </a:p>
        </p:txBody>
      </p:sp>
      <p:sp>
        <p:nvSpPr>
          <p:cNvPr id="75" name="Textfeld 74">
            <a:extLst>
              <a:ext uri="{FF2B5EF4-FFF2-40B4-BE49-F238E27FC236}">
                <a16:creationId xmlns:a16="http://schemas.microsoft.com/office/drawing/2014/main" id="{E7056FBB-D712-A019-415B-294CAEE671B0}"/>
              </a:ext>
            </a:extLst>
          </p:cNvPr>
          <p:cNvSpPr txBox="1"/>
          <p:nvPr/>
        </p:nvSpPr>
        <p:spPr>
          <a:xfrm>
            <a:off x="29001332" y="10953600"/>
            <a:ext cx="12610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Löffler</a:t>
            </a:r>
          </a:p>
        </p:txBody>
      </p:sp>
      <p:sp>
        <p:nvSpPr>
          <p:cNvPr id="76" name="Textfeld 75">
            <a:extLst>
              <a:ext uri="{FF2B5EF4-FFF2-40B4-BE49-F238E27FC236}">
                <a16:creationId xmlns:a16="http://schemas.microsoft.com/office/drawing/2014/main" id="{BCBA24FC-A59F-46A7-547B-3114DE500EF8}"/>
              </a:ext>
            </a:extLst>
          </p:cNvPr>
          <p:cNvSpPr txBox="1"/>
          <p:nvPr/>
        </p:nvSpPr>
        <p:spPr>
          <a:xfrm>
            <a:off x="30804577" y="12456299"/>
            <a:ext cx="186121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2000" dirty="0">
                <a:solidFill>
                  <a:srgbClr val="0070C0"/>
                </a:solidFill>
              </a:rPr>
              <a:t>Böhme</a:t>
            </a:r>
            <a:r>
              <a:rPr lang="de-AT" sz="2000" dirty="0"/>
              <a:t> (spüren)</a:t>
            </a:r>
          </a:p>
        </p:txBody>
      </p:sp>
      <p:sp>
        <p:nvSpPr>
          <p:cNvPr id="78" name="Textfeld 77">
            <a:extLst>
              <a:ext uri="{FF2B5EF4-FFF2-40B4-BE49-F238E27FC236}">
                <a16:creationId xmlns:a16="http://schemas.microsoft.com/office/drawing/2014/main" id="{E618F303-02C4-1301-390B-5BA831E983E0}"/>
              </a:ext>
            </a:extLst>
          </p:cNvPr>
          <p:cNvSpPr txBox="1"/>
          <p:nvPr/>
        </p:nvSpPr>
        <p:spPr>
          <a:xfrm>
            <a:off x="11427327" y="26591206"/>
            <a:ext cx="427392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Zueinander</a:t>
            </a:r>
          </a:p>
        </p:txBody>
      </p:sp>
      <p:cxnSp>
        <p:nvCxnSpPr>
          <p:cNvPr id="79" name="Gerader Verbinder 78">
            <a:extLst>
              <a:ext uri="{FF2B5EF4-FFF2-40B4-BE49-F238E27FC236}">
                <a16:creationId xmlns:a16="http://schemas.microsoft.com/office/drawing/2014/main" id="{C0BFFA30-D563-7596-C494-59DC33600C32}"/>
              </a:ext>
            </a:extLst>
          </p:cNvPr>
          <p:cNvCxnSpPr>
            <a:cxnSpLocks/>
          </p:cNvCxnSpPr>
          <p:nvPr/>
        </p:nvCxnSpPr>
        <p:spPr>
          <a:xfrm>
            <a:off x="13675375" y="23496268"/>
            <a:ext cx="0" cy="33086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Textfeld 81">
            <a:extLst>
              <a:ext uri="{FF2B5EF4-FFF2-40B4-BE49-F238E27FC236}">
                <a16:creationId xmlns:a16="http://schemas.microsoft.com/office/drawing/2014/main" id="{D7B56AB0-BDD5-5242-9FEC-356F6C41A16F}"/>
              </a:ext>
            </a:extLst>
          </p:cNvPr>
          <p:cNvSpPr txBox="1"/>
          <p:nvPr/>
        </p:nvSpPr>
        <p:spPr>
          <a:xfrm>
            <a:off x="13167472" y="4858074"/>
            <a:ext cx="106990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Stern</a:t>
            </a:r>
          </a:p>
        </p:txBody>
      </p:sp>
      <p:sp>
        <p:nvSpPr>
          <p:cNvPr id="83" name="Textfeld 82">
            <a:extLst>
              <a:ext uri="{FF2B5EF4-FFF2-40B4-BE49-F238E27FC236}">
                <a16:creationId xmlns:a16="http://schemas.microsoft.com/office/drawing/2014/main" id="{DC9FC6A9-F976-D78B-A771-5121AA2B217B}"/>
              </a:ext>
            </a:extLst>
          </p:cNvPr>
          <p:cNvSpPr txBox="1"/>
          <p:nvPr/>
        </p:nvSpPr>
        <p:spPr>
          <a:xfrm>
            <a:off x="33627827" y="14392265"/>
            <a:ext cx="13724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Böhme</a:t>
            </a:r>
          </a:p>
        </p:txBody>
      </p:sp>
      <p:sp>
        <p:nvSpPr>
          <p:cNvPr id="84" name="Textfeld 83">
            <a:extLst>
              <a:ext uri="{FF2B5EF4-FFF2-40B4-BE49-F238E27FC236}">
                <a16:creationId xmlns:a16="http://schemas.microsoft.com/office/drawing/2014/main" id="{830A2DB4-9E95-8DB8-744F-377112C89595}"/>
              </a:ext>
            </a:extLst>
          </p:cNvPr>
          <p:cNvSpPr txBox="1"/>
          <p:nvPr/>
        </p:nvSpPr>
        <p:spPr>
          <a:xfrm>
            <a:off x="12898375" y="27517679"/>
            <a:ext cx="172675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Dirmoser</a:t>
            </a:r>
          </a:p>
        </p:txBody>
      </p:sp>
      <p:sp>
        <p:nvSpPr>
          <p:cNvPr id="85" name="Textfeld 84">
            <a:extLst>
              <a:ext uri="{FF2B5EF4-FFF2-40B4-BE49-F238E27FC236}">
                <a16:creationId xmlns:a16="http://schemas.microsoft.com/office/drawing/2014/main" id="{C328D9BA-0ADF-5421-1B11-96DBAADF6D58}"/>
              </a:ext>
            </a:extLst>
          </p:cNvPr>
          <p:cNvSpPr txBox="1"/>
          <p:nvPr/>
        </p:nvSpPr>
        <p:spPr>
          <a:xfrm>
            <a:off x="29001332" y="25312405"/>
            <a:ext cx="12610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Löffler</a:t>
            </a:r>
          </a:p>
        </p:txBody>
      </p:sp>
      <p:sp>
        <p:nvSpPr>
          <p:cNvPr id="86" name="Textfeld 85">
            <a:extLst>
              <a:ext uri="{FF2B5EF4-FFF2-40B4-BE49-F238E27FC236}">
                <a16:creationId xmlns:a16="http://schemas.microsoft.com/office/drawing/2014/main" id="{61B678B5-B852-FF34-8F92-B8B19A175A98}"/>
              </a:ext>
            </a:extLst>
          </p:cNvPr>
          <p:cNvSpPr txBox="1"/>
          <p:nvPr/>
        </p:nvSpPr>
        <p:spPr>
          <a:xfrm>
            <a:off x="17742308" y="2130548"/>
            <a:ext cx="233935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Affekt</a:t>
            </a:r>
          </a:p>
        </p:txBody>
      </p:sp>
      <p:sp>
        <p:nvSpPr>
          <p:cNvPr id="87" name="Textfeld 86">
            <a:extLst>
              <a:ext uri="{FF2B5EF4-FFF2-40B4-BE49-F238E27FC236}">
                <a16:creationId xmlns:a16="http://schemas.microsoft.com/office/drawing/2014/main" id="{428C3605-744B-4376-6384-DB806CAC6B8A}"/>
              </a:ext>
            </a:extLst>
          </p:cNvPr>
          <p:cNvSpPr txBox="1"/>
          <p:nvPr/>
        </p:nvSpPr>
        <p:spPr>
          <a:xfrm>
            <a:off x="37507270" y="19655457"/>
            <a:ext cx="249888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Ähnlichkeit</a:t>
            </a:r>
          </a:p>
        </p:txBody>
      </p:sp>
      <p:sp>
        <p:nvSpPr>
          <p:cNvPr id="88" name="Textfeld 87">
            <a:extLst>
              <a:ext uri="{FF2B5EF4-FFF2-40B4-BE49-F238E27FC236}">
                <a16:creationId xmlns:a16="http://schemas.microsoft.com/office/drawing/2014/main" id="{C49DFF78-9E21-BEC5-C852-A377485804C9}"/>
              </a:ext>
            </a:extLst>
          </p:cNvPr>
          <p:cNvSpPr txBox="1"/>
          <p:nvPr/>
        </p:nvSpPr>
        <p:spPr>
          <a:xfrm>
            <a:off x="26179373" y="28802798"/>
            <a:ext cx="345248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Aktanten</a:t>
            </a:r>
          </a:p>
        </p:txBody>
      </p:sp>
      <p:sp>
        <p:nvSpPr>
          <p:cNvPr id="89" name="Textfeld 88">
            <a:extLst>
              <a:ext uri="{FF2B5EF4-FFF2-40B4-BE49-F238E27FC236}">
                <a16:creationId xmlns:a16="http://schemas.microsoft.com/office/drawing/2014/main" id="{48958112-C167-73C6-3F15-24FB14E7ECAF}"/>
              </a:ext>
            </a:extLst>
          </p:cNvPr>
          <p:cNvSpPr txBox="1"/>
          <p:nvPr/>
        </p:nvSpPr>
        <p:spPr>
          <a:xfrm>
            <a:off x="9278088" y="20769098"/>
            <a:ext cx="369678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Ambiente</a:t>
            </a:r>
          </a:p>
        </p:txBody>
      </p:sp>
      <p:sp>
        <p:nvSpPr>
          <p:cNvPr id="90" name="Textfeld 89">
            <a:extLst>
              <a:ext uri="{FF2B5EF4-FFF2-40B4-BE49-F238E27FC236}">
                <a16:creationId xmlns:a16="http://schemas.microsoft.com/office/drawing/2014/main" id="{87D6C461-1890-B725-E41D-624707658A0E}"/>
              </a:ext>
            </a:extLst>
          </p:cNvPr>
          <p:cNvSpPr txBox="1"/>
          <p:nvPr/>
        </p:nvSpPr>
        <p:spPr>
          <a:xfrm>
            <a:off x="821623" y="18413210"/>
            <a:ext cx="352051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Ausdruck</a:t>
            </a:r>
          </a:p>
        </p:txBody>
      </p:sp>
      <p:sp>
        <p:nvSpPr>
          <p:cNvPr id="91" name="Textfeld 90">
            <a:extLst>
              <a:ext uri="{FF2B5EF4-FFF2-40B4-BE49-F238E27FC236}">
                <a16:creationId xmlns:a16="http://schemas.microsoft.com/office/drawing/2014/main" id="{3686C358-8956-93B0-2A86-D75C2175779E}"/>
              </a:ext>
            </a:extLst>
          </p:cNvPr>
          <p:cNvSpPr txBox="1"/>
          <p:nvPr/>
        </p:nvSpPr>
        <p:spPr>
          <a:xfrm>
            <a:off x="9000633" y="28255034"/>
            <a:ext cx="310129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Diagrammatik</a:t>
            </a:r>
          </a:p>
        </p:txBody>
      </p:sp>
      <p:sp>
        <p:nvSpPr>
          <p:cNvPr id="92" name="Textfeld 91">
            <a:extLst>
              <a:ext uri="{FF2B5EF4-FFF2-40B4-BE49-F238E27FC236}">
                <a16:creationId xmlns:a16="http://schemas.microsoft.com/office/drawing/2014/main" id="{89A1C06B-6D13-5CD7-32FC-E45580690B96}"/>
              </a:ext>
            </a:extLst>
          </p:cNvPr>
          <p:cNvSpPr txBox="1"/>
          <p:nvPr/>
        </p:nvSpPr>
        <p:spPr>
          <a:xfrm>
            <a:off x="330466" y="4947651"/>
            <a:ext cx="249132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Dichte</a:t>
            </a:r>
          </a:p>
        </p:txBody>
      </p:sp>
      <p:sp>
        <p:nvSpPr>
          <p:cNvPr id="93" name="Textfeld 92">
            <a:extLst>
              <a:ext uri="{FF2B5EF4-FFF2-40B4-BE49-F238E27FC236}">
                <a16:creationId xmlns:a16="http://schemas.microsoft.com/office/drawing/2014/main" id="{9A279DD8-1991-47E5-ADB0-7BC5AFECEDEC}"/>
              </a:ext>
            </a:extLst>
          </p:cNvPr>
          <p:cNvSpPr txBox="1"/>
          <p:nvPr/>
        </p:nvSpPr>
        <p:spPr>
          <a:xfrm>
            <a:off x="26530801" y="17416112"/>
            <a:ext cx="309411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diaphan</a:t>
            </a:r>
          </a:p>
        </p:txBody>
      </p:sp>
      <p:cxnSp>
        <p:nvCxnSpPr>
          <p:cNvPr id="94" name="Gerader Verbinder 93">
            <a:extLst>
              <a:ext uri="{FF2B5EF4-FFF2-40B4-BE49-F238E27FC236}">
                <a16:creationId xmlns:a16="http://schemas.microsoft.com/office/drawing/2014/main" id="{8D61B1B3-EAD9-BF93-880F-2A2853DA08E6}"/>
              </a:ext>
            </a:extLst>
          </p:cNvPr>
          <p:cNvCxnSpPr>
            <a:cxnSpLocks/>
          </p:cNvCxnSpPr>
          <p:nvPr/>
        </p:nvCxnSpPr>
        <p:spPr>
          <a:xfrm>
            <a:off x="25181059" y="16636329"/>
            <a:ext cx="1257108" cy="13029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Textfeld 94">
            <a:extLst>
              <a:ext uri="{FF2B5EF4-FFF2-40B4-BE49-F238E27FC236}">
                <a16:creationId xmlns:a16="http://schemas.microsoft.com/office/drawing/2014/main" id="{FE86F7A7-741F-8C27-492C-92F98EF76252}"/>
              </a:ext>
            </a:extLst>
          </p:cNvPr>
          <p:cNvSpPr txBox="1"/>
          <p:nvPr/>
        </p:nvSpPr>
        <p:spPr>
          <a:xfrm>
            <a:off x="35091748" y="498418"/>
            <a:ext cx="272542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dimensional</a:t>
            </a:r>
          </a:p>
        </p:txBody>
      </p:sp>
      <p:sp>
        <p:nvSpPr>
          <p:cNvPr id="96" name="Textfeld 95">
            <a:extLst>
              <a:ext uri="{FF2B5EF4-FFF2-40B4-BE49-F238E27FC236}">
                <a16:creationId xmlns:a16="http://schemas.microsoft.com/office/drawing/2014/main" id="{73919262-8A3F-AF01-961C-A4A3C01C09F3}"/>
              </a:ext>
            </a:extLst>
          </p:cNvPr>
          <p:cNvSpPr txBox="1"/>
          <p:nvPr/>
        </p:nvSpPr>
        <p:spPr>
          <a:xfrm>
            <a:off x="1212314" y="11330501"/>
            <a:ext cx="224837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Dinge</a:t>
            </a:r>
          </a:p>
        </p:txBody>
      </p:sp>
      <p:cxnSp>
        <p:nvCxnSpPr>
          <p:cNvPr id="97" name="Gerader Verbinder 96">
            <a:extLst>
              <a:ext uri="{FF2B5EF4-FFF2-40B4-BE49-F238E27FC236}">
                <a16:creationId xmlns:a16="http://schemas.microsoft.com/office/drawing/2014/main" id="{654DA026-20B5-19AC-0963-B01F5843506E}"/>
              </a:ext>
            </a:extLst>
          </p:cNvPr>
          <p:cNvCxnSpPr/>
          <p:nvPr/>
        </p:nvCxnSpPr>
        <p:spPr>
          <a:xfrm>
            <a:off x="3472221" y="11961116"/>
            <a:ext cx="143334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Textfeld 97">
            <a:extLst>
              <a:ext uri="{FF2B5EF4-FFF2-40B4-BE49-F238E27FC236}">
                <a16:creationId xmlns:a16="http://schemas.microsoft.com/office/drawing/2014/main" id="{91FD2E94-3C0E-2F4A-CE35-04E46F6EF5F0}"/>
              </a:ext>
            </a:extLst>
          </p:cNvPr>
          <p:cNvSpPr txBox="1"/>
          <p:nvPr/>
        </p:nvSpPr>
        <p:spPr>
          <a:xfrm>
            <a:off x="6578287" y="26531207"/>
            <a:ext cx="2792880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Distanz</a:t>
            </a:r>
          </a:p>
        </p:txBody>
      </p:sp>
      <p:cxnSp>
        <p:nvCxnSpPr>
          <p:cNvPr id="99" name="Gerader Verbinder 98">
            <a:extLst>
              <a:ext uri="{FF2B5EF4-FFF2-40B4-BE49-F238E27FC236}">
                <a16:creationId xmlns:a16="http://schemas.microsoft.com/office/drawing/2014/main" id="{712E6018-603F-26D4-33F6-FC1282779A56}"/>
              </a:ext>
            </a:extLst>
          </p:cNvPr>
          <p:cNvCxnSpPr>
            <a:cxnSpLocks/>
          </p:cNvCxnSpPr>
          <p:nvPr/>
        </p:nvCxnSpPr>
        <p:spPr>
          <a:xfrm flipH="1">
            <a:off x="9470227" y="27141442"/>
            <a:ext cx="175614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feld 99">
            <a:extLst>
              <a:ext uri="{FF2B5EF4-FFF2-40B4-BE49-F238E27FC236}">
                <a16:creationId xmlns:a16="http://schemas.microsoft.com/office/drawing/2014/main" id="{CD037ED3-4EF4-07F1-42D6-9530569E3376}"/>
              </a:ext>
            </a:extLst>
          </p:cNvPr>
          <p:cNvSpPr txBox="1"/>
          <p:nvPr/>
        </p:nvSpPr>
        <p:spPr>
          <a:xfrm>
            <a:off x="38665129" y="8371847"/>
            <a:ext cx="329769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ysClr val="windowText" lastClr="000000"/>
                </a:solidFill>
              </a:rPr>
              <a:t>Eindruck</a:t>
            </a:r>
          </a:p>
        </p:txBody>
      </p:sp>
      <p:sp>
        <p:nvSpPr>
          <p:cNvPr id="101" name="Textfeld 100">
            <a:extLst>
              <a:ext uri="{FF2B5EF4-FFF2-40B4-BE49-F238E27FC236}">
                <a16:creationId xmlns:a16="http://schemas.microsoft.com/office/drawing/2014/main" id="{C64C9E7A-AA39-1919-5417-99C6A9E146B6}"/>
              </a:ext>
            </a:extLst>
          </p:cNvPr>
          <p:cNvSpPr txBox="1"/>
          <p:nvPr/>
        </p:nvSpPr>
        <p:spPr>
          <a:xfrm>
            <a:off x="13911064" y="2082514"/>
            <a:ext cx="322075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Emotion</a:t>
            </a:r>
          </a:p>
        </p:txBody>
      </p:sp>
      <p:sp>
        <p:nvSpPr>
          <p:cNvPr id="102" name="Textfeld 101">
            <a:extLst>
              <a:ext uri="{FF2B5EF4-FFF2-40B4-BE49-F238E27FC236}">
                <a16:creationId xmlns:a16="http://schemas.microsoft.com/office/drawing/2014/main" id="{9D12F8E6-75C0-4D91-9BF0-7871A73C8D37}"/>
              </a:ext>
            </a:extLst>
          </p:cNvPr>
          <p:cNvSpPr txBox="1"/>
          <p:nvPr/>
        </p:nvSpPr>
        <p:spPr>
          <a:xfrm>
            <a:off x="31825748" y="8646639"/>
            <a:ext cx="409823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empfinden</a:t>
            </a:r>
          </a:p>
        </p:txBody>
      </p:sp>
      <p:cxnSp>
        <p:nvCxnSpPr>
          <p:cNvPr id="103" name="Gerader Verbinder 102">
            <a:extLst>
              <a:ext uri="{FF2B5EF4-FFF2-40B4-BE49-F238E27FC236}">
                <a16:creationId xmlns:a16="http://schemas.microsoft.com/office/drawing/2014/main" id="{802B2E23-FE73-1083-BEC9-B2016ADB663E}"/>
              </a:ext>
            </a:extLst>
          </p:cNvPr>
          <p:cNvCxnSpPr>
            <a:cxnSpLocks/>
          </p:cNvCxnSpPr>
          <p:nvPr/>
        </p:nvCxnSpPr>
        <p:spPr>
          <a:xfrm flipV="1">
            <a:off x="30559552" y="9764218"/>
            <a:ext cx="1218086" cy="15734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Textfeld 103">
            <a:extLst>
              <a:ext uri="{FF2B5EF4-FFF2-40B4-BE49-F238E27FC236}">
                <a16:creationId xmlns:a16="http://schemas.microsoft.com/office/drawing/2014/main" id="{86C77728-440D-DC7F-F6A7-B151996F0C68}"/>
              </a:ext>
            </a:extLst>
          </p:cNvPr>
          <p:cNvSpPr txBox="1"/>
          <p:nvPr/>
        </p:nvSpPr>
        <p:spPr>
          <a:xfrm>
            <a:off x="2869051" y="21808166"/>
            <a:ext cx="298786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Ereignis</a:t>
            </a:r>
          </a:p>
        </p:txBody>
      </p:sp>
      <p:sp>
        <p:nvSpPr>
          <p:cNvPr id="105" name="Textfeld 104">
            <a:extLst>
              <a:ext uri="{FF2B5EF4-FFF2-40B4-BE49-F238E27FC236}">
                <a16:creationId xmlns:a16="http://schemas.microsoft.com/office/drawing/2014/main" id="{C34BC642-50D5-3A47-8863-9AF004B9754F}"/>
              </a:ext>
            </a:extLst>
          </p:cNvPr>
          <p:cNvSpPr txBox="1"/>
          <p:nvPr/>
        </p:nvSpPr>
        <p:spPr>
          <a:xfrm>
            <a:off x="25258113" y="5180614"/>
            <a:ext cx="371806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ysClr val="windowText" lastClr="000000"/>
                </a:solidFill>
              </a:rPr>
              <a:t>Erfahrung</a:t>
            </a:r>
          </a:p>
        </p:txBody>
      </p:sp>
      <p:sp>
        <p:nvSpPr>
          <p:cNvPr id="106" name="Textfeld 105">
            <a:extLst>
              <a:ext uri="{FF2B5EF4-FFF2-40B4-BE49-F238E27FC236}">
                <a16:creationId xmlns:a16="http://schemas.microsoft.com/office/drawing/2014/main" id="{7E07727D-0F74-A695-5653-C9B8028CE703}"/>
              </a:ext>
            </a:extLst>
          </p:cNvPr>
          <p:cNvSpPr txBox="1"/>
          <p:nvPr/>
        </p:nvSpPr>
        <p:spPr>
          <a:xfrm>
            <a:off x="5769443" y="28225452"/>
            <a:ext cx="220682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Extension</a:t>
            </a:r>
          </a:p>
        </p:txBody>
      </p:sp>
      <p:sp>
        <p:nvSpPr>
          <p:cNvPr id="107" name="Textfeld 106">
            <a:extLst>
              <a:ext uri="{FF2B5EF4-FFF2-40B4-BE49-F238E27FC236}">
                <a16:creationId xmlns:a16="http://schemas.microsoft.com/office/drawing/2014/main" id="{26CE6566-56CA-D076-2892-E745202A2634}"/>
              </a:ext>
            </a:extLst>
          </p:cNvPr>
          <p:cNvSpPr txBox="1"/>
          <p:nvPr/>
        </p:nvSpPr>
        <p:spPr>
          <a:xfrm>
            <a:off x="16286564" y="3530150"/>
            <a:ext cx="162480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Farben</a:t>
            </a:r>
          </a:p>
        </p:txBody>
      </p:sp>
      <p:sp>
        <p:nvSpPr>
          <p:cNvPr id="108" name="Textfeld 107">
            <a:extLst>
              <a:ext uri="{FF2B5EF4-FFF2-40B4-BE49-F238E27FC236}">
                <a16:creationId xmlns:a16="http://schemas.microsoft.com/office/drawing/2014/main" id="{48ED7108-00D1-9BFD-F494-926C112AB42B}"/>
              </a:ext>
            </a:extLst>
          </p:cNvPr>
          <p:cNvSpPr txBox="1"/>
          <p:nvPr/>
        </p:nvSpPr>
        <p:spPr>
          <a:xfrm>
            <a:off x="421483" y="5932739"/>
            <a:ext cx="105400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Feld</a:t>
            </a:r>
          </a:p>
        </p:txBody>
      </p:sp>
      <p:sp>
        <p:nvSpPr>
          <p:cNvPr id="109" name="Textfeld 108">
            <a:extLst>
              <a:ext uri="{FF2B5EF4-FFF2-40B4-BE49-F238E27FC236}">
                <a16:creationId xmlns:a16="http://schemas.microsoft.com/office/drawing/2014/main" id="{E5124125-FCF3-CB49-7D8A-006C90A429F8}"/>
              </a:ext>
            </a:extLst>
          </p:cNvPr>
          <p:cNvSpPr txBox="1"/>
          <p:nvPr/>
        </p:nvSpPr>
        <p:spPr>
          <a:xfrm>
            <a:off x="33078556" y="22260186"/>
            <a:ext cx="198483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Figur</a:t>
            </a:r>
          </a:p>
        </p:txBody>
      </p:sp>
      <p:cxnSp>
        <p:nvCxnSpPr>
          <p:cNvPr id="110" name="Gerader Verbinder 109">
            <a:extLst>
              <a:ext uri="{FF2B5EF4-FFF2-40B4-BE49-F238E27FC236}">
                <a16:creationId xmlns:a16="http://schemas.microsoft.com/office/drawing/2014/main" id="{3274C562-7D91-B0A3-C4D9-B1CB5231168D}"/>
              </a:ext>
            </a:extLst>
          </p:cNvPr>
          <p:cNvCxnSpPr>
            <a:cxnSpLocks/>
          </p:cNvCxnSpPr>
          <p:nvPr/>
        </p:nvCxnSpPr>
        <p:spPr>
          <a:xfrm>
            <a:off x="2291576" y="16092535"/>
            <a:ext cx="0" cy="247741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Textfeld 110">
            <a:extLst>
              <a:ext uri="{FF2B5EF4-FFF2-40B4-BE49-F238E27FC236}">
                <a16:creationId xmlns:a16="http://schemas.microsoft.com/office/drawing/2014/main" id="{801B6456-A4BB-E978-3615-A450C0444F3C}"/>
              </a:ext>
            </a:extLst>
          </p:cNvPr>
          <p:cNvSpPr txBox="1"/>
          <p:nvPr/>
        </p:nvSpPr>
        <p:spPr>
          <a:xfrm>
            <a:off x="200642" y="24431502"/>
            <a:ext cx="144407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fluid</a:t>
            </a:r>
          </a:p>
        </p:txBody>
      </p:sp>
      <p:sp>
        <p:nvSpPr>
          <p:cNvPr id="112" name="Textfeld 111">
            <a:extLst>
              <a:ext uri="{FF2B5EF4-FFF2-40B4-BE49-F238E27FC236}">
                <a16:creationId xmlns:a16="http://schemas.microsoft.com/office/drawing/2014/main" id="{7AEC6C55-2EEA-9340-2DE1-40440882B39D}"/>
              </a:ext>
            </a:extLst>
          </p:cNvPr>
          <p:cNvSpPr txBox="1"/>
          <p:nvPr/>
        </p:nvSpPr>
        <p:spPr>
          <a:xfrm>
            <a:off x="36412651" y="22326018"/>
            <a:ext cx="2060885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Form</a:t>
            </a:r>
          </a:p>
        </p:txBody>
      </p:sp>
      <p:sp>
        <p:nvSpPr>
          <p:cNvPr id="113" name="Textfeld 112">
            <a:extLst>
              <a:ext uri="{FF2B5EF4-FFF2-40B4-BE49-F238E27FC236}">
                <a16:creationId xmlns:a16="http://schemas.microsoft.com/office/drawing/2014/main" id="{423BDBFD-86F2-D75F-63CC-A1F4460234F6}"/>
              </a:ext>
            </a:extLst>
          </p:cNvPr>
          <p:cNvSpPr txBox="1"/>
          <p:nvPr/>
        </p:nvSpPr>
        <p:spPr>
          <a:xfrm>
            <a:off x="30598575" y="17510743"/>
            <a:ext cx="338586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Ganzheit</a:t>
            </a:r>
          </a:p>
        </p:txBody>
      </p:sp>
      <p:cxnSp>
        <p:nvCxnSpPr>
          <p:cNvPr id="114" name="Gerader Verbinder 113">
            <a:extLst>
              <a:ext uri="{FF2B5EF4-FFF2-40B4-BE49-F238E27FC236}">
                <a16:creationId xmlns:a16="http://schemas.microsoft.com/office/drawing/2014/main" id="{BDB7D58D-0785-C6EA-B075-661491F1481E}"/>
              </a:ext>
            </a:extLst>
          </p:cNvPr>
          <p:cNvCxnSpPr>
            <a:cxnSpLocks/>
          </p:cNvCxnSpPr>
          <p:nvPr/>
        </p:nvCxnSpPr>
        <p:spPr>
          <a:xfrm>
            <a:off x="28417527" y="15293356"/>
            <a:ext cx="2116145" cy="265731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Textfeld 114">
            <a:extLst>
              <a:ext uri="{FF2B5EF4-FFF2-40B4-BE49-F238E27FC236}">
                <a16:creationId xmlns:a16="http://schemas.microsoft.com/office/drawing/2014/main" id="{04058D39-DD11-313F-16EE-24925D0C2257}"/>
              </a:ext>
            </a:extLst>
          </p:cNvPr>
          <p:cNvSpPr txBox="1"/>
          <p:nvPr/>
        </p:nvSpPr>
        <p:spPr>
          <a:xfrm>
            <a:off x="10286365" y="2085613"/>
            <a:ext cx="301903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Gefühle</a:t>
            </a:r>
          </a:p>
        </p:txBody>
      </p:sp>
      <p:sp>
        <p:nvSpPr>
          <p:cNvPr id="116" name="Textfeld 115">
            <a:extLst>
              <a:ext uri="{FF2B5EF4-FFF2-40B4-BE49-F238E27FC236}">
                <a16:creationId xmlns:a16="http://schemas.microsoft.com/office/drawing/2014/main" id="{5EECAAA1-14BC-879C-58C0-85B85F94242A}"/>
              </a:ext>
            </a:extLst>
          </p:cNvPr>
          <p:cNvSpPr txBox="1"/>
          <p:nvPr/>
        </p:nvSpPr>
        <p:spPr>
          <a:xfrm>
            <a:off x="34273166" y="7223660"/>
            <a:ext cx="169790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Geruch</a:t>
            </a:r>
          </a:p>
        </p:txBody>
      </p:sp>
      <p:sp>
        <p:nvSpPr>
          <p:cNvPr id="117" name="Textfeld 116">
            <a:extLst>
              <a:ext uri="{FF2B5EF4-FFF2-40B4-BE49-F238E27FC236}">
                <a16:creationId xmlns:a16="http://schemas.microsoft.com/office/drawing/2014/main" id="{722359F6-0E66-BE52-09DF-B81CB1895FF1}"/>
              </a:ext>
            </a:extLst>
          </p:cNvPr>
          <p:cNvSpPr txBox="1"/>
          <p:nvPr/>
        </p:nvSpPr>
        <p:spPr>
          <a:xfrm>
            <a:off x="19140137" y="27596262"/>
            <a:ext cx="288809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Graphematik</a:t>
            </a:r>
          </a:p>
        </p:txBody>
      </p:sp>
      <p:sp>
        <p:nvSpPr>
          <p:cNvPr id="118" name="Textfeld 117">
            <a:extLst>
              <a:ext uri="{FF2B5EF4-FFF2-40B4-BE49-F238E27FC236}">
                <a16:creationId xmlns:a16="http://schemas.microsoft.com/office/drawing/2014/main" id="{0A98C254-9330-EE38-D201-AF01F09911F7}"/>
              </a:ext>
            </a:extLst>
          </p:cNvPr>
          <p:cNvSpPr txBox="1"/>
          <p:nvPr/>
        </p:nvSpPr>
        <p:spPr>
          <a:xfrm>
            <a:off x="25613141" y="7046125"/>
            <a:ext cx="385233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ysClr val="windowText" lastClr="000000"/>
                </a:solidFill>
              </a:rPr>
              <a:t>Stimmung</a:t>
            </a:r>
          </a:p>
        </p:txBody>
      </p:sp>
      <p:sp>
        <p:nvSpPr>
          <p:cNvPr id="120" name="Textfeld 119">
            <a:extLst>
              <a:ext uri="{FF2B5EF4-FFF2-40B4-BE49-F238E27FC236}">
                <a16:creationId xmlns:a16="http://schemas.microsoft.com/office/drawing/2014/main" id="{46B55852-1B97-34CD-6086-5DF4CF47B375}"/>
              </a:ext>
            </a:extLst>
          </p:cNvPr>
          <p:cNvSpPr txBox="1"/>
          <p:nvPr/>
        </p:nvSpPr>
        <p:spPr>
          <a:xfrm>
            <a:off x="8953919" y="17468841"/>
            <a:ext cx="403597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Immersion</a:t>
            </a:r>
          </a:p>
        </p:txBody>
      </p:sp>
      <p:sp>
        <p:nvSpPr>
          <p:cNvPr id="121" name="Textfeld 120">
            <a:extLst>
              <a:ext uri="{FF2B5EF4-FFF2-40B4-BE49-F238E27FC236}">
                <a16:creationId xmlns:a16="http://schemas.microsoft.com/office/drawing/2014/main" id="{DEC80CEA-E6D7-BE84-40AA-CA4DEF435690}"/>
              </a:ext>
            </a:extLst>
          </p:cNvPr>
          <p:cNvSpPr txBox="1"/>
          <p:nvPr/>
        </p:nvSpPr>
        <p:spPr>
          <a:xfrm>
            <a:off x="28145445" y="26564521"/>
            <a:ext cx="421442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err="1"/>
              <a:t>IntraAktion</a:t>
            </a:r>
            <a:endParaRPr lang="de-AT" dirty="0"/>
          </a:p>
        </p:txBody>
      </p:sp>
      <p:sp>
        <p:nvSpPr>
          <p:cNvPr id="122" name="Textfeld 121">
            <a:extLst>
              <a:ext uri="{FF2B5EF4-FFF2-40B4-BE49-F238E27FC236}">
                <a16:creationId xmlns:a16="http://schemas.microsoft.com/office/drawing/2014/main" id="{150273DC-E0B0-DE3F-9932-AEE665FA8A47}"/>
              </a:ext>
            </a:extLst>
          </p:cNvPr>
          <p:cNvSpPr txBox="1"/>
          <p:nvPr/>
        </p:nvSpPr>
        <p:spPr>
          <a:xfrm>
            <a:off x="38490799" y="7240483"/>
            <a:ext cx="132440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Klang</a:t>
            </a:r>
          </a:p>
        </p:txBody>
      </p:sp>
      <p:sp>
        <p:nvSpPr>
          <p:cNvPr id="123" name="Textfeld 122">
            <a:extLst>
              <a:ext uri="{FF2B5EF4-FFF2-40B4-BE49-F238E27FC236}">
                <a16:creationId xmlns:a16="http://schemas.microsoft.com/office/drawing/2014/main" id="{914015A7-FBFF-993C-5579-E8A1FA329E35}"/>
              </a:ext>
            </a:extLst>
          </p:cNvPr>
          <p:cNvSpPr txBox="1"/>
          <p:nvPr/>
        </p:nvSpPr>
        <p:spPr>
          <a:xfrm>
            <a:off x="10531894" y="24412155"/>
            <a:ext cx="290047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>
                <a:solidFill>
                  <a:sysClr val="windowText" lastClr="000000"/>
                </a:solidFill>
              </a:rPr>
              <a:t>Konstellation</a:t>
            </a:r>
          </a:p>
        </p:txBody>
      </p:sp>
      <p:sp>
        <p:nvSpPr>
          <p:cNvPr id="124" name="Textfeld 123">
            <a:extLst>
              <a:ext uri="{FF2B5EF4-FFF2-40B4-BE49-F238E27FC236}">
                <a16:creationId xmlns:a16="http://schemas.microsoft.com/office/drawing/2014/main" id="{B972E80C-8203-C6E9-24A3-8920478B47EF}"/>
              </a:ext>
            </a:extLst>
          </p:cNvPr>
          <p:cNvSpPr txBox="1"/>
          <p:nvPr/>
        </p:nvSpPr>
        <p:spPr>
          <a:xfrm>
            <a:off x="881110" y="29472907"/>
            <a:ext cx="249837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Kontinuität</a:t>
            </a:r>
          </a:p>
        </p:txBody>
      </p:sp>
      <p:sp>
        <p:nvSpPr>
          <p:cNvPr id="125" name="Textfeld 124">
            <a:extLst>
              <a:ext uri="{FF2B5EF4-FFF2-40B4-BE49-F238E27FC236}">
                <a16:creationId xmlns:a16="http://schemas.microsoft.com/office/drawing/2014/main" id="{9AA930D8-1B20-1C26-8ECC-AED7F7B97242}"/>
              </a:ext>
            </a:extLst>
          </p:cNvPr>
          <p:cNvSpPr txBox="1"/>
          <p:nvPr/>
        </p:nvSpPr>
        <p:spPr>
          <a:xfrm>
            <a:off x="40352225" y="14945806"/>
            <a:ext cx="192886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Kontrast</a:t>
            </a:r>
          </a:p>
        </p:txBody>
      </p:sp>
      <p:sp>
        <p:nvSpPr>
          <p:cNvPr id="126" name="Textfeld 125">
            <a:extLst>
              <a:ext uri="{FF2B5EF4-FFF2-40B4-BE49-F238E27FC236}">
                <a16:creationId xmlns:a16="http://schemas.microsoft.com/office/drawing/2014/main" id="{4871DC41-D44A-2A7D-C63C-03DBE689D2F7}"/>
              </a:ext>
            </a:extLst>
          </p:cNvPr>
          <p:cNvSpPr txBox="1"/>
          <p:nvPr/>
        </p:nvSpPr>
        <p:spPr>
          <a:xfrm>
            <a:off x="9597556" y="9112811"/>
            <a:ext cx="118263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Kraft</a:t>
            </a:r>
          </a:p>
        </p:txBody>
      </p:sp>
      <p:sp>
        <p:nvSpPr>
          <p:cNvPr id="127" name="Textfeld 126">
            <a:extLst>
              <a:ext uri="{FF2B5EF4-FFF2-40B4-BE49-F238E27FC236}">
                <a16:creationId xmlns:a16="http://schemas.microsoft.com/office/drawing/2014/main" id="{58E12897-D868-3C1A-A022-4A852BAAC8E5}"/>
              </a:ext>
            </a:extLst>
          </p:cNvPr>
          <p:cNvSpPr txBox="1"/>
          <p:nvPr/>
        </p:nvSpPr>
        <p:spPr>
          <a:xfrm>
            <a:off x="31467036" y="5287792"/>
            <a:ext cx="166584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ysClr val="windowText" lastClr="000000"/>
                </a:solidFill>
              </a:rPr>
              <a:t>Leib</a:t>
            </a:r>
          </a:p>
        </p:txBody>
      </p:sp>
      <p:cxnSp>
        <p:nvCxnSpPr>
          <p:cNvPr id="128" name="Gerader Verbinder 127">
            <a:extLst>
              <a:ext uri="{FF2B5EF4-FFF2-40B4-BE49-F238E27FC236}">
                <a16:creationId xmlns:a16="http://schemas.microsoft.com/office/drawing/2014/main" id="{D755FC3D-64FF-3EDC-CCEA-806A6A3CA00F}"/>
              </a:ext>
            </a:extLst>
          </p:cNvPr>
          <p:cNvCxnSpPr>
            <a:stCxn id="23" idx="0"/>
            <a:endCxn id="127" idx="2"/>
          </p:cNvCxnSpPr>
          <p:nvPr/>
        </p:nvCxnSpPr>
        <p:spPr>
          <a:xfrm flipV="1">
            <a:off x="30505941" y="6440190"/>
            <a:ext cx="1640924" cy="49593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9" name="Textfeld 128">
            <a:extLst>
              <a:ext uri="{FF2B5EF4-FFF2-40B4-BE49-F238E27FC236}">
                <a16:creationId xmlns:a16="http://schemas.microsoft.com/office/drawing/2014/main" id="{D6834626-7670-D35B-640D-B18CD5E1220B}"/>
              </a:ext>
            </a:extLst>
          </p:cNvPr>
          <p:cNvSpPr txBox="1"/>
          <p:nvPr/>
        </p:nvSpPr>
        <p:spPr>
          <a:xfrm>
            <a:off x="32238929" y="2696295"/>
            <a:ext cx="159563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Körper</a:t>
            </a:r>
          </a:p>
        </p:txBody>
      </p:sp>
      <p:sp>
        <p:nvSpPr>
          <p:cNvPr id="130" name="Textfeld 129">
            <a:extLst>
              <a:ext uri="{FF2B5EF4-FFF2-40B4-BE49-F238E27FC236}">
                <a16:creationId xmlns:a16="http://schemas.microsoft.com/office/drawing/2014/main" id="{3F1AEBF9-5A8F-DB84-89C1-C55131A8061C}"/>
              </a:ext>
            </a:extLst>
          </p:cNvPr>
          <p:cNvSpPr txBox="1"/>
          <p:nvPr/>
        </p:nvSpPr>
        <p:spPr>
          <a:xfrm>
            <a:off x="16279861" y="5775474"/>
            <a:ext cx="117057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Licht</a:t>
            </a:r>
          </a:p>
        </p:txBody>
      </p:sp>
      <p:sp>
        <p:nvSpPr>
          <p:cNvPr id="131" name="Textfeld 130">
            <a:extLst>
              <a:ext uri="{FF2B5EF4-FFF2-40B4-BE49-F238E27FC236}">
                <a16:creationId xmlns:a16="http://schemas.microsoft.com/office/drawing/2014/main" id="{DDC65C7F-6D61-0AD0-1112-9332001AC214}"/>
              </a:ext>
            </a:extLst>
          </p:cNvPr>
          <p:cNvSpPr txBox="1"/>
          <p:nvPr/>
        </p:nvSpPr>
        <p:spPr>
          <a:xfrm>
            <a:off x="13716861" y="10066423"/>
            <a:ext cx="3002232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Logik der</a:t>
            </a:r>
          </a:p>
          <a:p>
            <a:r>
              <a:rPr lang="de-AT" dirty="0">
                <a:solidFill>
                  <a:schemeClr val="tx1"/>
                </a:solidFill>
              </a:rPr>
              <a:t>Atmosphären</a:t>
            </a:r>
          </a:p>
        </p:txBody>
      </p:sp>
      <p:cxnSp>
        <p:nvCxnSpPr>
          <p:cNvPr id="132" name="Gerader Verbinder 131">
            <a:extLst>
              <a:ext uri="{FF2B5EF4-FFF2-40B4-BE49-F238E27FC236}">
                <a16:creationId xmlns:a16="http://schemas.microsoft.com/office/drawing/2014/main" id="{58677F55-AC0B-A0C3-BE64-B9CF5A0D2D15}"/>
              </a:ext>
            </a:extLst>
          </p:cNvPr>
          <p:cNvCxnSpPr>
            <a:cxnSpLocks/>
          </p:cNvCxnSpPr>
          <p:nvPr/>
        </p:nvCxnSpPr>
        <p:spPr>
          <a:xfrm>
            <a:off x="16707173" y="11027044"/>
            <a:ext cx="1220123" cy="8570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Textfeld 132">
            <a:extLst>
              <a:ext uri="{FF2B5EF4-FFF2-40B4-BE49-F238E27FC236}">
                <a16:creationId xmlns:a16="http://schemas.microsoft.com/office/drawing/2014/main" id="{C0F67BCD-FC63-DA82-A86B-32699571EBFB}"/>
              </a:ext>
            </a:extLst>
          </p:cNvPr>
          <p:cNvSpPr txBox="1"/>
          <p:nvPr/>
        </p:nvSpPr>
        <p:spPr>
          <a:xfrm>
            <a:off x="24234931" y="14061682"/>
            <a:ext cx="232166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Medialität</a:t>
            </a:r>
          </a:p>
        </p:txBody>
      </p:sp>
      <p:sp>
        <p:nvSpPr>
          <p:cNvPr id="134" name="Textfeld 133">
            <a:extLst>
              <a:ext uri="{FF2B5EF4-FFF2-40B4-BE49-F238E27FC236}">
                <a16:creationId xmlns:a16="http://schemas.microsoft.com/office/drawing/2014/main" id="{D8146115-7D01-349F-8EDE-7E61300826ED}"/>
              </a:ext>
            </a:extLst>
          </p:cNvPr>
          <p:cNvSpPr txBox="1"/>
          <p:nvPr/>
        </p:nvSpPr>
        <p:spPr>
          <a:xfrm>
            <a:off x="910558" y="25457581"/>
            <a:ext cx="220765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Mischung</a:t>
            </a:r>
          </a:p>
        </p:txBody>
      </p:sp>
      <p:cxnSp>
        <p:nvCxnSpPr>
          <p:cNvPr id="135" name="Gerader Verbinder 134">
            <a:extLst>
              <a:ext uri="{FF2B5EF4-FFF2-40B4-BE49-F238E27FC236}">
                <a16:creationId xmlns:a16="http://schemas.microsoft.com/office/drawing/2014/main" id="{5054AECB-DD7C-0641-1F80-B568AEAC0553}"/>
              </a:ext>
            </a:extLst>
          </p:cNvPr>
          <p:cNvCxnSpPr>
            <a:cxnSpLocks/>
          </p:cNvCxnSpPr>
          <p:nvPr/>
        </p:nvCxnSpPr>
        <p:spPr>
          <a:xfrm>
            <a:off x="11704320" y="27711895"/>
            <a:ext cx="0" cy="6122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6" name="Textfeld 135">
            <a:extLst>
              <a:ext uri="{FF2B5EF4-FFF2-40B4-BE49-F238E27FC236}">
                <a16:creationId xmlns:a16="http://schemas.microsoft.com/office/drawing/2014/main" id="{C327D754-C362-A315-1E25-535614F529F9}"/>
              </a:ext>
            </a:extLst>
          </p:cNvPr>
          <p:cNvSpPr txBox="1"/>
          <p:nvPr/>
        </p:nvSpPr>
        <p:spPr>
          <a:xfrm>
            <a:off x="11668303" y="29012818"/>
            <a:ext cx="194636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Mit-Sein</a:t>
            </a:r>
          </a:p>
        </p:txBody>
      </p:sp>
      <p:sp>
        <p:nvSpPr>
          <p:cNvPr id="137" name="Textfeld 136">
            <a:extLst>
              <a:ext uri="{FF2B5EF4-FFF2-40B4-BE49-F238E27FC236}">
                <a16:creationId xmlns:a16="http://schemas.microsoft.com/office/drawing/2014/main" id="{A0A13D2F-DD25-F397-5C70-81656F609015}"/>
              </a:ext>
            </a:extLst>
          </p:cNvPr>
          <p:cNvSpPr txBox="1"/>
          <p:nvPr/>
        </p:nvSpPr>
        <p:spPr>
          <a:xfrm>
            <a:off x="18053811" y="3568690"/>
            <a:ext cx="144302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Musik</a:t>
            </a:r>
          </a:p>
        </p:txBody>
      </p:sp>
      <p:sp>
        <p:nvSpPr>
          <p:cNvPr id="138" name="Textfeld 137">
            <a:extLst>
              <a:ext uri="{FF2B5EF4-FFF2-40B4-BE49-F238E27FC236}">
                <a16:creationId xmlns:a16="http://schemas.microsoft.com/office/drawing/2014/main" id="{16BA08FD-249A-CC2B-8F55-708AE547AD43}"/>
              </a:ext>
            </a:extLst>
          </p:cNvPr>
          <p:cNvSpPr txBox="1"/>
          <p:nvPr/>
        </p:nvSpPr>
        <p:spPr>
          <a:xfrm>
            <a:off x="19174738" y="29344153"/>
            <a:ext cx="202190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Notation</a:t>
            </a:r>
          </a:p>
        </p:txBody>
      </p:sp>
      <p:sp>
        <p:nvSpPr>
          <p:cNvPr id="139" name="Textfeld 138">
            <a:extLst>
              <a:ext uri="{FF2B5EF4-FFF2-40B4-BE49-F238E27FC236}">
                <a16:creationId xmlns:a16="http://schemas.microsoft.com/office/drawing/2014/main" id="{F147CECC-44FA-BDB3-7A66-6DE223BE9E0C}"/>
              </a:ext>
            </a:extLst>
          </p:cNvPr>
          <p:cNvSpPr txBox="1"/>
          <p:nvPr/>
        </p:nvSpPr>
        <p:spPr>
          <a:xfrm>
            <a:off x="940321" y="13824098"/>
            <a:ext cx="275748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Oberflächen</a:t>
            </a:r>
          </a:p>
        </p:txBody>
      </p:sp>
      <p:sp>
        <p:nvSpPr>
          <p:cNvPr id="140" name="Textfeld 139">
            <a:extLst>
              <a:ext uri="{FF2B5EF4-FFF2-40B4-BE49-F238E27FC236}">
                <a16:creationId xmlns:a16="http://schemas.microsoft.com/office/drawing/2014/main" id="{051ECB17-C721-0E7C-678F-395433325F00}"/>
              </a:ext>
            </a:extLst>
          </p:cNvPr>
          <p:cNvSpPr txBox="1"/>
          <p:nvPr/>
        </p:nvSpPr>
        <p:spPr>
          <a:xfrm>
            <a:off x="7146127" y="22403280"/>
            <a:ext cx="87556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Ort</a:t>
            </a:r>
          </a:p>
        </p:txBody>
      </p:sp>
      <p:sp>
        <p:nvSpPr>
          <p:cNvPr id="141" name="Textfeld 140">
            <a:extLst>
              <a:ext uri="{FF2B5EF4-FFF2-40B4-BE49-F238E27FC236}">
                <a16:creationId xmlns:a16="http://schemas.microsoft.com/office/drawing/2014/main" id="{498C753C-0F18-8B21-B879-F1CE38995BA9}"/>
              </a:ext>
            </a:extLst>
          </p:cNvPr>
          <p:cNvSpPr txBox="1"/>
          <p:nvPr/>
        </p:nvSpPr>
        <p:spPr>
          <a:xfrm>
            <a:off x="33167644" y="29192010"/>
            <a:ext cx="33362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Performativität</a:t>
            </a:r>
          </a:p>
        </p:txBody>
      </p:sp>
      <p:sp>
        <p:nvSpPr>
          <p:cNvPr id="142" name="Textfeld 141">
            <a:extLst>
              <a:ext uri="{FF2B5EF4-FFF2-40B4-BE49-F238E27FC236}">
                <a16:creationId xmlns:a16="http://schemas.microsoft.com/office/drawing/2014/main" id="{9D6D38EC-626C-A456-A415-923E3BA37BAD}"/>
              </a:ext>
            </a:extLst>
          </p:cNvPr>
          <p:cNvSpPr txBox="1"/>
          <p:nvPr/>
        </p:nvSpPr>
        <p:spPr>
          <a:xfrm>
            <a:off x="10273304" y="12538886"/>
            <a:ext cx="286758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Räumlichkeit</a:t>
            </a:r>
          </a:p>
        </p:txBody>
      </p:sp>
      <p:sp>
        <p:nvSpPr>
          <p:cNvPr id="143" name="Textfeld 142">
            <a:extLst>
              <a:ext uri="{FF2B5EF4-FFF2-40B4-BE49-F238E27FC236}">
                <a16:creationId xmlns:a16="http://schemas.microsoft.com/office/drawing/2014/main" id="{ED465143-5CBB-108A-FA50-28F545949673}"/>
              </a:ext>
            </a:extLst>
          </p:cNvPr>
          <p:cNvSpPr txBox="1"/>
          <p:nvPr/>
        </p:nvSpPr>
        <p:spPr>
          <a:xfrm>
            <a:off x="8709802" y="25925990"/>
            <a:ext cx="189571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Relation</a:t>
            </a:r>
          </a:p>
        </p:txBody>
      </p:sp>
      <p:sp>
        <p:nvSpPr>
          <p:cNvPr id="144" name="Textfeld 143">
            <a:extLst>
              <a:ext uri="{FF2B5EF4-FFF2-40B4-BE49-F238E27FC236}">
                <a16:creationId xmlns:a16="http://schemas.microsoft.com/office/drawing/2014/main" id="{8A1DB308-70A2-DF84-727B-AE0DD1E1ECFE}"/>
              </a:ext>
            </a:extLst>
          </p:cNvPr>
          <p:cNvSpPr txBox="1"/>
          <p:nvPr/>
        </p:nvSpPr>
        <p:spPr>
          <a:xfrm>
            <a:off x="40063225" y="18890332"/>
            <a:ext cx="216655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Resonanz</a:t>
            </a:r>
          </a:p>
        </p:txBody>
      </p:sp>
      <p:sp>
        <p:nvSpPr>
          <p:cNvPr id="145" name="Textfeld 144">
            <a:extLst>
              <a:ext uri="{FF2B5EF4-FFF2-40B4-BE49-F238E27FC236}">
                <a16:creationId xmlns:a16="http://schemas.microsoft.com/office/drawing/2014/main" id="{2409802B-A52C-C1DB-0336-E437E6631E0A}"/>
              </a:ext>
            </a:extLst>
          </p:cNvPr>
          <p:cNvSpPr txBox="1"/>
          <p:nvPr/>
        </p:nvSpPr>
        <p:spPr>
          <a:xfrm>
            <a:off x="38278041" y="24551116"/>
            <a:ext cx="227921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Rhythmus</a:t>
            </a:r>
          </a:p>
        </p:txBody>
      </p:sp>
      <p:sp>
        <p:nvSpPr>
          <p:cNvPr id="146" name="Textfeld 145">
            <a:extLst>
              <a:ext uri="{FF2B5EF4-FFF2-40B4-BE49-F238E27FC236}">
                <a16:creationId xmlns:a16="http://schemas.microsoft.com/office/drawing/2014/main" id="{6E76BE7E-A1A4-7F81-85D5-63C02B931369}"/>
              </a:ext>
            </a:extLst>
          </p:cNvPr>
          <p:cNvSpPr txBox="1"/>
          <p:nvPr/>
        </p:nvSpPr>
        <p:spPr>
          <a:xfrm>
            <a:off x="35171769" y="2988330"/>
            <a:ext cx="428546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Sinnlichkeit</a:t>
            </a:r>
          </a:p>
        </p:txBody>
      </p:sp>
      <p:cxnSp>
        <p:nvCxnSpPr>
          <p:cNvPr id="147" name="Gerader Verbinder 146">
            <a:extLst>
              <a:ext uri="{FF2B5EF4-FFF2-40B4-BE49-F238E27FC236}">
                <a16:creationId xmlns:a16="http://schemas.microsoft.com/office/drawing/2014/main" id="{C10B181A-720D-9946-86D2-8B60C015F079}"/>
              </a:ext>
            </a:extLst>
          </p:cNvPr>
          <p:cNvCxnSpPr>
            <a:cxnSpLocks/>
          </p:cNvCxnSpPr>
          <p:nvPr/>
        </p:nvCxnSpPr>
        <p:spPr>
          <a:xfrm flipV="1">
            <a:off x="32920479" y="3521867"/>
            <a:ext cx="919894" cy="204572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8" name="Textfeld 147">
            <a:extLst>
              <a:ext uri="{FF2B5EF4-FFF2-40B4-BE49-F238E27FC236}">
                <a16:creationId xmlns:a16="http://schemas.microsoft.com/office/drawing/2014/main" id="{FF396933-D9FD-0C74-9ED1-6CC1F3577B92}"/>
              </a:ext>
            </a:extLst>
          </p:cNvPr>
          <p:cNvSpPr txBox="1"/>
          <p:nvPr/>
        </p:nvSpPr>
        <p:spPr>
          <a:xfrm>
            <a:off x="7903461" y="8039009"/>
            <a:ext cx="225414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Spannung</a:t>
            </a:r>
          </a:p>
        </p:txBody>
      </p:sp>
      <p:sp>
        <p:nvSpPr>
          <p:cNvPr id="149" name="Textfeld 148">
            <a:extLst>
              <a:ext uri="{FF2B5EF4-FFF2-40B4-BE49-F238E27FC236}">
                <a16:creationId xmlns:a16="http://schemas.microsoft.com/office/drawing/2014/main" id="{274F878A-1EFB-FFE2-307B-02DED99F5AE6}"/>
              </a:ext>
            </a:extLst>
          </p:cNvPr>
          <p:cNvSpPr txBox="1"/>
          <p:nvPr/>
        </p:nvSpPr>
        <p:spPr>
          <a:xfrm>
            <a:off x="33522793" y="20335982"/>
            <a:ext cx="113845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Spur</a:t>
            </a:r>
          </a:p>
        </p:txBody>
      </p:sp>
      <p:sp>
        <p:nvSpPr>
          <p:cNvPr id="150" name="Textfeld 149">
            <a:extLst>
              <a:ext uri="{FF2B5EF4-FFF2-40B4-BE49-F238E27FC236}">
                <a16:creationId xmlns:a16="http://schemas.microsoft.com/office/drawing/2014/main" id="{9B9D0252-219E-9547-64C1-4CFA429A69F3}"/>
              </a:ext>
            </a:extLst>
          </p:cNvPr>
          <p:cNvSpPr txBox="1"/>
          <p:nvPr/>
        </p:nvSpPr>
        <p:spPr>
          <a:xfrm>
            <a:off x="18617732" y="6669889"/>
            <a:ext cx="178446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Stimme</a:t>
            </a:r>
          </a:p>
        </p:txBody>
      </p:sp>
      <p:sp>
        <p:nvSpPr>
          <p:cNvPr id="151" name="Textfeld 150">
            <a:extLst>
              <a:ext uri="{FF2B5EF4-FFF2-40B4-BE49-F238E27FC236}">
                <a16:creationId xmlns:a16="http://schemas.microsoft.com/office/drawing/2014/main" id="{08B2B1ED-5756-346E-7719-D6AE08486DDB}"/>
              </a:ext>
            </a:extLst>
          </p:cNvPr>
          <p:cNvSpPr txBox="1"/>
          <p:nvPr/>
        </p:nvSpPr>
        <p:spPr>
          <a:xfrm>
            <a:off x="37096738" y="9875659"/>
            <a:ext cx="262360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Synästhesie</a:t>
            </a:r>
          </a:p>
        </p:txBody>
      </p:sp>
      <p:sp>
        <p:nvSpPr>
          <p:cNvPr id="152" name="Textfeld 151">
            <a:extLst>
              <a:ext uri="{FF2B5EF4-FFF2-40B4-BE49-F238E27FC236}">
                <a16:creationId xmlns:a16="http://schemas.microsoft.com/office/drawing/2014/main" id="{D22F61B6-8969-9361-499D-2D90D6A60588}"/>
              </a:ext>
            </a:extLst>
          </p:cNvPr>
          <p:cNvSpPr txBox="1"/>
          <p:nvPr/>
        </p:nvSpPr>
        <p:spPr>
          <a:xfrm>
            <a:off x="27183786" y="22950384"/>
            <a:ext cx="138980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Szene</a:t>
            </a:r>
          </a:p>
        </p:txBody>
      </p:sp>
      <p:sp>
        <p:nvSpPr>
          <p:cNvPr id="153" name="Textfeld 152">
            <a:extLst>
              <a:ext uri="{FF2B5EF4-FFF2-40B4-BE49-F238E27FC236}">
                <a16:creationId xmlns:a16="http://schemas.microsoft.com/office/drawing/2014/main" id="{18754957-831A-94D0-3754-6622B7E64C3C}"/>
              </a:ext>
            </a:extLst>
          </p:cNvPr>
          <p:cNvSpPr txBox="1"/>
          <p:nvPr/>
        </p:nvSpPr>
        <p:spPr>
          <a:xfrm>
            <a:off x="18647929" y="5100743"/>
            <a:ext cx="92935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Ton</a:t>
            </a:r>
          </a:p>
        </p:txBody>
      </p:sp>
      <p:sp>
        <p:nvSpPr>
          <p:cNvPr id="154" name="Textfeld 153">
            <a:extLst>
              <a:ext uri="{FF2B5EF4-FFF2-40B4-BE49-F238E27FC236}">
                <a16:creationId xmlns:a16="http://schemas.microsoft.com/office/drawing/2014/main" id="{B8011413-ED4F-E7FE-C094-711E1CD45CC6}"/>
              </a:ext>
            </a:extLst>
          </p:cNvPr>
          <p:cNvSpPr txBox="1"/>
          <p:nvPr/>
        </p:nvSpPr>
        <p:spPr>
          <a:xfrm>
            <a:off x="173587" y="27487869"/>
            <a:ext cx="244983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Übergänge</a:t>
            </a:r>
          </a:p>
        </p:txBody>
      </p:sp>
      <p:sp>
        <p:nvSpPr>
          <p:cNvPr id="155" name="Textfeld 154">
            <a:extLst>
              <a:ext uri="{FF2B5EF4-FFF2-40B4-BE49-F238E27FC236}">
                <a16:creationId xmlns:a16="http://schemas.microsoft.com/office/drawing/2014/main" id="{C6E23B10-5871-B12D-1233-2DDE3A39FCDE}"/>
              </a:ext>
            </a:extLst>
          </p:cNvPr>
          <p:cNvSpPr txBox="1"/>
          <p:nvPr/>
        </p:nvSpPr>
        <p:spPr>
          <a:xfrm>
            <a:off x="14981069" y="25943934"/>
            <a:ext cx="170617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Umfeld</a:t>
            </a:r>
          </a:p>
        </p:txBody>
      </p:sp>
      <p:sp>
        <p:nvSpPr>
          <p:cNvPr id="156" name="Textfeld 155">
            <a:extLst>
              <a:ext uri="{FF2B5EF4-FFF2-40B4-BE49-F238E27FC236}">
                <a16:creationId xmlns:a16="http://schemas.microsoft.com/office/drawing/2014/main" id="{3610AE46-CEE1-CF6B-2ABC-11B31B95DB96}"/>
              </a:ext>
            </a:extLst>
          </p:cNvPr>
          <p:cNvSpPr txBox="1"/>
          <p:nvPr/>
        </p:nvSpPr>
        <p:spPr>
          <a:xfrm>
            <a:off x="21033735" y="23595497"/>
            <a:ext cx="220707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Verhalten</a:t>
            </a:r>
          </a:p>
        </p:txBody>
      </p:sp>
      <p:sp>
        <p:nvSpPr>
          <p:cNvPr id="157" name="Textfeld 156">
            <a:extLst>
              <a:ext uri="{FF2B5EF4-FFF2-40B4-BE49-F238E27FC236}">
                <a16:creationId xmlns:a16="http://schemas.microsoft.com/office/drawing/2014/main" id="{EB523966-30F4-EAD8-F318-C1523FB85012}"/>
              </a:ext>
            </a:extLst>
          </p:cNvPr>
          <p:cNvSpPr txBox="1"/>
          <p:nvPr/>
        </p:nvSpPr>
        <p:spPr>
          <a:xfrm>
            <a:off x="32553405" y="9886561"/>
            <a:ext cx="349935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vitale Regungen</a:t>
            </a:r>
          </a:p>
        </p:txBody>
      </p:sp>
      <p:cxnSp>
        <p:nvCxnSpPr>
          <p:cNvPr id="158" name="Gerader Verbinder 157">
            <a:extLst>
              <a:ext uri="{FF2B5EF4-FFF2-40B4-BE49-F238E27FC236}">
                <a16:creationId xmlns:a16="http://schemas.microsoft.com/office/drawing/2014/main" id="{97F4E8ED-8D22-F11D-CF8C-884954184A4C}"/>
              </a:ext>
            </a:extLst>
          </p:cNvPr>
          <p:cNvCxnSpPr/>
          <p:nvPr/>
        </p:nvCxnSpPr>
        <p:spPr>
          <a:xfrm flipV="1">
            <a:off x="30639794" y="10365583"/>
            <a:ext cx="1651712" cy="9995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9" name="Textfeld 158">
            <a:extLst>
              <a:ext uri="{FF2B5EF4-FFF2-40B4-BE49-F238E27FC236}">
                <a16:creationId xmlns:a16="http://schemas.microsoft.com/office/drawing/2014/main" id="{F454C0BE-87FC-3CB0-441B-440E1BEDE15C}"/>
              </a:ext>
            </a:extLst>
          </p:cNvPr>
          <p:cNvSpPr txBox="1"/>
          <p:nvPr/>
        </p:nvSpPr>
        <p:spPr>
          <a:xfrm>
            <a:off x="20324261" y="25572350"/>
            <a:ext cx="167398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Verlauf</a:t>
            </a:r>
          </a:p>
        </p:txBody>
      </p:sp>
      <p:sp>
        <p:nvSpPr>
          <p:cNvPr id="160" name="Textfeld 159">
            <a:extLst>
              <a:ext uri="{FF2B5EF4-FFF2-40B4-BE49-F238E27FC236}">
                <a16:creationId xmlns:a16="http://schemas.microsoft.com/office/drawing/2014/main" id="{87142F25-A330-9EC7-E4D5-A904B7485BD3}"/>
              </a:ext>
            </a:extLst>
          </p:cNvPr>
          <p:cNvSpPr txBox="1"/>
          <p:nvPr/>
        </p:nvSpPr>
        <p:spPr>
          <a:xfrm>
            <a:off x="35363533" y="23559049"/>
            <a:ext cx="204665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Volumen</a:t>
            </a:r>
          </a:p>
        </p:txBody>
      </p:sp>
      <p:sp>
        <p:nvSpPr>
          <p:cNvPr id="161" name="Textfeld 160">
            <a:extLst>
              <a:ext uri="{FF2B5EF4-FFF2-40B4-BE49-F238E27FC236}">
                <a16:creationId xmlns:a16="http://schemas.microsoft.com/office/drawing/2014/main" id="{31D978E6-9E60-627E-10F2-C3C89D389487}"/>
              </a:ext>
            </a:extLst>
          </p:cNvPr>
          <p:cNvSpPr txBox="1"/>
          <p:nvPr/>
        </p:nvSpPr>
        <p:spPr>
          <a:xfrm>
            <a:off x="29732634" y="28350581"/>
            <a:ext cx="360579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Wechselwirkung</a:t>
            </a:r>
          </a:p>
        </p:txBody>
      </p:sp>
      <p:sp>
        <p:nvSpPr>
          <p:cNvPr id="163" name="Textfeld 162">
            <a:extLst>
              <a:ext uri="{FF2B5EF4-FFF2-40B4-BE49-F238E27FC236}">
                <a16:creationId xmlns:a16="http://schemas.microsoft.com/office/drawing/2014/main" id="{6CE3222D-ABF9-74D5-56CB-0B1A61295DEF}"/>
              </a:ext>
            </a:extLst>
          </p:cNvPr>
          <p:cNvSpPr txBox="1"/>
          <p:nvPr/>
        </p:nvSpPr>
        <p:spPr>
          <a:xfrm>
            <a:off x="115695" y="20347413"/>
            <a:ext cx="243983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Zeitlichkeit</a:t>
            </a:r>
          </a:p>
        </p:txBody>
      </p:sp>
      <p:sp>
        <p:nvSpPr>
          <p:cNvPr id="164" name="Textfeld 163">
            <a:extLst>
              <a:ext uri="{FF2B5EF4-FFF2-40B4-BE49-F238E27FC236}">
                <a16:creationId xmlns:a16="http://schemas.microsoft.com/office/drawing/2014/main" id="{7D8B70F6-4F7F-FECE-34A6-994DB0127358}"/>
              </a:ext>
            </a:extLst>
          </p:cNvPr>
          <p:cNvSpPr txBox="1"/>
          <p:nvPr/>
        </p:nvSpPr>
        <p:spPr>
          <a:xfrm>
            <a:off x="24306026" y="18796758"/>
            <a:ext cx="350730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Zwischen</a:t>
            </a:r>
          </a:p>
        </p:txBody>
      </p:sp>
      <p:cxnSp>
        <p:nvCxnSpPr>
          <p:cNvPr id="165" name="Gerader Verbinder 164">
            <a:extLst>
              <a:ext uri="{FF2B5EF4-FFF2-40B4-BE49-F238E27FC236}">
                <a16:creationId xmlns:a16="http://schemas.microsoft.com/office/drawing/2014/main" id="{1FCDBADB-0AED-E4EE-9AD9-F711F550036C}"/>
              </a:ext>
            </a:extLst>
          </p:cNvPr>
          <p:cNvCxnSpPr>
            <a:cxnSpLocks/>
          </p:cNvCxnSpPr>
          <p:nvPr/>
        </p:nvCxnSpPr>
        <p:spPr>
          <a:xfrm>
            <a:off x="25181059" y="16642991"/>
            <a:ext cx="913621" cy="2308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Textfeld 165">
            <a:extLst>
              <a:ext uri="{FF2B5EF4-FFF2-40B4-BE49-F238E27FC236}">
                <a16:creationId xmlns:a16="http://schemas.microsoft.com/office/drawing/2014/main" id="{FB719A11-934E-E5FD-55A7-76156AFCF228}"/>
              </a:ext>
            </a:extLst>
          </p:cNvPr>
          <p:cNvSpPr txBox="1"/>
          <p:nvPr/>
        </p:nvSpPr>
        <p:spPr>
          <a:xfrm>
            <a:off x="16410869" y="824472"/>
            <a:ext cx="135870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Angst</a:t>
            </a:r>
          </a:p>
        </p:txBody>
      </p:sp>
      <p:sp>
        <p:nvSpPr>
          <p:cNvPr id="167" name="Textfeld 166">
            <a:extLst>
              <a:ext uri="{FF2B5EF4-FFF2-40B4-BE49-F238E27FC236}">
                <a16:creationId xmlns:a16="http://schemas.microsoft.com/office/drawing/2014/main" id="{EF82332D-A67E-E23F-3D5B-A0653F7EB7D6}"/>
              </a:ext>
            </a:extLst>
          </p:cNvPr>
          <p:cNvSpPr txBox="1"/>
          <p:nvPr/>
        </p:nvSpPr>
        <p:spPr>
          <a:xfrm>
            <a:off x="35653644" y="14532731"/>
            <a:ext cx="392081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spürbare Wirkung</a:t>
            </a:r>
          </a:p>
        </p:txBody>
      </p:sp>
      <p:cxnSp>
        <p:nvCxnSpPr>
          <p:cNvPr id="168" name="Gerader Verbinder 167">
            <a:extLst>
              <a:ext uri="{FF2B5EF4-FFF2-40B4-BE49-F238E27FC236}">
                <a16:creationId xmlns:a16="http://schemas.microsoft.com/office/drawing/2014/main" id="{7198376F-4F45-9DDE-4FEB-A2C86BA53E89}"/>
              </a:ext>
            </a:extLst>
          </p:cNvPr>
          <p:cNvCxnSpPr/>
          <p:nvPr/>
        </p:nvCxnSpPr>
        <p:spPr>
          <a:xfrm>
            <a:off x="32291506" y="12048728"/>
            <a:ext cx="3169113" cy="262436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9" name="Textfeld 168">
            <a:extLst>
              <a:ext uri="{FF2B5EF4-FFF2-40B4-BE49-F238E27FC236}">
                <a16:creationId xmlns:a16="http://schemas.microsoft.com/office/drawing/2014/main" id="{9A85C9B8-052E-FFE1-473E-EC5C61839682}"/>
              </a:ext>
            </a:extLst>
          </p:cNvPr>
          <p:cNvSpPr txBox="1"/>
          <p:nvPr/>
        </p:nvSpPr>
        <p:spPr>
          <a:xfrm>
            <a:off x="11544682" y="18366733"/>
            <a:ext cx="298586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eintauchen</a:t>
            </a:r>
          </a:p>
        </p:txBody>
      </p:sp>
      <p:sp>
        <p:nvSpPr>
          <p:cNvPr id="170" name="Textfeld 169">
            <a:extLst>
              <a:ext uri="{FF2B5EF4-FFF2-40B4-BE49-F238E27FC236}">
                <a16:creationId xmlns:a16="http://schemas.microsoft.com/office/drawing/2014/main" id="{37B1BB6D-9F2B-B125-9D79-59746DF76446}"/>
              </a:ext>
            </a:extLst>
          </p:cNvPr>
          <p:cNvSpPr txBox="1"/>
          <p:nvPr/>
        </p:nvSpPr>
        <p:spPr>
          <a:xfrm>
            <a:off x="36188598" y="17539398"/>
            <a:ext cx="523938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Gestaltbarkeit</a:t>
            </a:r>
          </a:p>
        </p:txBody>
      </p:sp>
      <p:cxnSp>
        <p:nvCxnSpPr>
          <p:cNvPr id="171" name="Gerader Verbinder 170">
            <a:extLst>
              <a:ext uri="{FF2B5EF4-FFF2-40B4-BE49-F238E27FC236}">
                <a16:creationId xmlns:a16="http://schemas.microsoft.com/office/drawing/2014/main" id="{F3E6A94E-5300-2A83-EFF9-A00B86050E2F}"/>
              </a:ext>
            </a:extLst>
          </p:cNvPr>
          <p:cNvCxnSpPr>
            <a:cxnSpLocks/>
          </p:cNvCxnSpPr>
          <p:nvPr/>
        </p:nvCxnSpPr>
        <p:spPr>
          <a:xfrm>
            <a:off x="28441051" y="15304398"/>
            <a:ext cx="7512763" cy="28377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2" name="Textfeld 171">
            <a:extLst>
              <a:ext uri="{FF2B5EF4-FFF2-40B4-BE49-F238E27FC236}">
                <a16:creationId xmlns:a16="http://schemas.microsoft.com/office/drawing/2014/main" id="{9B112749-C584-ACD2-93AE-CC5A1141BE67}"/>
              </a:ext>
            </a:extLst>
          </p:cNvPr>
          <p:cNvSpPr txBox="1"/>
          <p:nvPr/>
        </p:nvSpPr>
        <p:spPr>
          <a:xfrm>
            <a:off x="4229687" y="394780"/>
            <a:ext cx="570951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ysClr val="windowText" lastClr="000000"/>
                </a:solidFill>
              </a:rPr>
              <a:t>Dramatisierung</a:t>
            </a:r>
          </a:p>
        </p:txBody>
      </p:sp>
      <p:sp>
        <p:nvSpPr>
          <p:cNvPr id="173" name="Textfeld 172">
            <a:extLst>
              <a:ext uri="{FF2B5EF4-FFF2-40B4-BE49-F238E27FC236}">
                <a16:creationId xmlns:a16="http://schemas.microsoft.com/office/drawing/2014/main" id="{4A5A317C-A1C0-FC6E-0476-B7F6A66FAA34}"/>
              </a:ext>
            </a:extLst>
          </p:cNvPr>
          <p:cNvSpPr txBox="1"/>
          <p:nvPr/>
        </p:nvSpPr>
        <p:spPr>
          <a:xfrm>
            <a:off x="2129212" y="6300567"/>
            <a:ext cx="302409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 err="1">
                <a:solidFill>
                  <a:schemeClr val="tx1"/>
                </a:solidFill>
              </a:rPr>
              <a:t>Pyknographie</a:t>
            </a:r>
            <a:endParaRPr lang="de-AT" dirty="0">
              <a:solidFill>
                <a:schemeClr val="tx1"/>
              </a:solidFill>
            </a:endParaRPr>
          </a:p>
        </p:txBody>
      </p:sp>
      <p:sp>
        <p:nvSpPr>
          <p:cNvPr id="174" name="Textfeld 173">
            <a:extLst>
              <a:ext uri="{FF2B5EF4-FFF2-40B4-BE49-F238E27FC236}">
                <a16:creationId xmlns:a16="http://schemas.microsoft.com/office/drawing/2014/main" id="{63BAF0B4-225D-9905-BD4C-626225502201}"/>
              </a:ext>
            </a:extLst>
          </p:cNvPr>
          <p:cNvSpPr txBox="1"/>
          <p:nvPr/>
        </p:nvSpPr>
        <p:spPr>
          <a:xfrm>
            <a:off x="37130734" y="26097075"/>
            <a:ext cx="495315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natürliche Atmosphäre</a:t>
            </a:r>
          </a:p>
        </p:txBody>
      </p:sp>
      <p:sp>
        <p:nvSpPr>
          <p:cNvPr id="176" name="Textfeld 175">
            <a:extLst>
              <a:ext uri="{FF2B5EF4-FFF2-40B4-BE49-F238E27FC236}">
                <a16:creationId xmlns:a16="http://schemas.microsoft.com/office/drawing/2014/main" id="{926CF125-7451-4B1B-2FA2-A1FA1EB86599}"/>
              </a:ext>
            </a:extLst>
          </p:cNvPr>
          <p:cNvSpPr txBox="1"/>
          <p:nvPr/>
        </p:nvSpPr>
        <p:spPr>
          <a:xfrm>
            <a:off x="8159022" y="13077811"/>
            <a:ext cx="3859273" cy="455509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Ästhetik</a:t>
            </a:r>
          </a:p>
          <a:p>
            <a:r>
              <a:rPr lang="de-AT" sz="1000" dirty="0"/>
              <a:t>Ästhetik [</a:t>
            </a:r>
            <a:r>
              <a:rPr lang="de-AT" sz="1000" dirty="0" err="1"/>
              <a:t>aesthetic</a:t>
            </a:r>
            <a:r>
              <a:rPr lang="de-AT" sz="1000" dirty="0"/>
              <a:t> </a:t>
            </a:r>
            <a:r>
              <a:rPr lang="de-AT" sz="1000" dirty="0" err="1"/>
              <a:t>formation</a:t>
            </a:r>
            <a:r>
              <a:rPr lang="de-AT" sz="1000" dirty="0"/>
              <a:t>]</a:t>
            </a:r>
          </a:p>
          <a:p>
            <a:r>
              <a:rPr lang="de-AT" sz="1000" dirty="0"/>
              <a:t>Ästhetik [</a:t>
            </a:r>
            <a:r>
              <a:rPr lang="de-AT" sz="1000" dirty="0" err="1"/>
              <a:t>aestheticization</a:t>
            </a:r>
            <a:r>
              <a:rPr lang="de-AT" sz="1000" dirty="0"/>
              <a:t> </a:t>
            </a:r>
            <a:r>
              <a:rPr lang="de-AT" sz="1000" dirty="0" err="1"/>
              <a:t>of</a:t>
            </a:r>
            <a:r>
              <a:rPr lang="de-AT" sz="1000" dirty="0"/>
              <a:t> </a:t>
            </a:r>
            <a:r>
              <a:rPr lang="de-AT" sz="1000" dirty="0" err="1"/>
              <a:t>everyday</a:t>
            </a:r>
            <a:r>
              <a:rPr lang="de-AT" sz="1000" dirty="0"/>
              <a:t> </a:t>
            </a:r>
            <a:r>
              <a:rPr lang="de-AT" sz="1000" dirty="0" err="1"/>
              <a:t>life</a:t>
            </a:r>
            <a:r>
              <a:rPr lang="de-AT" sz="1000" dirty="0"/>
              <a:t>]</a:t>
            </a:r>
          </a:p>
          <a:p>
            <a:r>
              <a:rPr lang="de-AT" sz="1000" dirty="0"/>
              <a:t>Ästhetik [</a:t>
            </a:r>
            <a:r>
              <a:rPr lang="de-AT" sz="1000" dirty="0" err="1"/>
              <a:t>Aesthetics</a:t>
            </a:r>
            <a:r>
              <a:rPr lang="de-AT" sz="1000" dirty="0"/>
              <a:t> </a:t>
            </a:r>
            <a:r>
              <a:rPr lang="de-AT" sz="1000" dirty="0" err="1"/>
              <a:t>of</a:t>
            </a:r>
            <a:r>
              <a:rPr lang="de-AT" sz="1000" dirty="0"/>
              <a:t> Emotional Spaces]</a:t>
            </a:r>
          </a:p>
          <a:p>
            <a:r>
              <a:rPr lang="de-AT" sz="1000" dirty="0"/>
              <a:t>Ästhetik [Alltagsästhetik]</a:t>
            </a:r>
          </a:p>
          <a:p>
            <a:r>
              <a:rPr lang="de-AT" sz="1000" dirty="0"/>
              <a:t>Ästhetik [Atmosphären-Ästhetik als Neue Ästhetik]</a:t>
            </a:r>
          </a:p>
          <a:p>
            <a:r>
              <a:rPr lang="de-AT" sz="1000" dirty="0"/>
              <a:t>Ästhetik [Beurteilungsästhetik]</a:t>
            </a:r>
          </a:p>
          <a:p>
            <a:r>
              <a:rPr lang="de-AT" sz="1000" dirty="0"/>
              <a:t>Ästhetik [Erfahrungsästhetik]</a:t>
            </a:r>
          </a:p>
          <a:p>
            <a:r>
              <a:rPr lang="de-AT" sz="1000" dirty="0"/>
              <a:t>Ästhetik [gestaltungsrelevante Ästhetik]</a:t>
            </a:r>
          </a:p>
          <a:p>
            <a:r>
              <a:rPr lang="de-AT" sz="1000" dirty="0"/>
              <a:t>Ästhetik [Kunstästhetik]</a:t>
            </a:r>
          </a:p>
          <a:p>
            <a:r>
              <a:rPr lang="de-AT" sz="1000" dirty="0"/>
              <a:t>Ästhetik [Materialästhetik]  </a:t>
            </a:r>
          </a:p>
          <a:p>
            <a:r>
              <a:rPr lang="de-AT" sz="1000" dirty="0"/>
              <a:t>Ästhetik [Musikästhetik]</a:t>
            </a:r>
          </a:p>
          <a:p>
            <a:r>
              <a:rPr lang="de-AT" sz="1000" dirty="0"/>
              <a:t>Ästhetik [Naturästhetik]</a:t>
            </a:r>
          </a:p>
          <a:p>
            <a:r>
              <a:rPr lang="de-AT" sz="1000" dirty="0"/>
              <a:t>Ästhetik [Neue Ästhetik]</a:t>
            </a:r>
          </a:p>
          <a:p>
            <a:r>
              <a:rPr lang="de-AT" sz="1000" dirty="0"/>
              <a:t>Ästhetik [Produktionsästhetik]  </a:t>
            </a:r>
          </a:p>
          <a:p>
            <a:r>
              <a:rPr lang="de-AT" sz="1000" dirty="0"/>
              <a:t>Ästhetik [Rezeptionsästhetik]  </a:t>
            </a:r>
          </a:p>
          <a:p>
            <a:r>
              <a:rPr lang="de-AT" sz="1000" dirty="0"/>
              <a:t>Ästhetik [Urteilsästhetik]  </a:t>
            </a:r>
          </a:p>
          <a:p>
            <a:r>
              <a:rPr lang="de-AT" sz="1000" dirty="0"/>
              <a:t>Ästhetik [Wertungsästhetik]</a:t>
            </a:r>
          </a:p>
          <a:p>
            <a:r>
              <a:rPr lang="de-AT" sz="1000" dirty="0"/>
              <a:t>Ästhetik als emotionale Wirksamkeit</a:t>
            </a:r>
          </a:p>
          <a:p>
            <a:r>
              <a:rPr lang="de-AT" sz="1000" dirty="0"/>
              <a:t>Ästhetik als Erscheinungslehre</a:t>
            </a:r>
          </a:p>
          <a:p>
            <a:r>
              <a:rPr lang="de-AT" sz="1000" dirty="0"/>
              <a:t>Ästhetik als Wahrnehmungslehre</a:t>
            </a:r>
          </a:p>
          <a:p>
            <a:r>
              <a:rPr lang="de-AT" sz="1000" dirty="0"/>
              <a:t>Ästhetik der Intensitätsdifferenzen</a:t>
            </a:r>
          </a:p>
          <a:p>
            <a:r>
              <a:rPr lang="de-AT" sz="1000" dirty="0"/>
              <a:t>Ästhetik jenseits der Form</a:t>
            </a:r>
          </a:p>
          <a:p>
            <a:r>
              <a:rPr lang="de-AT" sz="1000" dirty="0"/>
              <a:t>Ästhetik ohne Formen</a:t>
            </a:r>
          </a:p>
          <a:p>
            <a:r>
              <a:rPr lang="de-AT" sz="1000" dirty="0"/>
              <a:t>ästhetische Erkenntnis</a:t>
            </a:r>
          </a:p>
          <a:p>
            <a:r>
              <a:rPr lang="de-AT" sz="1000" dirty="0"/>
              <a:t>ästhetische Forschungen</a:t>
            </a:r>
          </a:p>
          <a:p>
            <a:r>
              <a:rPr lang="de-AT" sz="1000" dirty="0"/>
              <a:t>ästhetische Praxis  </a:t>
            </a:r>
          </a:p>
          <a:p>
            <a:r>
              <a:rPr lang="de-AT" sz="1000" dirty="0"/>
              <a:t>ästhetische Haltung  </a:t>
            </a:r>
          </a:p>
          <a:p>
            <a:r>
              <a:rPr lang="de-AT" sz="1000" dirty="0"/>
              <a:t>ästhetische Potentiale  </a:t>
            </a:r>
          </a:p>
        </p:txBody>
      </p:sp>
      <p:sp>
        <p:nvSpPr>
          <p:cNvPr id="178" name="Textfeld 177">
            <a:extLst>
              <a:ext uri="{FF2B5EF4-FFF2-40B4-BE49-F238E27FC236}">
                <a16:creationId xmlns:a16="http://schemas.microsoft.com/office/drawing/2014/main" id="{36CA3AA9-D824-812D-0F00-872BA40974CA}"/>
              </a:ext>
            </a:extLst>
          </p:cNvPr>
          <p:cNvSpPr txBox="1"/>
          <p:nvPr/>
        </p:nvSpPr>
        <p:spPr>
          <a:xfrm>
            <a:off x="11996668" y="13269842"/>
            <a:ext cx="3667460" cy="24006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Raum [nicht metrisch]</a:t>
            </a:r>
          </a:p>
          <a:p>
            <a:r>
              <a:rPr lang="de-DE" sz="1000" dirty="0"/>
              <a:t>Raum des Tanzens</a:t>
            </a:r>
          </a:p>
          <a:p>
            <a:r>
              <a:rPr lang="de-DE" sz="1000" dirty="0"/>
              <a:t>Raum und Zeit [sind in der Bewegung]</a:t>
            </a:r>
          </a:p>
          <a:p>
            <a:r>
              <a:rPr lang="de-DE" sz="1000" dirty="0"/>
              <a:t>raumgebundenen Atmosphären</a:t>
            </a:r>
          </a:p>
          <a:p>
            <a:r>
              <a:rPr lang="de-DE" sz="1000" dirty="0"/>
              <a:t>Raumgestalt</a:t>
            </a:r>
          </a:p>
          <a:p>
            <a:r>
              <a:rPr lang="de-DE" sz="1000" dirty="0"/>
              <a:t>Raumgestalt [der Musik]</a:t>
            </a:r>
          </a:p>
          <a:p>
            <a:r>
              <a:rPr lang="de-DE" sz="1000" dirty="0"/>
              <a:t>Raumklänge</a:t>
            </a:r>
          </a:p>
          <a:p>
            <a:r>
              <a:rPr lang="de-DE" sz="1000" dirty="0"/>
              <a:t>räumlich ergossen [in die Weite ergossen]</a:t>
            </a:r>
          </a:p>
          <a:p>
            <a:r>
              <a:rPr lang="de-DE" sz="1000" dirty="0"/>
              <a:t>räumlich ergossen [räumliche </a:t>
            </a:r>
            <a:r>
              <a:rPr lang="de-DE" sz="1000" dirty="0" err="1"/>
              <a:t>Ergossenheit</a:t>
            </a:r>
            <a:r>
              <a:rPr lang="de-DE" sz="1000" dirty="0"/>
              <a:t>]</a:t>
            </a:r>
          </a:p>
          <a:p>
            <a:r>
              <a:rPr lang="de-DE" sz="1000" dirty="0"/>
              <a:t>räumlich ergossene Medien</a:t>
            </a:r>
          </a:p>
          <a:p>
            <a:r>
              <a:rPr lang="de-DE" sz="1000" dirty="0"/>
              <a:t>räumlich umfangen</a:t>
            </a:r>
          </a:p>
          <a:p>
            <a:r>
              <a:rPr lang="de-DE" sz="1000" dirty="0"/>
              <a:t>räumliche Intensität  </a:t>
            </a:r>
          </a:p>
          <a:p>
            <a:r>
              <a:rPr lang="de-DE" sz="1000" dirty="0"/>
              <a:t>Räumlichkeit  </a:t>
            </a:r>
          </a:p>
          <a:p>
            <a:r>
              <a:rPr lang="de-DE" sz="1000" dirty="0"/>
              <a:t>Raumwirkung [Material]</a:t>
            </a:r>
          </a:p>
          <a:p>
            <a:r>
              <a:rPr lang="de-DE" sz="1000" dirty="0"/>
              <a:t>raumzeitlicher Sinn</a:t>
            </a:r>
          </a:p>
        </p:txBody>
      </p:sp>
      <p:sp>
        <p:nvSpPr>
          <p:cNvPr id="181" name="Textfeld 180">
            <a:extLst>
              <a:ext uri="{FF2B5EF4-FFF2-40B4-BE49-F238E27FC236}">
                <a16:creationId xmlns:a16="http://schemas.microsoft.com/office/drawing/2014/main" id="{AF26B1D1-3473-BDEC-C8A3-CA66A0F770A6}"/>
              </a:ext>
            </a:extLst>
          </p:cNvPr>
          <p:cNvSpPr txBox="1"/>
          <p:nvPr/>
        </p:nvSpPr>
        <p:spPr>
          <a:xfrm>
            <a:off x="8193098" y="18437290"/>
            <a:ext cx="3552223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Immersion  </a:t>
            </a:r>
          </a:p>
          <a:p>
            <a:r>
              <a:rPr lang="de-AT" sz="1000" dirty="0"/>
              <a:t>immersive Environments  </a:t>
            </a:r>
          </a:p>
          <a:p>
            <a:r>
              <a:rPr lang="de-AT" sz="1000" dirty="0"/>
              <a:t>immersive Interface-Angebote  </a:t>
            </a:r>
          </a:p>
          <a:p>
            <a:r>
              <a:rPr lang="de-AT" sz="1000" dirty="0"/>
              <a:t>immersive Medien  </a:t>
            </a:r>
          </a:p>
          <a:p>
            <a:r>
              <a:rPr lang="de-AT" sz="1000" dirty="0"/>
              <a:t>Immersive Medienangebote</a:t>
            </a:r>
          </a:p>
        </p:txBody>
      </p:sp>
      <p:sp>
        <p:nvSpPr>
          <p:cNvPr id="183" name="Textfeld 182">
            <a:extLst>
              <a:ext uri="{FF2B5EF4-FFF2-40B4-BE49-F238E27FC236}">
                <a16:creationId xmlns:a16="http://schemas.microsoft.com/office/drawing/2014/main" id="{333CC537-9935-9E73-F835-062256FF459C}"/>
              </a:ext>
            </a:extLst>
          </p:cNvPr>
          <p:cNvSpPr txBox="1"/>
          <p:nvPr/>
        </p:nvSpPr>
        <p:spPr>
          <a:xfrm>
            <a:off x="6962957" y="9653539"/>
            <a:ext cx="3696920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Ekstase [aristotelisch]</a:t>
            </a:r>
          </a:p>
          <a:p>
            <a:r>
              <a:rPr lang="de-AT" sz="1000" dirty="0"/>
              <a:t>Ekstase als Artikulation der Anwesenheit</a:t>
            </a:r>
          </a:p>
          <a:p>
            <a:r>
              <a:rPr lang="de-AT" sz="1000" dirty="0"/>
              <a:t>Ekstasen </a:t>
            </a:r>
          </a:p>
          <a:p>
            <a:r>
              <a:rPr lang="de-AT" sz="1000" dirty="0"/>
              <a:t>Ekstasen als Formen der Präsenz</a:t>
            </a:r>
          </a:p>
          <a:p>
            <a:r>
              <a:rPr lang="de-AT" sz="1000" dirty="0"/>
              <a:t>Ekstasen der Dinge [Ding-Ekstasen] </a:t>
            </a:r>
          </a:p>
          <a:p>
            <a:r>
              <a:rPr lang="de-AT" sz="1000" dirty="0"/>
              <a:t>Ekstasen der Instrumente</a:t>
            </a:r>
          </a:p>
          <a:p>
            <a:r>
              <a:rPr lang="de-AT" sz="1000" dirty="0"/>
              <a:t>Ekstasen des Materials</a:t>
            </a:r>
          </a:p>
          <a:p>
            <a:r>
              <a:rPr lang="de-AT" sz="1000" dirty="0"/>
              <a:t>Ekstasen kontinuierlicher Übergänge [Ausdrucksform]</a:t>
            </a:r>
          </a:p>
          <a:p>
            <a:r>
              <a:rPr lang="de-AT" sz="1000" dirty="0"/>
              <a:t>Ekstasen spüren</a:t>
            </a:r>
          </a:p>
          <a:p>
            <a:r>
              <a:rPr lang="de-AT" sz="1000" dirty="0"/>
              <a:t>Ekstasen starker Kontraste</a:t>
            </a:r>
          </a:p>
          <a:p>
            <a:r>
              <a:rPr lang="de-AT" sz="1000" dirty="0"/>
              <a:t>ekstatisch</a:t>
            </a:r>
          </a:p>
          <a:p>
            <a:r>
              <a:rPr lang="de-AT" sz="1000" dirty="0"/>
              <a:t>ekstatische Wirkung</a:t>
            </a:r>
          </a:p>
        </p:txBody>
      </p:sp>
      <p:sp>
        <p:nvSpPr>
          <p:cNvPr id="186" name="Textfeld 185">
            <a:extLst>
              <a:ext uri="{FF2B5EF4-FFF2-40B4-BE49-F238E27FC236}">
                <a16:creationId xmlns:a16="http://schemas.microsoft.com/office/drawing/2014/main" id="{BF639F30-98DA-E6A8-BC0E-3B6FCC55A53D}"/>
              </a:ext>
            </a:extLst>
          </p:cNvPr>
          <p:cNvSpPr txBox="1"/>
          <p:nvPr/>
        </p:nvSpPr>
        <p:spPr>
          <a:xfrm>
            <a:off x="2647384" y="15973067"/>
            <a:ext cx="3769126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 err="1"/>
              <a:t>physiognomic</a:t>
            </a:r>
            <a:r>
              <a:rPr lang="de-AT" sz="1000" dirty="0"/>
              <a:t> </a:t>
            </a:r>
            <a:r>
              <a:rPr lang="de-AT" sz="1000" dirty="0" err="1"/>
              <a:t>character</a:t>
            </a:r>
            <a:endParaRPr lang="de-AT" sz="1000" dirty="0"/>
          </a:p>
          <a:p>
            <a:r>
              <a:rPr lang="de-AT" sz="1000" dirty="0"/>
              <a:t>Physiognomie [kantenlos]</a:t>
            </a:r>
          </a:p>
          <a:p>
            <a:r>
              <a:rPr lang="de-AT" sz="1000" dirty="0"/>
              <a:t>Physiognomie als Atmosphärentyp</a:t>
            </a:r>
          </a:p>
          <a:p>
            <a:r>
              <a:rPr lang="de-AT" sz="1000" dirty="0"/>
              <a:t>Physiognomie als Ekstase</a:t>
            </a:r>
          </a:p>
          <a:p>
            <a:r>
              <a:rPr lang="de-AT" sz="1000" dirty="0"/>
              <a:t>Physiognomie als Erzeugende</a:t>
            </a:r>
          </a:p>
          <a:p>
            <a:r>
              <a:rPr lang="de-AT" sz="1000" dirty="0"/>
              <a:t>Physiognomik</a:t>
            </a:r>
          </a:p>
          <a:p>
            <a:r>
              <a:rPr lang="de-AT" sz="1000" dirty="0"/>
              <a:t>physiognomische Anmutungen</a:t>
            </a:r>
          </a:p>
          <a:p>
            <a:r>
              <a:rPr lang="de-AT" sz="1000" dirty="0"/>
              <a:t>physiognomische Einheit</a:t>
            </a:r>
          </a:p>
          <a:p>
            <a:r>
              <a:rPr lang="de-AT" sz="1000" dirty="0"/>
              <a:t>physiognomische Erkenntnis</a:t>
            </a:r>
          </a:p>
          <a:p>
            <a:r>
              <a:rPr lang="de-AT" sz="1000" dirty="0"/>
              <a:t>physiognomische Ganzheiten / physiognomisch ganzheitlich</a:t>
            </a:r>
          </a:p>
          <a:p>
            <a:r>
              <a:rPr lang="de-AT" sz="1000" dirty="0"/>
              <a:t>physiognomische Weltsicht</a:t>
            </a:r>
          </a:p>
          <a:p>
            <a:r>
              <a:rPr lang="de-AT" sz="1000" dirty="0"/>
              <a:t>physiognomische Züge</a:t>
            </a:r>
          </a:p>
          <a:p>
            <a:r>
              <a:rPr lang="de-AT" sz="1000" dirty="0"/>
              <a:t>Gesichtsphysiognomie / Landschaftsphysiognomie</a:t>
            </a:r>
          </a:p>
          <a:p>
            <a:r>
              <a:rPr lang="de-AT" sz="1000" dirty="0"/>
              <a:t>physiognomisch-</a:t>
            </a:r>
            <a:r>
              <a:rPr lang="de-AT" sz="1000" dirty="0" err="1"/>
              <a:t>konstellative</a:t>
            </a:r>
            <a:r>
              <a:rPr lang="de-AT" sz="1000" dirty="0"/>
              <a:t> Gesamteinschätzung </a:t>
            </a:r>
          </a:p>
          <a:p>
            <a:r>
              <a:rPr lang="de-AT" sz="1000" dirty="0"/>
              <a:t>physiognomisch-qualitative Charaktere</a:t>
            </a:r>
          </a:p>
          <a:p>
            <a:r>
              <a:rPr lang="de-AT" sz="1000" dirty="0"/>
              <a:t>Binnenschatten als physiognomische Ekstase</a:t>
            </a:r>
          </a:p>
        </p:txBody>
      </p:sp>
      <p:sp>
        <p:nvSpPr>
          <p:cNvPr id="189" name="Textfeld 188">
            <a:extLst>
              <a:ext uri="{FF2B5EF4-FFF2-40B4-BE49-F238E27FC236}">
                <a16:creationId xmlns:a16="http://schemas.microsoft.com/office/drawing/2014/main" id="{A97B631B-6E38-5FDF-5515-5E81D2F6714B}"/>
              </a:ext>
            </a:extLst>
          </p:cNvPr>
          <p:cNvSpPr txBox="1"/>
          <p:nvPr/>
        </p:nvSpPr>
        <p:spPr>
          <a:xfrm>
            <a:off x="3507390" y="19429255"/>
            <a:ext cx="2242768" cy="224676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Ausdruck von Affekten</a:t>
            </a:r>
          </a:p>
          <a:p>
            <a:r>
              <a:rPr lang="de-DE" sz="1000" dirty="0"/>
              <a:t>Ausdruck/Darstellung/Bedeutung </a:t>
            </a:r>
          </a:p>
          <a:p>
            <a:r>
              <a:rPr lang="de-DE" sz="1000" dirty="0"/>
              <a:t>Ausdrucksaspekte</a:t>
            </a:r>
          </a:p>
          <a:p>
            <a:r>
              <a:rPr lang="de-DE" sz="1000" dirty="0"/>
              <a:t>Ausdrucksbegrifflichkeit</a:t>
            </a:r>
          </a:p>
          <a:p>
            <a:r>
              <a:rPr lang="de-DE" sz="1000" dirty="0"/>
              <a:t>Ausdrucksbewegung</a:t>
            </a:r>
          </a:p>
          <a:p>
            <a:r>
              <a:rPr lang="de-DE" sz="1000" dirty="0"/>
              <a:t>Ausdrucksform  </a:t>
            </a:r>
          </a:p>
          <a:p>
            <a:r>
              <a:rPr lang="de-DE" sz="1000" dirty="0"/>
              <a:t>Ausdrucksgestalten</a:t>
            </a:r>
          </a:p>
          <a:p>
            <a:r>
              <a:rPr lang="de-DE" sz="1000" dirty="0"/>
              <a:t>Ausdrucksgesten</a:t>
            </a:r>
          </a:p>
          <a:p>
            <a:r>
              <a:rPr lang="de-DE" sz="1000" dirty="0"/>
              <a:t>Ausdruckskraft</a:t>
            </a:r>
          </a:p>
          <a:p>
            <a:r>
              <a:rPr lang="de-DE" sz="1000" dirty="0"/>
              <a:t>Ausdruckslehre</a:t>
            </a:r>
          </a:p>
          <a:p>
            <a:r>
              <a:rPr lang="de-DE" sz="1000" dirty="0"/>
              <a:t>Ausdruckslogik</a:t>
            </a:r>
          </a:p>
          <a:p>
            <a:r>
              <a:rPr lang="de-DE" sz="1000" dirty="0"/>
              <a:t>Ausdrucksperformance</a:t>
            </a:r>
          </a:p>
          <a:p>
            <a:r>
              <a:rPr lang="de-DE" sz="1000" dirty="0"/>
              <a:t>Ausdrucksverstehen</a:t>
            </a:r>
          </a:p>
          <a:p>
            <a:r>
              <a:rPr lang="de-DE" sz="1000" dirty="0"/>
              <a:t>Ausdrucksweise  </a:t>
            </a:r>
          </a:p>
        </p:txBody>
      </p:sp>
      <p:sp>
        <p:nvSpPr>
          <p:cNvPr id="191" name="Textfeld 190">
            <a:extLst>
              <a:ext uri="{FF2B5EF4-FFF2-40B4-BE49-F238E27FC236}">
                <a16:creationId xmlns:a16="http://schemas.microsoft.com/office/drawing/2014/main" id="{859B4ADC-3AB8-4D27-9032-FA289D19E0A1}"/>
              </a:ext>
            </a:extLst>
          </p:cNvPr>
          <p:cNvSpPr txBox="1"/>
          <p:nvPr/>
        </p:nvSpPr>
        <p:spPr>
          <a:xfrm>
            <a:off x="18058534" y="20756726"/>
            <a:ext cx="2454178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Präsenz  </a:t>
            </a:r>
          </a:p>
          <a:p>
            <a:r>
              <a:rPr lang="de-DE" sz="1000" dirty="0"/>
              <a:t>Präsenz [emotional]</a:t>
            </a:r>
          </a:p>
          <a:p>
            <a:r>
              <a:rPr lang="de-DE" sz="1000" dirty="0"/>
              <a:t>Präsenz [stimmlich]</a:t>
            </a:r>
          </a:p>
          <a:p>
            <a:r>
              <a:rPr lang="de-DE" sz="1000" dirty="0"/>
              <a:t>Präsenz [wahrnehmungsorientiert]</a:t>
            </a:r>
          </a:p>
          <a:p>
            <a:r>
              <a:rPr lang="de-DE" sz="1000" dirty="0"/>
              <a:t>Präsenzereignis</a:t>
            </a:r>
          </a:p>
          <a:p>
            <a:r>
              <a:rPr lang="de-DE" sz="1000" dirty="0"/>
              <a:t>Präsenzereignis im Medium</a:t>
            </a:r>
          </a:p>
          <a:p>
            <a:r>
              <a:rPr lang="de-DE" sz="1000" dirty="0"/>
              <a:t>Präsenzformen</a:t>
            </a:r>
          </a:p>
          <a:p>
            <a:r>
              <a:rPr lang="de-DE" sz="1000" dirty="0"/>
              <a:t>Arten der Anwesenheit/Präsenz  </a:t>
            </a:r>
          </a:p>
          <a:p>
            <a:r>
              <a:rPr lang="de-DE" sz="1000" dirty="0"/>
              <a:t>Anwesenheit [Präsenz]</a:t>
            </a:r>
          </a:p>
          <a:p>
            <a:r>
              <a:rPr lang="de-DE" sz="1000" dirty="0"/>
              <a:t>Anwesenheit des Dinges [ &gt; Ekstasen]</a:t>
            </a:r>
          </a:p>
          <a:p>
            <a:r>
              <a:rPr lang="de-DE" sz="1000" dirty="0"/>
              <a:t>Ko-Präsenz</a:t>
            </a:r>
          </a:p>
        </p:txBody>
      </p:sp>
      <p:sp>
        <p:nvSpPr>
          <p:cNvPr id="193" name="Textfeld 192">
            <a:extLst>
              <a:ext uri="{FF2B5EF4-FFF2-40B4-BE49-F238E27FC236}">
                <a16:creationId xmlns:a16="http://schemas.microsoft.com/office/drawing/2014/main" id="{7EE11918-8171-14FE-01C3-2C610ED54075}"/>
              </a:ext>
            </a:extLst>
          </p:cNvPr>
          <p:cNvSpPr txBox="1"/>
          <p:nvPr/>
        </p:nvSpPr>
        <p:spPr>
          <a:xfrm>
            <a:off x="4024085" y="25213487"/>
            <a:ext cx="3413934" cy="34778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bewegte Klangkörper</a:t>
            </a:r>
          </a:p>
          <a:p>
            <a:r>
              <a:rPr lang="de-DE" sz="1000" dirty="0"/>
              <a:t>Bewegung</a:t>
            </a:r>
          </a:p>
          <a:p>
            <a:r>
              <a:rPr lang="de-DE" sz="1000" dirty="0"/>
              <a:t>Bewegung [als Ekstase]</a:t>
            </a:r>
          </a:p>
          <a:p>
            <a:r>
              <a:rPr lang="de-DE" sz="1000" dirty="0"/>
              <a:t>Bewegung [als Medium]</a:t>
            </a:r>
          </a:p>
          <a:p>
            <a:r>
              <a:rPr lang="de-DE" sz="1000" dirty="0"/>
              <a:t>Bewegung [primäre Qualität]  </a:t>
            </a:r>
          </a:p>
          <a:p>
            <a:r>
              <a:rPr lang="de-DE" sz="1000" dirty="0"/>
              <a:t>Bewegung der Dinge</a:t>
            </a:r>
          </a:p>
          <a:p>
            <a:r>
              <a:rPr lang="de-DE" sz="1000" dirty="0"/>
              <a:t>Bewegungsanmutungen  </a:t>
            </a:r>
          </a:p>
          <a:p>
            <a:r>
              <a:rPr lang="de-DE" sz="1000" dirty="0"/>
              <a:t>Bewegungsaspekte</a:t>
            </a:r>
          </a:p>
          <a:p>
            <a:r>
              <a:rPr lang="de-DE" sz="1000" dirty="0"/>
              <a:t>Bewegungsekstase</a:t>
            </a:r>
          </a:p>
          <a:p>
            <a:r>
              <a:rPr lang="de-DE" sz="1000" dirty="0"/>
              <a:t>Bewegungsenergie</a:t>
            </a:r>
          </a:p>
          <a:p>
            <a:r>
              <a:rPr lang="de-DE" sz="1000" dirty="0"/>
              <a:t>Bewegungsereignisse</a:t>
            </a:r>
          </a:p>
          <a:p>
            <a:r>
              <a:rPr lang="de-DE" sz="1000" dirty="0"/>
              <a:t>Bewegungsfigur</a:t>
            </a:r>
          </a:p>
          <a:p>
            <a:r>
              <a:rPr lang="de-DE" sz="1000" dirty="0"/>
              <a:t>Bewegungsfigur [tonal]</a:t>
            </a:r>
          </a:p>
          <a:p>
            <a:r>
              <a:rPr lang="de-DE" sz="1000" dirty="0"/>
              <a:t>Bewegungsgestalt [Gestalt unserer Bewegung]</a:t>
            </a:r>
          </a:p>
          <a:p>
            <a:r>
              <a:rPr lang="de-DE" sz="1000" dirty="0"/>
              <a:t>Bewegungsintensität</a:t>
            </a:r>
          </a:p>
          <a:p>
            <a:r>
              <a:rPr lang="de-DE" sz="1000" dirty="0"/>
              <a:t>Bewegungsmuster</a:t>
            </a:r>
          </a:p>
          <a:p>
            <a:r>
              <a:rPr lang="de-DE" sz="1000" dirty="0"/>
              <a:t>Bewegungsstil</a:t>
            </a:r>
          </a:p>
          <a:p>
            <a:r>
              <a:rPr lang="de-DE" sz="1000" dirty="0"/>
              <a:t>Bewegungssuggestion</a:t>
            </a:r>
          </a:p>
          <a:p>
            <a:r>
              <a:rPr lang="de-DE" sz="1000" dirty="0"/>
              <a:t>Bewegungssuggestion [habituell wahrgenommen]</a:t>
            </a:r>
          </a:p>
          <a:p>
            <a:r>
              <a:rPr lang="de-DE" sz="1000" dirty="0"/>
              <a:t>Bewegungstendenz</a:t>
            </a:r>
          </a:p>
          <a:p>
            <a:r>
              <a:rPr lang="de-DE" sz="1000" dirty="0"/>
              <a:t>Bewegungsunschärfe</a:t>
            </a:r>
          </a:p>
          <a:p>
            <a:r>
              <a:rPr lang="de-DE" sz="1000" dirty="0"/>
              <a:t>Bewegungsverläufe</a:t>
            </a:r>
          </a:p>
        </p:txBody>
      </p:sp>
      <p:sp>
        <p:nvSpPr>
          <p:cNvPr id="196" name="Textfeld 195">
            <a:extLst>
              <a:ext uri="{FF2B5EF4-FFF2-40B4-BE49-F238E27FC236}">
                <a16:creationId xmlns:a16="http://schemas.microsoft.com/office/drawing/2014/main" id="{651BCCB9-432C-C66D-4685-FBE4CE296665}"/>
              </a:ext>
            </a:extLst>
          </p:cNvPr>
          <p:cNvSpPr txBox="1"/>
          <p:nvPr/>
        </p:nvSpPr>
        <p:spPr>
          <a:xfrm>
            <a:off x="8525159" y="22383963"/>
            <a:ext cx="4055177" cy="28623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Situation</a:t>
            </a:r>
          </a:p>
          <a:p>
            <a:r>
              <a:rPr lang="de-AT" sz="1000" dirty="0"/>
              <a:t>Situation [als Grundeinheit von Erfahrung]</a:t>
            </a:r>
          </a:p>
          <a:p>
            <a:r>
              <a:rPr lang="de-AT" sz="1000" dirty="0"/>
              <a:t>Situation [als kontextuelles Ganzes]</a:t>
            </a:r>
          </a:p>
          <a:p>
            <a:r>
              <a:rPr lang="de-AT" sz="1000" dirty="0"/>
              <a:t>Situation [als stimmiges Ganzes]</a:t>
            </a:r>
          </a:p>
          <a:p>
            <a:r>
              <a:rPr lang="de-AT" sz="1000" dirty="0"/>
              <a:t>Situation [äußere Situation [</a:t>
            </a:r>
            <a:r>
              <a:rPr lang="de-AT" sz="1000" dirty="0" err="1"/>
              <a:t>Atmo</a:t>
            </a:r>
            <a:r>
              <a:rPr lang="de-AT" sz="1000" dirty="0"/>
              <a:t>] vs. innere Situation]</a:t>
            </a:r>
          </a:p>
          <a:p>
            <a:r>
              <a:rPr lang="de-AT" sz="1000" dirty="0"/>
              <a:t>Situation [Bestandteile einer Situation]  </a:t>
            </a:r>
          </a:p>
          <a:p>
            <a:r>
              <a:rPr lang="de-AT" sz="1000" dirty="0"/>
              <a:t>Situation [Charakter der Situation]</a:t>
            </a:r>
          </a:p>
          <a:p>
            <a:r>
              <a:rPr lang="de-AT" sz="1000" dirty="0"/>
              <a:t>Situation [Ganzheit der Situation / Einheit einer Situation]</a:t>
            </a:r>
          </a:p>
          <a:p>
            <a:r>
              <a:rPr lang="de-AT" sz="1000" dirty="0"/>
              <a:t>Situation [Gesamtsituation]  </a:t>
            </a:r>
          </a:p>
          <a:p>
            <a:r>
              <a:rPr lang="de-AT" sz="1000" dirty="0"/>
              <a:t>Situation [in ihrer Gesamtheit]</a:t>
            </a:r>
          </a:p>
          <a:p>
            <a:r>
              <a:rPr lang="de-AT" sz="1000" dirty="0"/>
              <a:t>Situation [in Situationen verstrickt]</a:t>
            </a:r>
          </a:p>
          <a:p>
            <a:r>
              <a:rPr lang="de-AT" sz="1000" dirty="0"/>
              <a:t>Situation [innere/psychische Situation [Stimmung]]</a:t>
            </a:r>
          </a:p>
          <a:p>
            <a:r>
              <a:rPr lang="de-AT" sz="1000" dirty="0"/>
              <a:t>Situation [Situationsontologie]</a:t>
            </a:r>
          </a:p>
          <a:p>
            <a:r>
              <a:rPr lang="de-AT" sz="1000" dirty="0"/>
              <a:t>Situationswahrnehmung</a:t>
            </a:r>
          </a:p>
          <a:p>
            <a:r>
              <a:rPr lang="de-AT" sz="1000" dirty="0"/>
              <a:t>situative Relation</a:t>
            </a:r>
          </a:p>
          <a:p>
            <a:r>
              <a:rPr lang="de-AT" sz="1000" dirty="0"/>
              <a:t>situatives Ganzes</a:t>
            </a:r>
          </a:p>
          <a:p>
            <a:r>
              <a:rPr lang="de-AT" sz="1000" dirty="0"/>
              <a:t>situatives Zueinander</a:t>
            </a:r>
          </a:p>
          <a:p>
            <a:r>
              <a:rPr lang="de-AT" sz="1000" dirty="0"/>
              <a:t>situatives Zwischen</a:t>
            </a:r>
          </a:p>
        </p:txBody>
      </p:sp>
      <p:sp>
        <p:nvSpPr>
          <p:cNvPr id="198" name="Textfeld 197">
            <a:extLst>
              <a:ext uri="{FF2B5EF4-FFF2-40B4-BE49-F238E27FC236}">
                <a16:creationId xmlns:a16="http://schemas.microsoft.com/office/drawing/2014/main" id="{4197A442-CED4-CEC7-6169-801D916CD4C5}"/>
              </a:ext>
            </a:extLst>
          </p:cNvPr>
          <p:cNvSpPr txBox="1"/>
          <p:nvPr/>
        </p:nvSpPr>
        <p:spPr>
          <a:xfrm>
            <a:off x="9308897" y="21763097"/>
            <a:ext cx="3897721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fr-FR" sz="1000" dirty="0" err="1"/>
              <a:t>Ambiente</a:t>
            </a:r>
            <a:r>
              <a:rPr lang="fr-FR" sz="1000" dirty="0"/>
              <a:t>  </a:t>
            </a:r>
          </a:p>
          <a:p>
            <a:r>
              <a:rPr lang="fr-FR" sz="1000" dirty="0"/>
              <a:t>Ambient-</a:t>
            </a:r>
            <a:r>
              <a:rPr lang="fr-FR" sz="1000" dirty="0" err="1"/>
              <a:t>Musik</a:t>
            </a:r>
            <a:r>
              <a:rPr lang="fr-FR" sz="1000" dirty="0"/>
              <a:t>  </a:t>
            </a:r>
          </a:p>
        </p:txBody>
      </p:sp>
      <p:sp>
        <p:nvSpPr>
          <p:cNvPr id="201" name="Textfeld 200">
            <a:extLst>
              <a:ext uri="{FF2B5EF4-FFF2-40B4-BE49-F238E27FC236}">
                <a16:creationId xmlns:a16="http://schemas.microsoft.com/office/drawing/2014/main" id="{D9BE2451-C7D4-CD48-928C-56C97AC2A3EE}"/>
              </a:ext>
            </a:extLst>
          </p:cNvPr>
          <p:cNvSpPr txBox="1"/>
          <p:nvPr/>
        </p:nvSpPr>
        <p:spPr>
          <a:xfrm>
            <a:off x="2918654" y="22834387"/>
            <a:ext cx="2209965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Ereignis  </a:t>
            </a:r>
          </a:p>
          <a:p>
            <a:r>
              <a:rPr lang="de-DE" sz="1000" dirty="0"/>
              <a:t>Ereignis der Form</a:t>
            </a:r>
          </a:p>
          <a:p>
            <a:r>
              <a:rPr lang="de-DE" sz="1000" dirty="0"/>
              <a:t>Ereignis des Grundes</a:t>
            </a:r>
          </a:p>
          <a:p>
            <a:r>
              <a:rPr lang="de-DE" sz="1000" dirty="0"/>
              <a:t>Ereignis des Mediums</a:t>
            </a:r>
          </a:p>
          <a:p>
            <a:r>
              <a:rPr lang="de-DE" sz="1000" dirty="0"/>
              <a:t>Ereignissyntax [tonal]</a:t>
            </a:r>
          </a:p>
        </p:txBody>
      </p:sp>
      <p:sp>
        <p:nvSpPr>
          <p:cNvPr id="203" name="Textfeld 202">
            <a:extLst>
              <a:ext uri="{FF2B5EF4-FFF2-40B4-BE49-F238E27FC236}">
                <a16:creationId xmlns:a16="http://schemas.microsoft.com/office/drawing/2014/main" id="{FED3B149-F96F-17FE-DAC8-006BFC701033}"/>
              </a:ext>
            </a:extLst>
          </p:cNvPr>
          <p:cNvSpPr txBox="1"/>
          <p:nvPr/>
        </p:nvSpPr>
        <p:spPr>
          <a:xfrm>
            <a:off x="137322" y="20987668"/>
            <a:ext cx="4027529" cy="164099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Zeitekstasen</a:t>
            </a:r>
          </a:p>
          <a:p>
            <a:r>
              <a:rPr lang="de-DE" sz="1000" dirty="0"/>
              <a:t>Zeiterfahrung</a:t>
            </a:r>
          </a:p>
          <a:p>
            <a:r>
              <a:rPr lang="de-DE" sz="1000" dirty="0"/>
              <a:t>Zeitgestalten</a:t>
            </a:r>
          </a:p>
          <a:p>
            <a:r>
              <a:rPr lang="de-DE" sz="1000" dirty="0"/>
              <a:t>Zeitgestalten [skaleninvariante/selbstähnliche]</a:t>
            </a:r>
          </a:p>
          <a:p>
            <a:r>
              <a:rPr lang="de-DE" sz="1000" dirty="0"/>
              <a:t>zeitliche Intensität der Dauer  </a:t>
            </a:r>
          </a:p>
          <a:p>
            <a:r>
              <a:rPr lang="de-DE" sz="1000" dirty="0"/>
              <a:t>zeitlicher Charakter [einer </a:t>
            </a:r>
            <a:r>
              <a:rPr lang="de-DE" sz="1000" dirty="0" err="1"/>
              <a:t>Stuation</a:t>
            </a:r>
            <a:r>
              <a:rPr lang="de-DE" sz="1000" dirty="0"/>
              <a:t>]</a:t>
            </a:r>
          </a:p>
          <a:p>
            <a:r>
              <a:rPr lang="de-DE" sz="1000" dirty="0"/>
              <a:t>zeitlicher Charakter [von Atmosphären]</a:t>
            </a:r>
          </a:p>
          <a:p>
            <a:r>
              <a:rPr lang="de-DE" sz="1000" dirty="0"/>
              <a:t>Zeitlichkeit</a:t>
            </a:r>
          </a:p>
          <a:p>
            <a:r>
              <a:rPr lang="de-DE" sz="1000" dirty="0"/>
              <a:t>Zeitlichkeit der Musik</a:t>
            </a:r>
          </a:p>
          <a:p>
            <a:r>
              <a:rPr lang="de-DE" sz="1000" dirty="0"/>
              <a:t>Zeitverläufe</a:t>
            </a:r>
          </a:p>
        </p:txBody>
      </p:sp>
      <p:sp>
        <p:nvSpPr>
          <p:cNvPr id="205" name="Textfeld 204">
            <a:extLst>
              <a:ext uri="{FF2B5EF4-FFF2-40B4-BE49-F238E27FC236}">
                <a16:creationId xmlns:a16="http://schemas.microsoft.com/office/drawing/2014/main" id="{2B4FC98B-3630-192F-6E22-C23BF9D05ADC}"/>
              </a:ext>
            </a:extLst>
          </p:cNvPr>
          <p:cNvSpPr txBox="1"/>
          <p:nvPr/>
        </p:nvSpPr>
        <p:spPr>
          <a:xfrm>
            <a:off x="14757524" y="27626248"/>
            <a:ext cx="2043207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Zueinander</a:t>
            </a:r>
          </a:p>
          <a:p>
            <a:r>
              <a:rPr lang="de-AT" sz="1000" dirty="0"/>
              <a:t>Zueinander [Atmosphäre]</a:t>
            </a:r>
          </a:p>
          <a:p>
            <a:r>
              <a:rPr lang="de-AT" sz="1000" dirty="0"/>
              <a:t>Zueinander [dynamisch]</a:t>
            </a:r>
          </a:p>
          <a:p>
            <a:r>
              <a:rPr lang="de-AT" sz="1000" dirty="0"/>
              <a:t>Zueinander [ekstatisch]</a:t>
            </a:r>
          </a:p>
          <a:p>
            <a:r>
              <a:rPr lang="de-AT" sz="1000" dirty="0"/>
              <a:t>Zueinander [energetisch]</a:t>
            </a:r>
          </a:p>
          <a:p>
            <a:r>
              <a:rPr lang="de-AT" sz="1000" dirty="0"/>
              <a:t>Zueinander [fluid/ergossen]</a:t>
            </a:r>
          </a:p>
          <a:p>
            <a:r>
              <a:rPr lang="de-AT" sz="1000" dirty="0"/>
              <a:t>Zueinander [Form]</a:t>
            </a:r>
          </a:p>
          <a:p>
            <a:r>
              <a:rPr lang="de-AT" sz="1000" dirty="0"/>
              <a:t>Zueinander [im Blick]</a:t>
            </a:r>
          </a:p>
          <a:p>
            <a:r>
              <a:rPr lang="de-AT" sz="1000" dirty="0"/>
              <a:t>Zueinander [im Medium]</a:t>
            </a:r>
          </a:p>
          <a:p>
            <a:r>
              <a:rPr lang="de-AT" sz="1000" dirty="0"/>
              <a:t>Zueinander [intensiv]</a:t>
            </a:r>
          </a:p>
          <a:p>
            <a:r>
              <a:rPr lang="de-AT" sz="1000" dirty="0"/>
              <a:t>Zueinander [physiognomisch]</a:t>
            </a:r>
          </a:p>
          <a:p>
            <a:r>
              <a:rPr lang="de-AT" sz="1000" dirty="0"/>
              <a:t>Zueinander [räumlich]</a:t>
            </a:r>
          </a:p>
          <a:p>
            <a:r>
              <a:rPr lang="de-AT" sz="1000" dirty="0"/>
              <a:t>Zueinander [Sinn]</a:t>
            </a:r>
          </a:p>
          <a:p>
            <a:r>
              <a:rPr lang="de-AT" sz="1000" dirty="0"/>
              <a:t>Zueinander [synästhetisch]</a:t>
            </a:r>
          </a:p>
          <a:p>
            <a:r>
              <a:rPr lang="de-AT" sz="1000" dirty="0"/>
              <a:t>Zueinander [zeitlich]</a:t>
            </a:r>
          </a:p>
          <a:p>
            <a:r>
              <a:rPr lang="de-AT" sz="1000" dirty="0"/>
              <a:t>Zueinander aller Aktanten</a:t>
            </a:r>
          </a:p>
        </p:txBody>
      </p:sp>
      <p:sp>
        <p:nvSpPr>
          <p:cNvPr id="207" name="Textfeld 206">
            <a:extLst>
              <a:ext uri="{FF2B5EF4-FFF2-40B4-BE49-F238E27FC236}">
                <a16:creationId xmlns:a16="http://schemas.microsoft.com/office/drawing/2014/main" id="{7C2AE64F-5035-EB44-7017-43F07670BE3E}"/>
              </a:ext>
            </a:extLst>
          </p:cNvPr>
          <p:cNvSpPr txBox="1"/>
          <p:nvPr/>
        </p:nvSpPr>
        <p:spPr>
          <a:xfrm>
            <a:off x="17136306" y="23630766"/>
            <a:ext cx="2464790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Prozeß</a:t>
            </a:r>
            <a:endParaRPr lang="de-DE" sz="1000" dirty="0"/>
          </a:p>
          <a:p>
            <a:r>
              <a:rPr lang="de-DE" sz="1000" dirty="0" err="1"/>
              <a:t>Prozeß</a:t>
            </a:r>
            <a:r>
              <a:rPr lang="de-DE" sz="1000" dirty="0"/>
              <a:t> [dynamisch]</a:t>
            </a:r>
          </a:p>
          <a:p>
            <a:r>
              <a:rPr lang="de-DE" sz="1000" dirty="0" err="1"/>
              <a:t>prozeßhaftes</a:t>
            </a:r>
            <a:r>
              <a:rPr lang="de-DE" sz="1000" dirty="0"/>
              <a:t> Zueinander</a:t>
            </a:r>
          </a:p>
          <a:p>
            <a:r>
              <a:rPr lang="de-DE" sz="1000" dirty="0" err="1"/>
              <a:t>Prozeßphilosophie</a:t>
            </a:r>
            <a:endParaRPr lang="de-DE" sz="1000" dirty="0"/>
          </a:p>
          <a:p>
            <a:r>
              <a:rPr lang="de-DE" sz="1000" dirty="0"/>
              <a:t>prozessuale Emotionstheorie</a:t>
            </a:r>
          </a:p>
          <a:p>
            <a:r>
              <a:rPr lang="de-DE" sz="1000" dirty="0"/>
              <a:t>prozessuale Objekte</a:t>
            </a:r>
          </a:p>
        </p:txBody>
      </p:sp>
      <p:sp>
        <p:nvSpPr>
          <p:cNvPr id="209" name="Textfeld 208">
            <a:extLst>
              <a:ext uri="{FF2B5EF4-FFF2-40B4-BE49-F238E27FC236}">
                <a16:creationId xmlns:a16="http://schemas.microsoft.com/office/drawing/2014/main" id="{EC288EE9-EAF7-F755-83A5-1F0E20737286}"/>
              </a:ext>
            </a:extLst>
          </p:cNvPr>
          <p:cNvSpPr txBox="1"/>
          <p:nvPr/>
        </p:nvSpPr>
        <p:spPr>
          <a:xfrm>
            <a:off x="40082473" y="19491245"/>
            <a:ext cx="2907124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Resonanz  </a:t>
            </a:r>
          </a:p>
          <a:p>
            <a:r>
              <a:rPr lang="de-AT" sz="1000" dirty="0"/>
              <a:t>Resonanz [körperlich]  </a:t>
            </a:r>
          </a:p>
          <a:p>
            <a:r>
              <a:rPr lang="de-AT" sz="1000" dirty="0"/>
              <a:t>Resonanzachse</a:t>
            </a:r>
          </a:p>
          <a:p>
            <a:r>
              <a:rPr lang="de-AT" sz="1000" dirty="0"/>
              <a:t>Resonanzgeschehen</a:t>
            </a:r>
          </a:p>
        </p:txBody>
      </p:sp>
      <p:sp>
        <p:nvSpPr>
          <p:cNvPr id="211" name="Textfeld 210">
            <a:extLst>
              <a:ext uri="{FF2B5EF4-FFF2-40B4-BE49-F238E27FC236}">
                <a16:creationId xmlns:a16="http://schemas.microsoft.com/office/drawing/2014/main" id="{8AAF9EC8-C344-B581-B96B-8828115F4990}"/>
              </a:ext>
            </a:extLst>
          </p:cNvPr>
          <p:cNvSpPr txBox="1"/>
          <p:nvPr/>
        </p:nvSpPr>
        <p:spPr>
          <a:xfrm>
            <a:off x="23011361" y="12513813"/>
            <a:ext cx="3795721" cy="378565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Mediale der Dämmerung</a:t>
            </a:r>
          </a:p>
          <a:p>
            <a:r>
              <a:rPr lang="de-DE" sz="1000" dirty="0"/>
              <a:t>mediale Gestaltbarkeit [von Atmosphären]</a:t>
            </a:r>
          </a:p>
          <a:p>
            <a:r>
              <a:rPr lang="de-DE" sz="1000" dirty="0"/>
              <a:t>mediale Grundlagen [der Atmosphären]</a:t>
            </a:r>
          </a:p>
          <a:p>
            <a:r>
              <a:rPr lang="de-DE" sz="1000" dirty="0"/>
              <a:t>mediale </a:t>
            </a:r>
            <a:r>
              <a:rPr lang="de-DE" sz="1000" dirty="0" err="1"/>
              <a:t>IntraAktion</a:t>
            </a:r>
            <a:endParaRPr lang="de-DE" sz="1000" dirty="0"/>
          </a:p>
          <a:p>
            <a:r>
              <a:rPr lang="de-DE" sz="1000" dirty="0"/>
              <a:t>mediale Vermittlungen</a:t>
            </a:r>
          </a:p>
          <a:p>
            <a:r>
              <a:rPr lang="de-DE" sz="1000" dirty="0"/>
              <a:t>mediale Wechselwirkungen</a:t>
            </a:r>
          </a:p>
          <a:p>
            <a:r>
              <a:rPr lang="de-DE" sz="1000" dirty="0"/>
              <a:t>mediale Wirkung</a:t>
            </a:r>
          </a:p>
          <a:p>
            <a:r>
              <a:rPr lang="de-DE" sz="1000" dirty="0"/>
              <a:t>mediales Schichtenmodell</a:t>
            </a:r>
          </a:p>
          <a:p>
            <a:r>
              <a:rPr lang="de-DE" sz="1000" dirty="0"/>
              <a:t>mediales Zwischen</a:t>
            </a:r>
          </a:p>
          <a:p>
            <a:r>
              <a:rPr lang="de-DE" sz="1000" dirty="0"/>
              <a:t>Medialität</a:t>
            </a:r>
          </a:p>
          <a:p>
            <a:r>
              <a:rPr lang="de-DE" sz="1000" dirty="0"/>
              <a:t>Medien [Neue Medien]</a:t>
            </a:r>
          </a:p>
          <a:p>
            <a:r>
              <a:rPr lang="de-DE" sz="1000" dirty="0"/>
              <a:t>Medien als Akteure</a:t>
            </a:r>
          </a:p>
          <a:p>
            <a:r>
              <a:rPr lang="de-DE" sz="1000" dirty="0"/>
              <a:t>medientheoretisch</a:t>
            </a:r>
          </a:p>
          <a:p>
            <a:r>
              <a:rPr lang="de-DE" sz="1000" dirty="0"/>
              <a:t>Medientheorie</a:t>
            </a:r>
          </a:p>
          <a:p>
            <a:r>
              <a:rPr lang="de-DE" sz="1000" dirty="0"/>
              <a:t>Medium [Ausbreitungsmedium]  </a:t>
            </a:r>
          </a:p>
          <a:p>
            <a:r>
              <a:rPr lang="de-DE" sz="1000" dirty="0"/>
              <a:t>Medium [der Wahrnehmung]</a:t>
            </a:r>
          </a:p>
          <a:p>
            <a:r>
              <a:rPr lang="de-DE" sz="1000" dirty="0"/>
              <a:t>Medium [in Bewegung]</a:t>
            </a:r>
          </a:p>
          <a:p>
            <a:r>
              <a:rPr lang="de-DE" sz="1000" dirty="0"/>
              <a:t>Medium [transparentes Medium]</a:t>
            </a:r>
          </a:p>
          <a:p>
            <a:r>
              <a:rPr lang="de-DE" sz="1000" dirty="0"/>
              <a:t>Medium [Übertragungsmedium]  </a:t>
            </a:r>
          </a:p>
          <a:p>
            <a:r>
              <a:rPr lang="de-DE" sz="1000" dirty="0"/>
              <a:t>Medium [umgebendes Medium]</a:t>
            </a:r>
          </a:p>
          <a:p>
            <a:r>
              <a:rPr lang="de-DE" sz="1000" dirty="0"/>
              <a:t>Medium als ein Drittes</a:t>
            </a:r>
          </a:p>
          <a:p>
            <a:r>
              <a:rPr lang="de-DE" sz="1000" dirty="0"/>
              <a:t>Medium der Unbestimmtheit</a:t>
            </a:r>
          </a:p>
          <a:p>
            <a:r>
              <a:rPr lang="de-DE" sz="1000" dirty="0"/>
              <a:t>Medium der Zwischenräumlichkeit</a:t>
            </a:r>
          </a:p>
          <a:p>
            <a:r>
              <a:rPr lang="de-DE" sz="1000" dirty="0"/>
              <a:t>Medium in Bewegung</a:t>
            </a:r>
          </a:p>
        </p:txBody>
      </p:sp>
      <p:sp>
        <p:nvSpPr>
          <p:cNvPr id="213" name="Textfeld 212">
            <a:extLst>
              <a:ext uri="{FF2B5EF4-FFF2-40B4-BE49-F238E27FC236}">
                <a16:creationId xmlns:a16="http://schemas.microsoft.com/office/drawing/2014/main" id="{FFB6CEC3-914B-7141-303E-67DC311C405C}"/>
              </a:ext>
            </a:extLst>
          </p:cNvPr>
          <p:cNvSpPr txBox="1"/>
          <p:nvPr/>
        </p:nvSpPr>
        <p:spPr>
          <a:xfrm>
            <a:off x="29071984" y="12350792"/>
            <a:ext cx="4787546" cy="270843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spürbar [unsichtbar]</a:t>
            </a:r>
          </a:p>
          <a:p>
            <a:r>
              <a:rPr lang="de-AT" sz="1000" dirty="0"/>
              <a:t>spürbare Atmosphäre</a:t>
            </a:r>
          </a:p>
          <a:p>
            <a:r>
              <a:rPr lang="de-AT" sz="1000" dirty="0"/>
              <a:t>spürbare Präsenz</a:t>
            </a:r>
          </a:p>
          <a:p>
            <a:r>
              <a:rPr lang="de-AT" sz="1000" dirty="0"/>
              <a:t>spürbare Wirkung</a:t>
            </a:r>
          </a:p>
          <a:p>
            <a:r>
              <a:rPr lang="de-AT" sz="1000" dirty="0"/>
              <a:t>Spürbarkeit</a:t>
            </a:r>
          </a:p>
          <a:p>
            <a:r>
              <a:rPr lang="de-AT" sz="1000" dirty="0"/>
              <a:t>spüren  </a:t>
            </a:r>
          </a:p>
          <a:p>
            <a:r>
              <a:rPr lang="de-AT" sz="1000" dirty="0"/>
              <a:t>Spüren [als fundamentale Wahrnehmung] </a:t>
            </a:r>
          </a:p>
          <a:p>
            <a:r>
              <a:rPr lang="de-AT" sz="1000" dirty="0"/>
              <a:t>Spüren [nichtfokussierend, breitbandig]</a:t>
            </a:r>
          </a:p>
          <a:p>
            <a:r>
              <a:rPr lang="de-AT" sz="1000" dirty="0"/>
              <a:t>Spüren [sinnlich, ganzheitlich]  </a:t>
            </a:r>
          </a:p>
          <a:p>
            <a:r>
              <a:rPr lang="de-AT" sz="1000" dirty="0"/>
              <a:t>Spüren des Atmosphärischen  </a:t>
            </a:r>
          </a:p>
          <a:p>
            <a:r>
              <a:rPr lang="de-AT" sz="1000" dirty="0"/>
              <a:t>Spüren einer Intensität  </a:t>
            </a:r>
          </a:p>
          <a:p>
            <a:r>
              <a:rPr lang="de-AT" sz="1000" dirty="0"/>
              <a:t>Spüren irritieren</a:t>
            </a:r>
          </a:p>
          <a:p>
            <a:r>
              <a:rPr lang="de-AT" sz="1000" dirty="0"/>
              <a:t>Spüren von Anwesenheit  </a:t>
            </a:r>
          </a:p>
          <a:p>
            <a:r>
              <a:rPr lang="de-AT" sz="1000" dirty="0"/>
              <a:t>Spüren von Atmosphären  </a:t>
            </a:r>
          </a:p>
          <a:p>
            <a:r>
              <a:rPr lang="de-AT" sz="1000" dirty="0"/>
              <a:t>spüren vs. empfinden  </a:t>
            </a:r>
          </a:p>
          <a:p>
            <a:r>
              <a:rPr lang="de-AT" sz="1000" dirty="0"/>
              <a:t>Spüren/Empfinden im Vorfeld der Dingwahrnehmung</a:t>
            </a:r>
          </a:p>
          <a:p>
            <a:r>
              <a:rPr lang="de-AT" sz="1000" dirty="0"/>
              <a:t>spürende Wahrnehmung</a:t>
            </a:r>
          </a:p>
        </p:txBody>
      </p:sp>
      <p:sp>
        <p:nvSpPr>
          <p:cNvPr id="218" name="Textfeld 217">
            <a:extLst>
              <a:ext uri="{FF2B5EF4-FFF2-40B4-BE49-F238E27FC236}">
                <a16:creationId xmlns:a16="http://schemas.microsoft.com/office/drawing/2014/main" id="{12118627-F6A3-36FC-56BB-B0441D2617A5}"/>
              </a:ext>
            </a:extLst>
          </p:cNvPr>
          <p:cNvSpPr txBox="1"/>
          <p:nvPr/>
        </p:nvSpPr>
        <p:spPr>
          <a:xfrm>
            <a:off x="28104792" y="3916351"/>
            <a:ext cx="2276662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affizieren [den Leib affizieren]</a:t>
            </a:r>
          </a:p>
          <a:p>
            <a:r>
              <a:rPr lang="de-DE" sz="1000" dirty="0"/>
              <a:t>Affizierung</a:t>
            </a:r>
          </a:p>
          <a:p>
            <a:r>
              <a:rPr lang="de-DE" sz="1000" dirty="0"/>
              <a:t>Affizierung (einwirken, beeinflussen)</a:t>
            </a:r>
          </a:p>
          <a:p>
            <a:r>
              <a:rPr lang="de-DE" sz="1000" dirty="0"/>
              <a:t>Affizierungskraft</a:t>
            </a:r>
          </a:p>
        </p:txBody>
      </p:sp>
      <p:sp>
        <p:nvSpPr>
          <p:cNvPr id="220" name="Textfeld 219">
            <a:extLst>
              <a:ext uri="{FF2B5EF4-FFF2-40B4-BE49-F238E27FC236}">
                <a16:creationId xmlns:a16="http://schemas.microsoft.com/office/drawing/2014/main" id="{6A13632D-E808-B952-B1AD-E977182477DA}"/>
              </a:ext>
            </a:extLst>
          </p:cNvPr>
          <p:cNvSpPr txBox="1"/>
          <p:nvPr/>
        </p:nvSpPr>
        <p:spPr>
          <a:xfrm>
            <a:off x="17820616" y="476828"/>
            <a:ext cx="4177629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 err="1"/>
              <a:t>affective</a:t>
            </a:r>
            <a:r>
              <a:rPr lang="de-AT" sz="1000" dirty="0"/>
              <a:t> </a:t>
            </a:r>
            <a:r>
              <a:rPr lang="de-AT" sz="1000" dirty="0" err="1"/>
              <a:t>concern</a:t>
            </a:r>
            <a:endParaRPr lang="de-AT" sz="1000" dirty="0"/>
          </a:p>
          <a:p>
            <a:r>
              <a:rPr lang="de-AT" sz="1000" dirty="0" err="1"/>
              <a:t>affective</a:t>
            </a:r>
            <a:r>
              <a:rPr lang="de-AT" sz="1000" dirty="0"/>
              <a:t> </a:t>
            </a:r>
            <a:r>
              <a:rPr lang="de-AT" sz="1000" dirty="0" err="1"/>
              <a:t>sharing</a:t>
            </a:r>
            <a:r>
              <a:rPr lang="de-AT" sz="1000" dirty="0"/>
              <a:t> / emotionale Teilnahme</a:t>
            </a:r>
          </a:p>
          <a:p>
            <a:r>
              <a:rPr lang="de-AT" sz="1000" dirty="0" err="1"/>
              <a:t>affective</a:t>
            </a:r>
            <a:r>
              <a:rPr lang="de-AT" sz="1000" dirty="0"/>
              <a:t> </a:t>
            </a:r>
            <a:r>
              <a:rPr lang="de-AT" sz="1000" dirty="0" err="1"/>
              <a:t>sounds</a:t>
            </a:r>
            <a:endParaRPr lang="de-AT" sz="1000" dirty="0"/>
          </a:p>
          <a:p>
            <a:r>
              <a:rPr lang="de-AT" sz="1000" dirty="0"/>
              <a:t>Affekt / Affekte  </a:t>
            </a:r>
          </a:p>
          <a:p>
            <a:r>
              <a:rPr lang="de-AT" sz="1000" dirty="0"/>
              <a:t>Affektbilder  </a:t>
            </a:r>
          </a:p>
          <a:p>
            <a:r>
              <a:rPr lang="de-AT" sz="1000" dirty="0"/>
              <a:t>Affektfelder</a:t>
            </a:r>
          </a:p>
          <a:p>
            <a:r>
              <a:rPr lang="de-AT" sz="1000" dirty="0"/>
              <a:t>Affektionskraft  </a:t>
            </a:r>
          </a:p>
          <a:p>
            <a:r>
              <a:rPr lang="de-AT" sz="1000" dirty="0"/>
              <a:t>affektiv [das Affektive]  </a:t>
            </a:r>
          </a:p>
          <a:p>
            <a:r>
              <a:rPr lang="de-AT" sz="1000" dirty="0"/>
              <a:t>affektiv getönte Enge/Weite  </a:t>
            </a:r>
          </a:p>
          <a:p>
            <a:r>
              <a:rPr lang="de-AT" sz="1000" dirty="0"/>
              <a:t>affektiv relevante Eigenschaften [am Gegenstand]</a:t>
            </a:r>
          </a:p>
          <a:p>
            <a:r>
              <a:rPr lang="de-AT" sz="1000" dirty="0"/>
              <a:t>affektive Betroffenheit /  Betroffensein</a:t>
            </a:r>
          </a:p>
          <a:p>
            <a:r>
              <a:rPr lang="de-AT" sz="1000" dirty="0"/>
              <a:t>affektiver Gesamtcharakter [des Raumes]</a:t>
            </a:r>
          </a:p>
        </p:txBody>
      </p:sp>
      <p:sp>
        <p:nvSpPr>
          <p:cNvPr id="222" name="Textfeld 221">
            <a:extLst>
              <a:ext uri="{FF2B5EF4-FFF2-40B4-BE49-F238E27FC236}">
                <a16:creationId xmlns:a16="http://schemas.microsoft.com/office/drawing/2014/main" id="{358B0D86-8B67-29BD-7D77-D521C5FE174E}"/>
              </a:ext>
            </a:extLst>
          </p:cNvPr>
          <p:cNvSpPr txBox="1"/>
          <p:nvPr/>
        </p:nvSpPr>
        <p:spPr>
          <a:xfrm>
            <a:off x="1953778" y="576193"/>
            <a:ext cx="3079815" cy="440120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Intensität  </a:t>
            </a:r>
          </a:p>
          <a:p>
            <a:r>
              <a:rPr lang="de-AT" sz="1000" dirty="0"/>
              <a:t>Intensität [tonal]</a:t>
            </a:r>
          </a:p>
          <a:p>
            <a:r>
              <a:rPr lang="de-AT" sz="1000" dirty="0"/>
              <a:t>Intensität spüren</a:t>
            </a:r>
          </a:p>
          <a:p>
            <a:r>
              <a:rPr lang="de-AT" sz="1000" dirty="0"/>
              <a:t>Intensitätsdichte</a:t>
            </a:r>
          </a:p>
          <a:p>
            <a:r>
              <a:rPr lang="de-AT" sz="1000" dirty="0"/>
              <a:t>Intensitätsdifferenz</a:t>
            </a:r>
          </a:p>
          <a:p>
            <a:r>
              <a:rPr lang="de-AT" sz="1000" dirty="0"/>
              <a:t>Intensitätsempfindungen</a:t>
            </a:r>
          </a:p>
          <a:p>
            <a:r>
              <a:rPr lang="de-AT" sz="1000" dirty="0"/>
              <a:t>Intensitätsgefühl</a:t>
            </a:r>
          </a:p>
          <a:p>
            <a:r>
              <a:rPr lang="de-AT" sz="1000" dirty="0"/>
              <a:t>Intensitätsverläufe</a:t>
            </a:r>
          </a:p>
          <a:p>
            <a:r>
              <a:rPr lang="de-AT" sz="1000" dirty="0"/>
              <a:t>intensitätsvermitteltes Weltverhältnis</a:t>
            </a:r>
          </a:p>
          <a:p>
            <a:r>
              <a:rPr lang="de-AT" sz="1000" dirty="0"/>
              <a:t>intensive Dauer des Klangs  </a:t>
            </a:r>
          </a:p>
          <a:p>
            <a:r>
              <a:rPr lang="de-AT" sz="1000" dirty="0"/>
              <a:t>intensive Dichte  </a:t>
            </a:r>
          </a:p>
          <a:p>
            <a:r>
              <a:rPr lang="de-AT" sz="1000" dirty="0"/>
              <a:t>intensive Ganzheiten [Atmosphäre]</a:t>
            </a:r>
          </a:p>
          <a:p>
            <a:r>
              <a:rPr lang="de-AT" sz="1000" dirty="0"/>
              <a:t>Intensive Größen  </a:t>
            </a:r>
          </a:p>
          <a:p>
            <a:r>
              <a:rPr lang="de-AT" sz="1000" dirty="0"/>
              <a:t>intensive Länge   </a:t>
            </a:r>
          </a:p>
          <a:p>
            <a:r>
              <a:rPr lang="de-AT" sz="1000" dirty="0"/>
              <a:t>intensive </a:t>
            </a:r>
            <a:r>
              <a:rPr lang="de-AT" sz="1000" dirty="0" err="1"/>
              <a:t>magnitudes</a:t>
            </a:r>
            <a:endParaRPr lang="de-AT" sz="1000" dirty="0"/>
          </a:p>
          <a:p>
            <a:r>
              <a:rPr lang="de-AT" sz="1000" dirty="0"/>
              <a:t>intensive Qualitäten</a:t>
            </a:r>
          </a:p>
          <a:p>
            <a:r>
              <a:rPr lang="de-AT" sz="1000" dirty="0"/>
              <a:t>intensive Relationalität</a:t>
            </a:r>
          </a:p>
          <a:p>
            <a:r>
              <a:rPr lang="de-AT" sz="1000" dirty="0"/>
              <a:t>intensive Singularitäten</a:t>
            </a:r>
          </a:p>
          <a:p>
            <a:r>
              <a:rPr lang="de-AT" sz="1000" dirty="0"/>
              <a:t>intensive Textur  </a:t>
            </a:r>
          </a:p>
          <a:p>
            <a:r>
              <a:rPr lang="de-AT" sz="1000" dirty="0"/>
              <a:t>intensive Weite  </a:t>
            </a:r>
          </a:p>
          <a:p>
            <a:r>
              <a:rPr lang="de-AT" sz="1000" dirty="0"/>
              <a:t>intensive Weite des Klangraumes</a:t>
            </a:r>
          </a:p>
          <a:p>
            <a:r>
              <a:rPr lang="de-AT" sz="1000" dirty="0"/>
              <a:t>intensiven Weite des oberflächenlosen Klangraums </a:t>
            </a:r>
          </a:p>
          <a:p>
            <a:r>
              <a:rPr lang="de-AT" sz="1000" dirty="0"/>
              <a:t>intensiven Zugang</a:t>
            </a:r>
          </a:p>
          <a:p>
            <a:r>
              <a:rPr lang="de-AT" sz="1000" dirty="0"/>
              <a:t>Intensiver Sinn</a:t>
            </a:r>
          </a:p>
          <a:p>
            <a:r>
              <a:rPr lang="de-AT" sz="1000" dirty="0"/>
              <a:t>intensiver Zugang [Wahrnehmung]</a:t>
            </a:r>
          </a:p>
          <a:p>
            <a:r>
              <a:rPr lang="de-AT" sz="1000" dirty="0"/>
              <a:t>Intensivierung </a:t>
            </a:r>
          </a:p>
          <a:p>
            <a:r>
              <a:rPr lang="de-AT" sz="1000" dirty="0"/>
              <a:t>Intensivierung von Atmosphären [durch Musik]</a:t>
            </a:r>
          </a:p>
        </p:txBody>
      </p:sp>
      <p:sp>
        <p:nvSpPr>
          <p:cNvPr id="224" name="Textfeld 223">
            <a:extLst>
              <a:ext uri="{FF2B5EF4-FFF2-40B4-BE49-F238E27FC236}">
                <a16:creationId xmlns:a16="http://schemas.microsoft.com/office/drawing/2014/main" id="{9C369E40-CDDD-71D4-85A1-DD99C5B6AB4F}"/>
              </a:ext>
            </a:extLst>
          </p:cNvPr>
          <p:cNvSpPr txBox="1"/>
          <p:nvPr/>
        </p:nvSpPr>
        <p:spPr>
          <a:xfrm>
            <a:off x="11129450" y="5012738"/>
            <a:ext cx="2921517" cy="31700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energetische Affizierung</a:t>
            </a:r>
          </a:p>
          <a:p>
            <a:r>
              <a:rPr lang="de-DE" sz="1000" dirty="0"/>
              <a:t>energetische Atmosphäre</a:t>
            </a:r>
          </a:p>
          <a:p>
            <a:r>
              <a:rPr lang="de-DE" sz="1000" dirty="0"/>
              <a:t>energetische Bewegungsmuster</a:t>
            </a:r>
          </a:p>
          <a:p>
            <a:r>
              <a:rPr lang="de-DE" sz="1000" dirty="0"/>
              <a:t>energetische Bewertung</a:t>
            </a:r>
          </a:p>
          <a:p>
            <a:r>
              <a:rPr lang="de-DE" sz="1000" dirty="0"/>
              <a:t>energetische Bewertungsschemata</a:t>
            </a:r>
          </a:p>
          <a:p>
            <a:r>
              <a:rPr lang="de-DE" sz="1000" dirty="0"/>
              <a:t>energetische Dimensionen [der Atmosphäre]</a:t>
            </a:r>
          </a:p>
          <a:p>
            <a:r>
              <a:rPr lang="de-DE" sz="1000" dirty="0"/>
              <a:t>energetische </a:t>
            </a:r>
            <a:r>
              <a:rPr lang="de-DE" sz="1000" dirty="0" err="1"/>
              <a:t>Dramatiserung</a:t>
            </a:r>
            <a:endParaRPr lang="de-DE" sz="1000" dirty="0"/>
          </a:p>
          <a:p>
            <a:r>
              <a:rPr lang="de-DE" sz="1000" dirty="0"/>
              <a:t>energetische Einwirkung [Affizierung]</a:t>
            </a:r>
          </a:p>
          <a:p>
            <a:r>
              <a:rPr lang="de-DE" sz="1000" dirty="0"/>
              <a:t>energetische Emanation</a:t>
            </a:r>
          </a:p>
          <a:p>
            <a:r>
              <a:rPr lang="de-DE" sz="1000" dirty="0"/>
              <a:t>energetische Gestaltbarkeit [von Atmosphären]</a:t>
            </a:r>
          </a:p>
          <a:p>
            <a:r>
              <a:rPr lang="de-DE" sz="1000" dirty="0"/>
              <a:t>energetische </a:t>
            </a:r>
            <a:r>
              <a:rPr lang="de-DE" sz="1000" dirty="0" err="1"/>
              <a:t>IntraAktion</a:t>
            </a:r>
            <a:endParaRPr lang="de-DE" sz="1000" dirty="0"/>
          </a:p>
          <a:p>
            <a:r>
              <a:rPr lang="de-DE" sz="1000" dirty="0"/>
              <a:t>energetische Parameter</a:t>
            </a:r>
          </a:p>
          <a:p>
            <a:r>
              <a:rPr lang="de-DE" sz="1000" dirty="0"/>
              <a:t>energetische Potentiale</a:t>
            </a:r>
          </a:p>
          <a:p>
            <a:r>
              <a:rPr lang="de-DE" sz="1000" dirty="0"/>
              <a:t>energetische Verhaltensmuster</a:t>
            </a:r>
          </a:p>
          <a:p>
            <a:r>
              <a:rPr lang="de-DE" sz="1000" dirty="0"/>
              <a:t>energetischer Austausch</a:t>
            </a:r>
          </a:p>
          <a:p>
            <a:r>
              <a:rPr lang="de-DE" sz="1000" dirty="0"/>
              <a:t>energetischer Zugang</a:t>
            </a:r>
          </a:p>
          <a:p>
            <a:r>
              <a:rPr lang="de-DE" sz="1000" dirty="0"/>
              <a:t>energetisches Spüren</a:t>
            </a:r>
          </a:p>
          <a:p>
            <a:r>
              <a:rPr lang="de-DE" sz="1000" dirty="0"/>
              <a:t>Energie</a:t>
            </a:r>
          </a:p>
          <a:p>
            <a:r>
              <a:rPr lang="de-DE" sz="1000" dirty="0"/>
              <a:t>Energie [Energiesysteme]</a:t>
            </a:r>
          </a:p>
          <a:p>
            <a:r>
              <a:rPr lang="de-DE" sz="1000" dirty="0"/>
              <a:t>Energieformen</a:t>
            </a:r>
          </a:p>
        </p:txBody>
      </p:sp>
      <p:sp>
        <p:nvSpPr>
          <p:cNvPr id="226" name="Textfeld 225">
            <a:extLst>
              <a:ext uri="{FF2B5EF4-FFF2-40B4-BE49-F238E27FC236}">
                <a16:creationId xmlns:a16="http://schemas.microsoft.com/office/drawing/2014/main" id="{E41B2343-6FDA-7A11-166F-6E608631D8D6}"/>
              </a:ext>
            </a:extLst>
          </p:cNvPr>
          <p:cNvSpPr txBox="1"/>
          <p:nvPr/>
        </p:nvSpPr>
        <p:spPr>
          <a:xfrm>
            <a:off x="13945160" y="807243"/>
            <a:ext cx="2120631" cy="13381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Emotion</a:t>
            </a:r>
          </a:p>
          <a:p>
            <a:r>
              <a:rPr lang="de-DE" sz="1000" dirty="0"/>
              <a:t>emotional ergreifende Atmosphären</a:t>
            </a:r>
          </a:p>
          <a:p>
            <a:r>
              <a:rPr lang="de-DE" sz="1000" dirty="0"/>
              <a:t>emotional turn</a:t>
            </a:r>
          </a:p>
          <a:p>
            <a:r>
              <a:rPr lang="de-DE" sz="1000" dirty="0"/>
              <a:t>emotionale Gestimmtheit</a:t>
            </a:r>
          </a:p>
          <a:p>
            <a:r>
              <a:rPr lang="de-DE" sz="1000" dirty="0"/>
              <a:t>emotionale Intensitäten</a:t>
            </a:r>
          </a:p>
          <a:p>
            <a:r>
              <a:rPr lang="de-DE" sz="1000" dirty="0"/>
              <a:t>emotionale Wirkung</a:t>
            </a:r>
          </a:p>
          <a:p>
            <a:r>
              <a:rPr lang="de-DE" sz="1000" dirty="0"/>
              <a:t>Emotionalität</a:t>
            </a:r>
          </a:p>
          <a:p>
            <a:r>
              <a:rPr lang="de-DE" sz="1000" dirty="0"/>
              <a:t>Emotionstheorie</a:t>
            </a:r>
          </a:p>
        </p:txBody>
      </p:sp>
      <p:sp>
        <p:nvSpPr>
          <p:cNvPr id="228" name="Textfeld 227">
            <a:extLst>
              <a:ext uri="{FF2B5EF4-FFF2-40B4-BE49-F238E27FC236}">
                <a16:creationId xmlns:a16="http://schemas.microsoft.com/office/drawing/2014/main" id="{59178A2A-3F45-1640-4BCA-56A59053091F}"/>
              </a:ext>
            </a:extLst>
          </p:cNvPr>
          <p:cNvSpPr txBox="1"/>
          <p:nvPr/>
        </p:nvSpPr>
        <p:spPr>
          <a:xfrm>
            <a:off x="10344781" y="1061531"/>
            <a:ext cx="3396751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Gefühle / </a:t>
            </a:r>
            <a:r>
              <a:rPr lang="de-AT" sz="1000" dirty="0" err="1"/>
              <a:t>feeling</a:t>
            </a:r>
            <a:endParaRPr lang="de-AT" sz="1000" dirty="0"/>
          </a:p>
          <a:p>
            <a:r>
              <a:rPr lang="de-AT" sz="1000" dirty="0"/>
              <a:t>Gefühle [als ortlos ergossene Atmosphären]</a:t>
            </a:r>
          </a:p>
          <a:p>
            <a:r>
              <a:rPr lang="de-AT" sz="1000" dirty="0"/>
              <a:t>Gefühlsqualitäten</a:t>
            </a:r>
          </a:p>
          <a:p>
            <a:r>
              <a:rPr lang="de-AT" sz="1000" dirty="0"/>
              <a:t>Gefühlsraum  </a:t>
            </a:r>
          </a:p>
          <a:p>
            <a:r>
              <a:rPr lang="de-AT" sz="1000" dirty="0"/>
              <a:t>Gefühlsraum und Architektur  </a:t>
            </a:r>
          </a:p>
          <a:p>
            <a:r>
              <a:rPr lang="de-DE" sz="1000" dirty="0"/>
              <a:t>große Gefühle / starke Emotionen </a:t>
            </a:r>
            <a:r>
              <a:rPr lang="de-AT" sz="1000" dirty="0"/>
              <a:t> </a:t>
            </a:r>
          </a:p>
          <a:p>
            <a:r>
              <a:rPr lang="de-AT" sz="1000" dirty="0"/>
              <a:t>Gefühlston</a:t>
            </a:r>
          </a:p>
        </p:txBody>
      </p:sp>
      <p:cxnSp>
        <p:nvCxnSpPr>
          <p:cNvPr id="230" name="Gerader Verbinder 229">
            <a:extLst>
              <a:ext uri="{FF2B5EF4-FFF2-40B4-BE49-F238E27FC236}">
                <a16:creationId xmlns:a16="http://schemas.microsoft.com/office/drawing/2014/main" id="{026057CA-DFAC-618A-F324-D6AD35DF43D9}"/>
              </a:ext>
            </a:extLst>
          </p:cNvPr>
          <p:cNvCxnSpPr/>
          <p:nvPr/>
        </p:nvCxnSpPr>
        <p:spPr>
          <a:xfrm>
            <a:off x="13305397" y="2659435"/>
            <a:ext cx="62596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Gerader Verbinder 230">
            <a:extLst>
              <a:ext uri="{FF2B5EF4-FFF2-40B4-BE49-F238E27FC236}">
                <a16:creationId xmlns:a16="http://schemas.microsoft.com/office/drawing/2014/main" id="{DF58F263-0C7B-25BA-2365-2292683EF833}"/>
              </a:ext>
            </a:extLst>
          </p:cNvPr>
          <p:cNvCxnSpPr/>
          <p:nvPr/>
        </p:nvCxnSpPr>
        <p:spPr>
          <a:xfrm>
            <a:off x="17104511" y="2692092"/>
            <a:ext cx="62596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3" name="Textfeld 232">
            <a:extLst>
              <a:ext uri="{FF2B5EF4-FFF2-40B4-BE49-F238E27FC236}">
                <a16:creationId xmlns:a16="http://schemas.microsoft.com/office/drawing/2014/main" id="{B08E832D-846C-5007-74E9-8B8A3E306EBA}"/>
              </a:ext>
            </a:extLst>
          </p:cNvPr>
          <p:cNvSpPr txBox="1"/>
          <p:nvPr/>
        </p:nvSpPr>
        <p:spPr>
          <a:xfrm>
            <a:off x="16396432" y="1441338"/>
            <a:ext cx="120361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Angstgefühle</a:t>
            </a:r>
          </a:p>
          <a:p>
            <a:r>
              <a:rPr lang="de-AT" sz="1000" dirty="0"/>
              <a:t>Angsträume</a:t>
            </a:r>
          </a:p>
        </p:txBody>
      </p:sp>
      <p:sp>
        <p:nvSpPr>
          <p:cNvPr id="235" name="Textfeld 234">
            <a:extLst>
              <a:ext uri="{FF2B5EF4-FFF2-40B4-BE49-F238E27FC236}">
                <a16:creationId xmlns:a16="http://schemas.microsoft.com/office/drawing/2014/main" id="{7E1070F4-22F4-C2B7-11BD-6B6FEE101333}"/>
              </a:ext>
            </a:extLst>
          </p:cNvPr>
          <p:cNvSpPr txBox="1"/>
          <p:nvPr/>
        </p:nvSpPr>
        <p:spPr>
          <a:xfrm>
            <a:off x="39386771" y="692080"/>
            <a:ext cx="3087221" cy="393954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Sinne</a:t>
            </a:r>
          </a:p>
          <a:p>
            <a:r>
              <a:rPr lang="de-DE" sz="1000" dirty="0" err="1"/>
              <a:t>Sinnenbewußtsein</a:t>
            </a:r>
            <a:endParaRPr lang="de-DE" sz="1000" dirty="0"/>
          </a:p>
          <a:p>
            <a:r>
              <a:rPr lang="de-DE" sz="1000" dirty="0"/>
              <a:t>Sinnesempfindung</a:t>
            </a:r>
          </a:p>
          <a:p>
            <a:r>
              <a:rPr lang="de-DE" sz="1000" dirty="0"/>
              <a:t>Sinnesmodalitäten</a:t>
            </a:r>
          </a:p>
          <a:p>
            <a:r>
              <a:rPr lang="de-DE" sz="1000" dirty="0"/>
              <a:t>Sinnesorgan  </a:t>
            </a:r>
          </a:p>
          <a:p>
            <a:r>
              <a:rPr lang="de-DE" sz="1000" dirty="0"/>
              <a:t>Sinnesqualitäten</a:t>
            </a:r>
          </a:p>
          <a:p>
            <a:r>
              <a:rPr lang="de-DE" sz="1000" dirty="0"/>
              <a:t>Sinnesraum  </a:t>
            </a:r>
          </a:p>
          <a:p>
            <a:r>
              <a:rPr lang="de-DE" sz="1000" dirty="0"/>
              <a:t>Sinneswahrnehmung</a:t>
            </a:r>
          </a:p>
          <a:p>
            <a:r>
              <a:rPr lang="de-DE" sz="1000" dirty="0"/>
              <a:t>Sinnhaftigkeit einer Situation</a:t>
            </a:r>
          </a:p>
          <a:p>
            <a:r>
              <a:rPr lang="de-DE" sz="1000" dirty="0"/>
              <a:t>sinnlich/stoffliches Medium</a:t>
            </a:r>
          </a:p>
          <a:p>
            <a:r>
              <a:rPr lang="de-DE" sz="1000" dirty="0"/>
              <a:t>sinnliche Berührung</a:t>
            </a:r>
          </a:p>
          <a:p>
            <a:r>
              <a:rPr lang="de-DE" sz="1000" dirty="0"/>
              <a:t>sinnliche Qualitäten</a:t>
            </a:r>
          </a:p>
          <a:p>
            <a:r>
              <a:rPr lang="de-DE" sz="1000" dirty="0"/>
              <a:t>sinnliche Präsenz  </a:t>
            </a:r>
          </a:p>
          <a:p>
            <a:r>
              <a:rPr lang="de-DE" sz="1000" dirty="0"/>
              <a:t>Sinnliche Wahrnehmung</a:t>
            </a:r>
          </a:p>
          <a:p>
            <a:r>
              <a:rPr lang="de-DE" sz="1000" dirty="0"/>
              <a:t>sinnlicher Hintergrund</a:t>
            </a:r>
          </a:p>
          <a:p>
            <a:r>
              <a:rPr lang="de-DE" sz="1000" dirty="0"/>
              <a:t>sinnliches Spüren</a:t>
            </a:r>
          </a:p>
          <a:p>
            <a:r>
              <a:rPr lang="de-DE" sz="1000" dirty="0"/>
              <a:t>Sinnlichkeit</a:t>
            </a:r>
          </a:p>
          <a:p>
            <a:r>
              <a:rPr lang="de-DE" sz="1000" dirty="0"/>
              <a:t>Sinnlichkeit [neue Sinnlichkeit]</a:t>
            </a:r>
          </a:p>
          <a:p>
            <a:r>
              <a:rPr lang="de-DE" sz="1000" dirty="0"/>
              <a:t>Sinnlichkeit [volle Sinnlichkeit (Affekte, Emotionen)]</a:t>
            </a:r>
          </a:p>
          <a:p>
            <a:r>
              <a:rPr lang="de-DE" sz="1000" dirty="0"/>
              <a:t>Geschmack [sekundäre Qualität]  </a:t>
            </a:r>
          </a:p>
          <a:p>
            <a:r>
              <a:rPr lang="de-DE" sz="1000" dirty="0"/>
              <a:t>Geschmack und Atmosphäre (Tellenbach) </a:t>
            </a:r>
          </a:p>
          <a:p>
            <a:r>
              <a:rPr lang="de-DE" sz="1000" dirty="0"/>
              <a:t>pathische Dimension / pathisch  </a:t>
            </a:r>
          </a:p>
          <a:p>
            <a:r>
              <a:rPr lang="de-DE" sz="1000" dirty="0"/>
              <a:t>Propriozeption (Lage- und Gleichgewichtssinn</a:t>
            </a:r>
          </a:p>
          <a:p>
            <a:r>
              <a:rPr lang="de-DE" sz="1000" dirty="0"/>
              <a:t>sinnliche Überflutung</a:t>
            </a:r>
          </a:p>
          <a:p>
            <a:r>
              <a:rPr lang="de-DE" sz="1000" dirty="0"/>
              <a:t>Überflutungsmittel [atmosphärische]</a:t>
            </a:r>
          </a:p>
        </p:txBody>
      </p:sp>
      <p:sp>
        <p:nvSpPr>
          <p:cNvPr id="237" name="Textfeld 236">
            <a:extLst>
              <a:ext uri="{FF2B5EF4-FFF2-40B4-BE49-F238E27FC236}">
                <a16:creationId xmlns:a16="http://schemas.microsoft.com/office/drawing/2014/main" id="{CF4D3A16-B73E-3D4A-9ED0-FD9A370B6B58}"/>
              </a:ext>
            </a:extLst>
          </p:cNvPr>
          <p:cNvSpPr txBox="1"/>
          <p:nvPr/>
        </p:nvSpPr>
        <p:spPr>
          <a:xfrm>
            <a:off x="33569765" y="4226073"/>
            <a:ext cx="2384049" cy="24006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Leib (gefühlter Körper)  </a:t>
            </a:r>
          </a:p>
          <a:p>
            <a:r>
              <a:rPr lang="de-AT" sz="1000" dirty="0"/>
              <a:t>Leib als </a:t>
            </a:r>
            <a:r>
              <a:rPr lang="de-AT" sz="1000" dirty="0" err="1"/>
              <a:t>Meßeinrichtung</a:t>
            </a:r>
            <a:endParaRPr lang="de-AT" sz="1000" dirty="0"/>
          </a:p>
          <a:p>
            <a:r>
              <a:rPr lang="de-AT" sz="1000" dirty="0" err="1"/>
              <a:t>leibich</a:t>
            </a:r>
            <a:r>
              <a:rPr lang="de-AT" sz="1000" dirty="0"/>
              <a:t> spürbare Wirkung</a:t>
            </a:r>
          </a:p>
          <a:p>
            <a:r>
              <a:rPr lang="de-AT" sz="1000" dirty="0"/>
              <a:t>leiblich gespürter Raum</a:t>
            </a:r>
          </a:p>
          <a:p>
            <a:r>
              <a:rPr lang="de-AT" sz="1000" dirty="0"/>
              <a:t>leibliche </a:t>
            </a:r>
            <a:r>
              <a:rPr lang="de-AT" sz="1000" dirty="0" err="1"/>
              <a:t>Affizierungen</a:t>
            </a:r>
            <a:endParaRPr lang="de-AT" sz="1000" dirty="0"/>
          </a:p>
          <a:p>
            <a:r>
              <a:rPr lang="de-AT" sz="1000" dirty="0"/>
              <a:t>leibliche Bereitschaftspotentiale</a:t>
            </a:r>
          </a:p>
          <a:p>
            <a:r>
              <a:rPr lang="de-AT" sz="1000" dirty="0"/>
              <a:t>leibliche Betroffenheit</a:t>
            </a:r>
          </a:p>
          <a:p>
            <a:r>
              <a:rPr lang="de-AT" sz="1000" dirty="0"/>
              <a:t>leibliche Bewegungstendenzen</a:t>
            </a:r>
          </a:p>
          <a:p>
            <a:r>
              <a:rPr lang="de-AT" sz="1000" dirty="0"/>
              <a:t>leibliche Regung</a:t>
            </a:r>
          </a:p>
          <a:p>
            <a:r>
              <a:rPr lang="de-AT" sz="1000" dirty="0"/>
              <a:t>leibliche Spürbarkeit</a:t>
            </a:r>
          </a:p>
          <a:p>
            <a:r>
              <a:rPr lang="de-AT" sz="1000" dirty="0"/>
              <a:t>leibliches Spüren  </a:t>
            </a:r>
          </a:p>
          <a:p>
            <a:r>
              <a:rPr lang="de-AT" sz="1000" dirty="0"/>
              <a:t>Leiblichkeit  </a:t>
            </a:r>
          </a:p>
          <a:p>
            <a:r>
              <a:rPr lang="de-AT" sz="1000" dirty="0"/>
              <a:t>leiborientierte Kognitionsforschung</a:t>
            </a:r>
          </a:p>
          <a:p>
            <a:r>
              <a:rPr lang="de-DE" sz="1000" dirty="0"/>
              <a:t>innerleiblichen Dimensionen  </a:t>
            </a:r>
          </a:p>
          <a:p>
            <a:r>
              <a:rPr lang="de-AT" sz="1000" dirty="0"/>
              <a:t>innerleibliches Spüren</a:t>
            </a:r>
          </a:p>
        </p:txBody>
      </p:sp>
      <p:cxnSp>
        <p:nvCxnSpPr>
          <p:cNvPr id="240" name="Gerader Verbinder 239">
            <a:extLst>
              <a:ext uri="{FF2B5EF4-FFF2-40B4-BE49-F238E27FC236}">
                <a16:creationId xmlns:a16="http://schemas.microsoft.com/office/drawing/2014/main" id="{73A9A07D-834F-FB8D-A223-CD4F7E8B39B0}"/>
              </a:ext>
            </a:extLst>
          </p:cNvPr>
          <p:cNvCxnSpPr>
            <a:cxnSpLocks/>
          </p:cNvCxnSpPr>
          <p:nvPr/>
        </p:nvCxnSpPr>
        <p:spPr>
          <a:xfrm flipH="1">
            <a:off x="33831079" y="3521867"/>
            <a:ext cx="123231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Textfeld 243">
            <a:extLst>
              <a:ext uri="{FF2B5EF4-FFF2-40B4-BE49-F238E27FC236}">
                <a16:creationId xmlns:a16="http://schemas.microsoft.com/office/drawing/2014/main" id="{C8425A41-280A-26C8-2020-E3B7C946C030}"/>
              </a:ext>
            </a:extLst>
          </p:cNvPr>
          <p:cNvSpPr txBox="1"/>
          <p:nvPr/>
        </p:nvSpPr>
        <p:spPr>
          <a:xfrm>
            <a:off x="32291506" y="1335410"/>
            <a:ext cx="2484920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Körper  </a:t>
            </a:r>
          </a:p>
          <a:p>
            <a:r>
              <a:rPr lang="de-AT" sz="1000" dirty="0"/>
              <a:t>Körperbild</a:t>
            </a:r>
          </a:p>
          <a:p>
            <a:r>
              <a:rPr lang="de-AT" sz="1000" dirty="0"/>
              <a:t>körperliche Existenz  </a:t>
            </a:r>
          </a:p>
          <a:p>
            <a:r>
              <a:rPr lang="de-AT" sz="1000" dirty="0"/>
              <a:t>körperliche Präsenz  </a:t>
            </a:r>
          </a:p>
          <a:p>
            <a:r>
              <a:rPr lang="de-AT" sz="1000" dirty="0"/>
              <a:t>Körperlichkeit  </a:t>
            </a:r>
          </a:p>
          <a:p>
            <a:r>
              <a:rPr lang="de-AT" sz="1000" dirty="0"/>
              <a:t>Körperschema</a:t>
            </a:r>
          </a:p>
          <a:p>
            <a:r>
              <a:rPr lang="de-AT" sz="1000" dirty="0"/>
              <a:t>Körperspannung / Körpertonus</a:t>
            </a:r>
          </a:p>
          <a:p>
            <a:r>
              <a:rPr lang="de-AT" sz="1000" dirty="0"/>
              <a:t>körperliche Spannungszustände [Tonus]</a:t>
            </a:r>
          </a:p>
          <a:p>
            <a:r>
              <a:rPr lang="de-AT" sz="1000" dirty="0"/>
              <a:t>Verkörperung</a:t>
            </a:r>
          </a:p>
        </p:txBody>
      </p:sp>
      <p:cxnSp>
        <p:nvCxnSpPr>
          <p:cNvPr id="246" name="Gerader Verbinder 245">
            <a:extLst>
              <a:ext uri="{FF2B5EF4-FFF2-40B4-BE49-F238E27FC236}">
                <a16:creationId xmlns:a16="http://schemas.microsoft.com/office/drawing/2014/main" id="{F77B5FD5-45EE-A966-6B4E-D5DB28AAC868}"/>
              </a:ext>
            </a:extLst>
          </p:cNvPr>
          <p:cNvCxnSpPr/>
          <p:nvPr/>
        </p:nvCxnSpPr>
        <p:spPr>
          <a:xfrm flipV="1">
            <a:off x="32669371" y="3438923"/>
            <a:ext cx="0" cy="18957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Textfeld 247">
            <a:extLst>
              <a:ext uri="{FF2B5EF4-FFF2-40B4-BE49-F238E27FC236}">
                <a16:creationId xmlns:a16="http://schemas.microsoft.com/office/drawing/2014/main" id="{916FD754-40D3-52AF-E557-3E3970522ABA}"/>
              </a:ext>
            </a:extLst>
          </p:cNvPr>
          <p:cNvSpPr txBox="1"/>
          <p:nvPr/>
        </p:nvSpPr>
        <p:spPr>
          <a:xfrm>
            <a:off x="35111557" y="1181506"/>
            <a:ext cx="2861924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dimensionale externe Repräsentation</a:t>
            </a:r>
          </a:p>
          <a:p>
            <a:r>
              <a:rPr lang="de-DE" sz="1000" dirty="0"/>
              <a:t>dimensionale Räumlichkeit</a:t>
            </a:r>
          </a:p>
          <a:p>
            <a:r>
              <a:rPr lang="de-DE" sz="1000" dirty="0"/>
              <a:t>dimensionale Repräsentation</a:t>
            </a:r>
          </a:p>
          <a:p>
            <a:r>
              <a:rPr lang="de-DE" sz="1000" dirty="0"/>
              <a:t>dimensionslose intensive Größen</a:t>
            </a:r>
          </a:p>
          <a:p>
            <a:r>
              <a:rPr lang="de-DE" sz="1000" dirty="0"/>
              <a:t>dimensionsloses Intensitätsgefühl</a:t>
            </a:r>
          </a:p>
          <a:p>
            <a:r>
              <a:rPr lang="de-DE" sz="1000" dirty="0"/>
              <a:t>Dimensionslosigkeit [innerleiblich]</a:t>
            </a:r>
          </a:p>
          <a:p>
            <a:r>
              <a:rPr lang="de-DE" sz="1000" dirty="0" err="1"/>
              <a:t>predimensionaler</a:t>
            </a:r>
            <a:r>
              <a:rPr lang="de-DE" sz="1000" dirty="0"/>
              <a:t> Raum  </a:t>
            </a:r>
          </a:p>
          <a:p>
            <a:r>
              <a:rPr lang="de-DE" sz="1000" dirty="0" err="1"/>
              <a:t>Pre</a:t>
            </a:r>
            <a:r>
              <a:rPr lang="de-DE" sz="1000" dirty="0"/>
              <a:t>-Dimensionalität </a:t>
            </a:r>
          </a:p>
        </p:txBody>
      </p:sp>
      <p:sp>
        <p:nvSpPr>
          <p:cNvPr id="250" name="Textfeld 249">
            <a:extLst>
              <a:ext uri="{FF2B5EF4-FFF2-40B4-BE49-F238E27FC236}">
                <a16:creationId xmlns:a16="http://schemas.microsoft.com/office/drawing/2014/main" id="{9D0561FE-8EE3-9B8B-2A68-4FD50C1F0502}"/>
              </a:ext>
            </a:extLst>
          </p:cNvPr>
          <p:cNvSpPr txBox="1"/>
          <p:nvPr/>
        </p:nvSpPr>
        <p:spPr>
          <a:xfrm>
            <a:off x="25314869" y="6133635"/>
            <a:ext cx="271484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Erfahren der Situation</a:t>
            </a:r>
          </a:p>
          <a:p>
            <a:r>
              <a:rPr lang="de-DE" sz="1000" dirty="0"/>
              <a:t>erfahrene Atmosphäre</a:t>
            </a:r>
          </a:p>
          <a:p>
            <a:r>
              <a:rPr lang="de-DE" sz="1000" dirty="0"/>
              <a:t>Erfahrung  </a:t>
            </a:r>
          </a:p>
          <a:p>
            <a:r>
              <a:rPr lang="de-DE" sz="1000" dirty="0"/>
              <a:t>Erfahrung qua Befindlichkeit</a:t>
            </a:r>
          </a:p>
          <a:p>
            <a:r>
              <a:rPr lang="de-DE" sz="1000" dirty="0"/>
              <a:t>erfahrungsbasiert</a:t>
            </a:r>
          </a:p>
          <a:p>
            <a:r>
              <a:rPr lang="de-DE" sz="1000" dirty="0"/>
              <a:t>Erfahrungsraum  </a:t>
            </a:r>
          </a:p>
        </p:txBody>
      </p:sp>
      <p:cxnSp>
        <p:nvCxnSpPr>
          <p:cNvPr id="252" name="Gerader Verbinder 251">
            <a:extLst>
              <a:ext uri="{FF2B5EF4-FFF2-40B4-BE49-F238E27FC236}">
                <a16:creationId xmlns:a16="http://schemas.microsoft.com/office/drawing/2014/main" id="{B9290220-5C31-2861-B3B8-F4FEFFE867FF}"/>
              </a:ext>
            </a:extLst>
          </p:cNvPr>
          <p:cNvCxnSpPr>
            <a:cxnSpLocks/>
            <a:stCxn id="127" idx="1"/>
          </p:cNvCxnSpPr>
          <p:nvPr/>
        </p:nvCxnSpPr>
        <p:spPr>
          <a:xfrm flipH="1" flipV="1">
            <a:off x="28939781" y="5854615"/>
            <a:ext cx="2527255" cy="100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3" name="Gerader Verbinder 252">
            <a:extLst>
              <a:ext uri="{FF2B5EF4-FFF2-40B4-BE49-F238E27FC236}">
                <a16:creationId xmlns:a16="http://schemas.microsoft.com/office/drawing/2014/main" id="{CD8635CD-5F54-BA05-275E-2E08FBFE33F9}"/>
              </a:ext>
            </a:extLst>
          </p:cNvPr>
          <p:cNvCxnSpPr>
            <a:cxnSpLocks/>
          </p:cNvCxnSpPr>
          <p:nvPr/>
        </p:nvCxnSpPr>
        <p:spPr>
          <a:xfrm flipV="1">
            <a:off x="31798189" y="4273711"/>
            <a:ext cx="0" cy="11809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Gerader Verbinder 255">
            <a:extLst>
              <a:ext uri="{FF2B5EF4-FFF2-40B4-BE49-F238E27FC236}">
                <a16:creationId xmlns:a16="http://schemas.microsoft.com/office/drawing/2014/main" id="{549397E2-B273-E6EF-4C4A-0EA3043BB041}"/>
              </a:ext>
            </a:extLst>
          </p:cNvPr>
          <p:cNvCxnSpPr/>
          <p:nvPr/>
        </p:nvCxnSpPr>
        <p:spPr>
          <a:xfrm flipV="1">
            <a:off x="14830631" y="12350792"/>
            <a:ext cx="0" cy="1430102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Gerader Verbinder 257">
            <a:extLst>
              <a:ext uri="{FF2B5EF4-FFF2-40B4-BE49-F238E27FC236}">
                <a16:creationId xmlns:a16="http://schemas.microsoft.com/office/drawing/2014/main" id="{1BBA893C-4FC6-D330-EB1D-71C3BD046475}"/>
              </a:ext>
            </a:extLst>
          </p:cNvPr>
          <p:cNvCxnSpPr>
            <a:cxnSpLocks/>
          </p:cNvCxnSpPr>
          <p:nvPr/>
        </p:nvCxnSpPr>
        <p:spPr>
          <a:xfrm>
            <a:off x="14625130" y="12330641"/>
            <a:ext cx="366200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0" name="Gerader Verbinder 259">
            <a:extLst>
              <a:ext uri="{FF2B5EF4-FFF2-40B4-BE49-F238E27FC236}">
                <a16:creationId xmlns:a16="http://schemas.microsoft.com/office/drawing/2014/main" id="{78D9E1EE-FE1D-054B-A0FD-CD2D87E57E48}"/>
              </a:ext>
            </a:extLst>
          </p:cNvPr>
          <p:cNvCxnSpPr>
            <a:stCxn id="39" idx="3"/>
          </p:cNvCxnSpPr>
          <p:nvPr/>
        </p:nvCxnSpPr>
        <p:spPr>
          <a:xfrm>
            <a:off x="13607931" y="16443123"/>
            <a:ext cx="101719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2" name="Gerader Verbinder 261">
            <a:extLst>
              <a:ext uri="{FF2B5EF4-FFF2-40B4-BE49-F238E27FC236}">
                <a16:creationId xmlns:a16="http://schemas.microsoft.com/office/drawing/2014/main" id="{A685BBF2-9617-320D-3669-8483D8B9C2BC}"/>
              </a:ext>
            </a:extLst>
          </p:cNvPr>
          <p:cNvCxnSpPr/>
          <p:nvPr/>
        </p:nvCxnSpPr>
        <p:spPr>
          <a:xfrm flipV="1">
            <a:off x="14625130" y="12350792"/>
            <a:ext cx="0" cy="409233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5" name="Gerader Verbinder 264">
            <a:extLst>
              <a:ext uri="{FF2B5EF4-FFF2-40B4-BE49-F238E27FC236}">
                <a16:creationId xmlns:a16="http://schemas.microsoft.com/office/drawing/2014/main" id="{F9CD1702-53AD-C606-CC8D-8FAC6E140061}"/>
              </a:ext>
            </a:extLst>
          </p:cNvPr>
          <p:cNvCxnSpPr/>
          <p:nvPr/>
        </p:nvCxnSpPr>
        <p:spPr>
          <a:xfrm>
            <a:off x="15003626" y="12330641"/>
            <a:ext cx="0" cy="931361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8" name="Gerader Verbinder 267">
            <a:extLst>
              <a:ext uri="{FF2B5EF4-FFF2-40B4-BE49-F238E27FC236}">
                <a16:creationId xmlns:a16="http://schemas.microsoft.com/office/drawing/2014/main" id="{DDDDBE32-8A63-964A-5B9C-96BAD3405774}"/>
              </a:ext>
            </a:extLst>
          </p:cNvPr>
          <p:cNvCxnSpPr/>
          <p:nvPr/>
        </p:nvCxnSpPr>
        <p:spPr>
          <a:xfrm>
            <a:off x="15267873" y="23885376"/>
            <a:ext cx="590692" cy="6657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1" name="Gerader Verbinder 270">
            <a:extLst>
              <a:ext uri="{FF2B5EF4-FFF2-40B4-BE49-F238E27FC236}">
                <a16:creationId xmlns:a16="http://schemas.microsoft.com/office/drawing/2014/main" id="{0D030F15-DBB4-B60D-11D4-95859952C5A5}"/>
              </a:ext>
            </a:extLst>
          </p:cNvPr>
          <p:cNvCxnSpPr>
            <a:cxnSpLocks/>
          </p:cNvCxnSpPr>
          <p:nvPr/>
        </p:nvCxnSpPr>
        <p:spPr>
          <a:xfrm>
            <a:off x="15441619" y="14249781"/>
            <a:ext cx="0" cy="611940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4" name="Gerader Verbinder 273">
            <a:extLst>
              <a:ext uri="{FF2B5EF4-FFF2-40B4-BE49-F238E27FC236}">
                <a16:creationId xmlns:a16="http://schemas.microsoft.com/office/drawing/2014/main" id="{D85F7825-3BF4-7371-484B-95D9F953769D}"/>
              </a:ext>
            </a:extLst>
          </p:cNvPr>
          <p:cNvCxnSpPr/>
          <p:nvPr/>
        </p:nvCxnSpPr>
        <p:spPr>
          <a:xfrm>
            <a:off x="15442904" y="20375914"/>
            <a:ext cx="354938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8" name="Textfeld 277">
            <a:extLst>
              <a:ext uri="{FF2B5EF4-FFF2-40B4-BE49-F238E27FC236}">
                <a16:creationId xmlns:a16="http://schemas.microsoft.com/office/drawing/2014/main" id="{0A5704F1-51F4-25AC-4891-CB7CE93A100A}"/>
              </a:ext>
            </a:extLst>
          </p:cNvPr>
          <p:cNvSpPr txBox="1"/>
          <p:nvPr/>
        </p:nvSpPr>
        <p:spPr>
          <a:xfrm>
            <a:off x="15512752" y="12467089"/>
            <a:ext cx="3514552" cy="67095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Atmosphäre als [wechselseitige] mediale Einschreibung</a:t>
            </a:r>
          </a:p>
          <a:p>
            <a:r>
              <a:rPr lang="de-AT" sz="1000" dirty="0"/>
              <a:t>Atmosphäre als Akteur</a:t>
            </a:r>
          </a:p>
          <a:p>
            <a:r>
              <a:rPr lang="de-AT" sz="1000" dirty="0"/>
              <a:t>Atmosphäre als </a:t>
            </a:r>
            <a:r>
              <a:rPr lang="de-AT" sz="1000" dirty="0" err="1"/>
              <a:t>AnDiagramm</a:t>
            </a:r>
            <a:endParaRPr lang="de-AT" sz="1000" dirty="0"/>
          </a:p>
          <a:p>
            <a:r>
              <a:rPr lang="de-AT" sz="1000" dirty="0"/>
              <a:t>Atmosphäre als der </a:t>
            </a:r>
            <a:r>
              <a:rPr lang="de-AT" sz="1000" dirty="0" err="1"/>
              <a:t>Einfluß</a:t>
            </a:r>
            <a:r>
              <a:rPr lang="de-AT" sz="1000" dirty="0"/>
              <a:t> selbst</a:t>
            </a:r>
          </a:p>
          <a:p>
            <a:r>
              <a:rPr lang="de-AT" sz="1000" dirty="0"/>
              <a:t>Atmosphäre als die Qualität einer Situation</a:t>
            </a:r>
          </a:p>
          <a:p>
            <a:r>
              <a:rPr lang="de-AT" sz="1000" dirty="0"/>
              <a:t>Atmosphäre als die </a:t>
            </a:r>
            <a:r>
              <a:rPr lang="de-AT" sz="1000" dirty="0" err="1"/>
              <a:t>Realtion</a:t>
            </a:r>
            <a:r>
              <a:rPr lang="de-AT" sz="1000" dirty="0"/>
              <a:t> selbst</a:t>
            </a:r>
          </a:p>
          <a:p>
            <a:r>
              <a:rPr lang="de-AT" sz="1000" dirty="0"/>
              <a:t>Atmosphäre als diffuser Vitalitätseffekt</a:t>
            </a:r>
          </a:p>
          <a:p>
            <a:r>
              <a:rPr lang="de-AT" sz="1000" dirty="0"/>
              <a:t>Atmosphäre als durchgängige Grundstimmung</a:t>
            </a:r>
          </a:p>
          <a:p>
            <a:r>
              <a:rPr lang="de-AT" sz="1000" dirty="0"/>
              <a:t>Atmosphäre als dynamischer </a:t>
            </a:r>
            <a:r>
              <a:rPr lang="de-AT" sz="1000" dirty="0" err="1"/>
              <a:t>Prozeß</a:t>
            </a:r>
            <a:endParaRPr lang="de-AT" sz="1000" dirty="0"/>
          </a:p>
          <a:p>
            <a:r>
              <a:rPr lang="de-AT" sz="1000" dirty="0"/>
              <a:t>Atmosphäre als eine Art Struktur der Realität</a:t>
            </a:r>
          </a:p>
          <a:p>
            <a:r>
              <a:rPr lang="de-AT" sz="1000" dirty="0"/>
              <a:t>Atmosphäre als energetische Bilanz</a:t>
            </a:r>
          </a:p>
          <a:p>
            <a:r>
              <a:rPr lang="de-AT" sz="1000" dirty="0"/>
              <a:t>Atmosphäre als Ereignis des Grundes</a:t>
            </a:r>
          </a:p>
          <a:p>
            <a:r>
              <a:rPr lang="de-AT" sz="1000" dirty="0"/>
              <a:t>Atmosphäre als etwas Drittes</a:t>
            </a:r>
          </a:p>
          <a:p>
            <a:r>
              <a:rPr lang="de-AT" sz="1000" dirty="0"/>
              <a:t>Atmosphäre als flüchtige Figur</a:t>
            </a:r>
          </a:p>
          <a:p>
            <a:r>
              <a:rPr lang="de-AT" sz="1000" dirty="0"/>
              <a:t>Atmosphäre als ganzheitliches Gefühl des Hintergrunds</a:t>
            </a:r>
          </a:p>
          <a:p>
            <a:r>
              <a:rPr lang="de-AT" sz="1000" dirty="0"/>
              <a:t>Atmosphäre als Gemütszustand</a:t>
            </a:r>
          </a:p>
          <a:p>
            <a:r>
              <a:rPr lang="de-AT" sz="1000" dirty="0"/>
              <a:t>Atmosphäre als Gesamtbewegung</a:t>
            </a:r>
          </a:p>
          <a:p>
            <a:r>
              <a:rPr lang="de-AT" sz="1000" dirty="0"/>
              <a:t>Atmosphäre als Gespür für Intensitäten</a:t>
            </a:r>
          </a:p>
          <a:p>
            <a:r>
              <a:rPr lang="de-AT" sz="1000" dirty="0"/>
              <a:t>Atmosphäre als gespürte Ekstase (der Dinge)</a:t>
            </a:r>
          </a:p>
          <a:p>
            <a:r>
              <a:rPr lang="de-AT" sz="1000" dirty="0"/>
              <a:t>Atmosphäre als gestimmter Raum</a:t>
            </a:r>
          </a:p>
          <a:p>
            <a:r>
              <a:rPr lang="de-AT" sz="1000" dirty="0"/>
              <a:t>Atmosphäre als Grund</a:t>
            </a:r>
          </a:p>
          <a:p>
            <a:r>
              <a:rPr lang="de-AT" sz="1000" dirty="0"/>
              <a:t>Atmosphäre als Grundbegriff einer neuen Ästhetik</a:t>
            </a:r>
          </a:p>
          <a:p>
            <a:r>
              <a:rPr lang="de-AT" sz="1000" dirty="0"/>
              <a:t>Atmosphäre als grundlegender Gegenstand </a:t>
            </a:r>
          </a:p>
          <a:p>
            <a:r>
              <a:rPr lang="de-AT" sz="1000" dirty="0"/>
              <a:t>     der Wahrnehmung</a:t>
            </a:r>
          </a:p>
          <a:p>
            <a:r>
              <a:rPr lang="de-AT" sz="1000" dirty="0"/>
              <a:t>Atmosphäre als Hintergrund</a:t>
            </a:r>
          </a:p>
          <a:p>
            <a:r>
              <a:rPr lang="de-AT" sz="1000" dirty="0"/>
              <a:t>Atmosphäre als Horizontgeschehen</a:t>
            </a:r>
          </a:p>
          <a:p>
            <a:r>
              <a:rPr lang="de-AT" sz="1000" dirty="0"/>
              <a:t>Atmosphäre als indiskrete Objekte</a:t>
            </a:r>
          </a:p>
          <a:p>
            <a:r>
              <a:rPr lang="de-AT" sz="1000" dirty="0"/>
              <a:t>Atmosphäre als intensive Ganzheit</a:t>
            </a:r>
          </a:p>
          <a:p>
            <a:r>
              <a:rPr lang="de-AT" sz="1000" dirty="0"/>
              <a:t>Atmosphäre als intensiver Sinn</a:t>
            </a:r>
          </a:p>
          <a:p>
            <a:r>
              <a:rPr lang="de-AT" sz="1000" dirty="0"/>
              <a:t>Atmosphäre als intensives Zueinander</a:t>
            </a:r>
          </a:p>
          <a:p>
            <a:r>
              <a:rPr lang="de-AT" sz="1000" dirty="0"/>
              <a:t>Atmosphäre als Kognitionsart</a:t>
            </a:r>
          </a:p>
          <a:p>
            <a:r>
              <a:rPr lang="de-AT" sz="1000" dirty="0"/>
              <a:t>Atmosphäre als leiblich spürbare Wirkung</a:t>
            </a:r>
          </a:p>
          <a:p>
            <a:r>
              <a:rPr lang="de-AT" sz="1000" dirty="0"/>
              <a:t>Atmosphäre als mediale Effekte (… als mediale Wirkung)</a:t>
            </a:r>
          </a:p>
          <a:p>
            <a:r>
              <a:rPr lang="de-AT" sz="1000" dirty="0"/>
              <a:t>Atmosphäre als mediale </a:t>
            </a:r>
            <a:r>
              <a:rPr lang="de-AT" sz="1000" dirty="0" err="1"/>
              <a:t>IntraAktion</a:t>
            </a:r>
            <a:endParaRPr lang="de-AT" sz="1000" dirty="0"/>
          </a:p>
          <a:p>
            <a:r>
              <a:rPr lang="de-AT" sz="1000" dirty="0"/>
              <a:t>Atmosphäre als Mikroklima</a:t>
            </a:r>
          </a:p>
          <a:p>
            <a:r>
              <a:rPr lang="de-AT" sz="1000" dirty="0"/>
              <a:t>Atmosphäre als Qualität der Situation</a:t>
            </a:r>
          </a:p>
          <a:p>
            <a:r>
              <a:rPr lang="de-AT" sz="1000" dirty="0"/>
              <a:t>Atmosphäre als sehr aktives Beziehungsfeld</a:t>
            </a:r>
          </a:p>
          <a:p>
            <a:r>
              <a:rPr lang="de-AT" sz="1000" dirty="0"/>
              <a:t>Atmosphäre als sinnlicher Hintergrund</a:t>
            </a:r>
          </a:p>
          <a:p>
            <a:r>
              <a:rPr lang="de-AT" sz="1000" dirty="0"/>
              <a:t>Atmosphäre als spürbare Anwesenheit</a:t>
            </a:r>
          </a:p>
          <a:p>
            <a:r>
              <a:rPr lang="de-AT" sz="1000" dirty="0"/>
              <a:t>Atmosphäre als Tönung</a:t>
            </a:r>
          </a:p>
          <a:p>
            <a:r>
              <a:rPr lang="de-AT" sz="1000" dirty="0"/>
              <a:t>Atmosphäre als </a:t>
            </a:r>
            <a:r>
              <a:rPr lang="de-AT" sz="1000" dirty="0" err="1"/>
              <a:t>Umhaftes</a:t>
            </a:r>
            <a:endParaRPr lang="de-AT" sz="1000" dirty="0"/>
          </a:p>
          <a:p>
            <a:r>
              <a:rPr lang="de-AT" sz="1000" dirty="0"/>
              <a:t>Atmosphäre als Zwischen-Phänomen</a:t>
            </a:r>
          </a:p>
        </p:txBody>
      </p:sp>
      <p:sp>
        <p:nvSpPr>
          <p:cNvPr id="281" name="Textfeld 280">
            <a:extLst>
              <a:ext uri="{FF2B5EF4-FFF2-40B4-BE49-F238E27FC236}">
                <a16:creationId xmlns:a16="http://schemas.microsoft.com/office/drawing/2014/main" id="{210A27CF-8142-1268-B5BD-74FE49401D98}"/>
              </a:ext>
            </a:extLst>
          </p:cNvPr>
          <p:cNvSpPr txBox="1"/>
          <p:nvPr/>
        </p:nvSpPr>
        <p:spPr>
          <a:xfrm>
            <a:off x="18554728" y="12459725"/>
            <a:ext cx="4533007" cy="50167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Atmosphären als Ansammlungen von Singularitäten</a:t>
            </a:r>
          </a:p>
          <a:p>
            <a:r>
              <a:rPr lang="de-AT" sz="1000" dirty="0"/>
              <a:t>Atmosphären als das, was man empfindet</a:t>
            </a:r>
          </a:p>
          <a:p>
            <a:r>
              <a:rPr lang="de-AT" sz="1000" dirty="0"/>
              <a:t>Atmosphären als die Relationen selbst</a:t>
            </a:r>
          </a:p>
          <a:p>
            <a:r>
              <a:rPr lang="de-AT" sz="1000" dirty="0"/>
              <a:t>Atmosphären als dynamische Prozesse</a:t>
            </a:r>
          </a:p>
          <a:p>
            <a:r>
              <a:rPr lang="de-AT" sz="1000" dirty="0"/>
              <a:t>Atmosphären als eigene Kognitionsart</a:t>
            </a:r>
          </a:p>
          <a:p>
            <a:r>
              <a:rPr lang="de-AT" sz="1000" dirty="0"/>
              <a:t>Atmosphären als eigene Kognitionsform</a:t>
            </a:r>
          </a:p>
          <a:p>
            <a:r>
              <a:rPr lang="de-AT" sz="1000" dirty="0"/>
              <a:t>Atmosphären als emotional aufgeladene Räume</a:t>
            </a:r>
          </a:p>
          <a:p>
            <a:r>
              <a:rPr lang="de-AT" sz="1000" dirty="0"/>
              <a:t>Atmosphären als energetisch wirksame Akteure</a:t>
            </a:r>
          </a:p>
          <a:p>
            <a:r>
              <a:rPr lang="de-AT" sz="1000" dirty="0"/>
              <a:t>Atmosphären als Energiesysteme</a:t>
            </a:r>
          </a:p>
          <a:p>
            <a:r>
              <a:rPr lang="de-AT" sz="1000" dirty="0"/>
              <a:t>Atmosphären als Ereignisfolgen</a:t>
            </a:r>
          </a:p>
          <a:p>
            <a:r>
              <a:rPr lang="de-AT" sz="1000" dirty="0"/>
              <a:t>Atmosphären als gefühlswirksame Energien</a:t>
            </a:r>
          </a:p>
          <a:p>
            <a:r>
              <a:rPr lang="de-AT" sz="1000" dirty="0"/>
              <a:t>Atmosphären als Gemütszustand</a:t>
            </a:r>
          </a:p>
          <a:p>
            <a:r>
              <a:rPr lang="de-AT" sz="1000" dirty="0"/>
              <a:t>Atmosphären als gestaltbare Stimmungen</a:t>
            </a:r>
          </a:p>
          <a:p>
            <a:r>
              <a:rPr lang="de-AT" sz="1000" dirty="0"/>
              <a:t>Atmosphären als Halb-Dinge</a:t>
            </a:r>
          </a:p>
          <a:p>
            <a:r>
              <a:rPr lang="de-AT" sz="1000" dirty="0"/>
              <a:t>Atmosphären als Kognitionsform</a:t>
            </a:r>
          </a:p>
          <a:p>
            <a:r>
              <a:rPr lang="de-AT" sz="1000" dirty="0"/>
              <a:t>Atmosphären als Kognitionstyp</a:t>
            </a:r>
          </a:p>
          <a:p>
            <a:r>
              <a:rPr lang="de-AT" sz="1000" dirty="0"/>
              <a:t>Atmosphären als Korrespondenzgeschehen</a:t>
            </a:r>
          </a:p>
          <a:p>
            <a:r>
              <a:rPr lang="de-AT" sz="1000" dirty="0"/>
              <a:t>Atmosphären als mediales Berührungsereignis</a:t>
            </a:r>
          </a:p>
          <a:p>
            <a:r>
              <a:rPr lang="de-AT" sz="1000" dirty="0"/>
              <a:t>Atmosphären als Medium</a:t>
            </a:r>
          </a:p>
          <a:p>
            <a:r>
              <a:rPr lang="de-AT" sz="1000" dirty="0"/>
              <a:t>Atmosphären als motorische Anregungen</a:t>
            </a:r>
          </a:p>
          <a:p>
            <a:r>
              <a:rPr lang="de-AT" sz="1000" dirty="0"/>
              <a:t>Atmosphären als Phänomene in der Zeit</a:t>
            </a:r>
          </a:p>
          <a:p>
            <a:r>
              <a:rPr lang="de-AT" sz="1000" dirty="0"/>
              <a:t>Atmosphären als Präsenzereignis im Medium</a:t>
            </a:r>
          </a:p>
          <a:p>
            <a:r>
              <a:rPr lang="de-AT" sz="1000" dirty="0"/>
              <a:t>Atmosphären als Quasidinge (Halbdinge)</a:t>
            </a:r>
          </a:p>
          <a:p>
            <a:r>
              <a:rPr lang="de-AT" sz="1000" dirty="0"/>
              <a:t>Atmosphären als Rahmung</a:t>
            </a:r>
          </a:p>
          <a:p>
            <a:r>
              <a:rPr lang="de-AT" sz="1000" dirty="0"/>
              <a:t>Atmosphären als raumbezogene Gefühle</a:t>
            </a:r>
          </a:p>
          <a:p>
            <a:r>
              <a:rPr lang="de-AT" sz="1000" dirty="0"/>
              <a:t>Atmosphären als räumlich ergossene Gefühle</a:t>
            </a:r>
          </a:p>
          <a:p>
            <a:r>
              <a:rPr lang="de-AT" sz="1000" dirty="0"/>
              <a:t>Atmosphären als räumlich ergossene Medien</a:t>
            </a:r>
          </a:p>
          <a:p>
            <a:r>
              <a:rPr lang="de-AT" sz="1000" dirty="0"/>
              <a:t>Atmosphären als räumlich ergossene Phänomene</a:t>
            </a:r>
          </a:p>
          <a:p>
            <a:r>
              <a:rPr lang="de-AT" sz="1000" dirty="0"/>
              <a:t>Atmosphären als sinnlich </a:t>
            </a:r>
            <a:r>
              <a:rPr lang="de-AT" sz="1000" dirty="0" err="1"/>
              <a:t>faßbare</a:t>
            </a:r>
            <a:r>
              <a:rPr lang="de-AT" sz="1000" dirty="0"/>
              <a:t> Effekte im Medium</a:t>
            </a:r>
          </a:p>
          <a:p>
            <a:r>
              <a:rPr lang="de-AT" sz="1000" dirty="0"/>
              <a:t>Atmosphären als </a:t>
            </a:r>
            <a:r>
              <a:rPr lang="de-AT" sz="1000" dirty="0" err="1"/>
              <a:t>verräumlichte</a:t>
            </a:r>
            <a:r>
              <a:rPr lang="de-AT" sz="1000" dirty="0"/>
              <a:t> Gefühle</a:t>
            </a:r>
          </a:p>
          <a:p>
            <a:r>
              <a:rPr lang="de-AT" sz="1000" dirty="0"/>
              <a:t>Atmosphären als Zusammenfassung einer Situation</a:t>
            </a:r>
          </a:p>
          <a:p>
            <a:r>
              <a:rPr lang="de-AT" sz="1000" dirty="0" err="1"/>
              <a:t>Halbding</a:t>
            </a:r>
            <a:r>
              <a:rPr lang="de-AT" sz="1000" dirty="0"/>
              <a:t> / Halb-Dinge </a:t>
            </a:r>
          </a:p>
        </p:txBody>
      </p:sp>
      <p:cxnSp>
        <p:nvCxnSpPr>
          <p:cNvPr id="286" name="Gerader Verbinder 285">
            <a:extLst>
              <a:ext uri="{FF2B5EF4-FFF2-40B4-BE49-F238E27FC236}">
                <a16:creationId xmlns:a16="http://schemas.microsoft.com/office/drawing/2014/main" id="{98BB235E-2B92-6C7E-3B3C-40DFF665DF16}"/>
              </a:ext>
            </a:extLst>
          </p:cNvPr>
          <p:cNvCxnSpPr/>
          <p:nvPr/>
        </p:nvCxnSpPr>
        <p:spPr>
          <a:xfrm flipH="1">
            <a:off x="12450451" y="10057742"/>
            <a:ext cx="593400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8" name="Gerader Verbinder 287">
            <a:extLst>
              <a:ext uri="{FF2B5EF4-FFF2-40B4-BE49-F238E27FC236}">
                <a16:creationId xmlns:a16="http://schemas.microsoft.com/office/drawing/2014/main" id="{6A494312-D7F9-2F43-18E0-5AF3A3304B52}"/>
              </a:ext>
            </a:extLst>
          </p:cNvPr>
          <p:cNvCxnSpPr/>
          <p:nvPr/>
        </p:nvCxnSpPr>
        <p:spPr>
          <a:xfrm flipH="1" flipV="1">
            <a:off x="8021688" y="4486275"/>
            <a:ext cx="4434902" cy="55801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0" name="Textfeld 289">
            <a:extLst>
              <a:ext uri="{FF2B5EF4-FFF2-40B4-BE49-F238E27FC236}">
                <a16:creationId xmlns:a16="http://schemas.microsoft.com/office/drawing/2014/main" id="{4B5F625E-9741-F843-031A-126C10657418}"/>
              </a:ext>
            </a:extLst>
          </p:cNvPr>
          <p:cNvSpPr txBox="1"/>
          <p:nvPr/>
        </p:nvSpPr>
        <p:spPr>
          <a:xfrm>
            <a:off x="22077430" y="581947"/>
            <a:ext cx="3573319" cy="1009507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 err="1"/>
              <a:t>atmosperic</a:t>
            </a:r>
            <a:r>
              <a:rPr lang="de-AT" sz="1000" dirty="0"/>
              <a:t> </a:t>
            </a:r>
            <a:r>
              <a:rPr lang="de-AT" sz="1000" dirty="0" err="1"/>
              <a:t>sociality</a:t>
            </a:r>
            <a:endParaRPr lang="de-AT" sz="1000" dirty="0"/>
          </a:p>
          <a:p>
            <a:r>
              <a:rPr lang="de-AT" sz="1000" dirty="0"/>
              <a:t>Atmosphäre  </a:t>
            </a:r>
          </a:p>
          <a:p>
            <a:r>
              <a:rPr lang="de-AT" sz="1000" dirty="0"/>
              <a:t>Atmosphäre [spezifisch, kultiviert, bestimmt]</a:t>
            </a:r>
          </a:p>
          <a:p>
            <a:r>
              <a:rPr lang="de-AT" sz="1000" dirty="0"/>
              <a:t>Atmosphäre der Dämmerung</a:t>
            </a:r>
          </a:p>
          <a:p>
            <a:r>
              <a:rPr lang="de-AT" sz="1000" dirty="0"/>
              <a:t>Atmosphäre einer Lebensform</a:t>
            </a:r>
          </a:p>
          <a:p>
            <a:r>
              <a:rPr lang="de-AT" sz="1000" dirty="0"/>
              <a:t>Atmosphäre herrscht als Raum</a:t>
            </a:r>
          </a:p>
          <a:p>
            <a:r>
              <a:rPr lang="de-AT" sz="1000" dirty="0"/>
              <a:t>Atmosphären - von Konstellationen ausgehend</a:t>
            </a:r>
          </a:p>
          <a:p>
            <a:r>
              <a:rPr lang="de-AT" sz="1000" dirty="0"/>
              <a:t>Atmosphären binden Komponenten einer Situation zusammen</a:t>
            </a:r>
          </a:p>
          <a:p>
            <a:r>
              <a:rPr lang="de-AT" sz="1000" dirty="0"/>
              <a:t>Atmosphären empfinden</a:t>
            </a:r>
          </a:p>
          <a:p>
            <a:r>
              <a:rPr lang="de-AT" sz="1000" dirty="0"/>
              <a:t>Atmosphären erfahren</a:t>
            </a:r>
          </a:p>
          <a:p>
            <a:r>
              <a:rPr lang="de-AT" sz="1000" dirty="0"/>
              <a:t>Atmosphären erzeugen Spannung [im Körper]</a:t>
            </a:r>
          </a:p>
          <a:p>
            <a:r>
              <a:rPr lang="de-AT" sz="1000" dirty="0"/>
              <a:t>Atmosphären gehören der Ordnung des Mediums an</a:t>
            </a:r>
          </a:p>
          <a:p>
            <a:r>
              <a:rPr lang="de-AT" sz="1000" dirty="0"/>
              <a:t>Atmosphären sind die Relationen selbst</a:t>
            </a:r>
          </a:p>
          <a:p>
            <a:r>
              <a:rPr lang="de-AT" sz="1000" dirty="0"/>
              <a:t>Atmosphären sind intensive Größen</a:t>
            </a:r>
          </a:p>
          <a:p>
            <a:r>
              <a:rPr lang="de-AT" sz="1000" dirty="0"/>
              <a:t>Atmosphären sind kein Gegenstand der Wahrnehmung</a:t>
            </a:r>
          </a:p>
          <a:p>
            <a:r>
              <a:rPr lang="de-AT" sz="1000" dirty="0"/>
              <a:t>Atmosphären umfangen</a:t>
            </a:r>
          </a:p>
          <a:p>
            <a:r>
              <a:rPr lang="de-AT" sz="1000" dirty="0"/>
              <a:t>Atmosphären und Bewegungsstil [korrespondieren]</a:t>
            </a:r>
          </a:p>
          <a:p>
            <a:r>
              <a:rPr lang="de-AT" sz="1000" dirty="0"/>
              <a:t>Atmosphären verleihen Wert </a:t>
            </a:r>
          </a:p>
          <a:p>
            <a:r>
              <a:rPr lang="de-AT" sz="1000" dirty="0"/>
              <a:t>Atmosphären-Darstellung</a:t>
            </a:r>
          </a:p>
          <a:p>
            <a:r>
              <a:rPr lang="de-AT" sz="1000" dirty="0"/>
              <a:t>Atmosphären-Design</a:t>
            </a:r>
          </a:p>
          <a:p>
            <a:r>
              <a:rPr lang="de-AT" sz="1000" dirty="0"/>
              <a:t>Atmosphärenerscheinung</a:t>
            </a:r>
          </a:p>
          <a:p>
            <a:r>
              <a:rPr lang="de-AT" sz="1000" dirty="0"/>
              <a:t>Atmosphären-Forschung</a:t>
            </a:r>
          </a:p>
          <a:p>
            <a:r>
              <a:rPr lang="de-AT" sz="1000" dirty="0"/>
              <a:t>Atmosphärengespür</a:t>
            </a:r>
          </a:p>
          <a:p>
            <a:r>
              <a:rPr lang="de-AT" sz="1000" dirty="0"/>
              <a:t>Atmosphären-Gespür</a:t>
            </a:r>
          </a:p>
          <a:p>
            <a:r>
              <a:rPr lang="de-AT" sz="1000" dirty="0"/>
              <a:t>Atmosphären-Produktion  </a:t>
            </a:r>
          </a:p>
          <a:p>
            <a:r>
              <a:rPr lang="de-AT" sz="1000" dirty="0"/>
              <a:t>Atmosphärenwahrnehmung</a:t>
            </a:r>
          </a:p>
          <a:p>
            <a:r>
              <a:rPr lang="de-AT" sz="1000" dirty="0"/>
              <a:t>atmosphärisch aufrüsten</a:t>
            </a:r>
          </a:p>
          <a:p>
            <a:r>
              <a:rPr lang="de-AT" sz="1000" dirty="0"/>
              <a:t>atmosphärisch erlebte Intensitäten</a:t>
            </a:r>
          </a:p>
          <a:p>
            <a:r>
              <a:rPr lang="de-AT" sz="1000" dirty="0"/>
              <a:t>atmosphärisch spürende Wahrnehmung</a:t>
            </a:r>
          </a:p>
          <a:p>
            <a:r>
              <a:rPr lang="de-AT" sz="1000" dirty="0"/>
              <a:t>atmosphärische </a:t>
            </a:r>
            <a:r>
              <a:rPr lang="de-AT" sz="1000" dirty="0" err="1"/>
              <a:t>Affordanzen</a:t>
            </a:r>
            <a:endParaRPr lang="de-AT" sz="1000" dirty="0"/>
          </a:p>
          <a:p>
            <a:r>
              <a:rPr lang="de-AT" sz="1000" dirty="0"/>
              <a:t>atmosphärische Charaktere</a:t>
            </a:r>
          </a:p>
          <a:p>
            <a:r>
              <a:rPr lang="de-AT" sz="1000" dirty="0"/>
              <a:t>atmosphärische Dichte</a:t>
            </a:r>
          </a:p>
          <a:p>
            <a:r>
              <a:rPr lang="de-AT" sz="1000" dirty="0"/>
              <a:t>atmosphärische </a:t>
            </a:r>
            <a:r>
              <a:rPr lang="de-AT" sz="1000" dirty="0" err="1"/>
              <a:t>Ergriffenheiten</a:t>
            </a:r>
            <a:endParaRPr lang="de-AT" sz="1000" dirty="0"/>
          </a:p>
          <a:p>
            <a:r>
              <a:rPr lang="de-AT" sz="1000" dirty="0"/>
              <a:t>atmosphärische Gestaltungsmöglichkeiten</a:t>
            </a:r>
          </a:p>
          <a:p>
            <a:r>
              <a:rPr lang="de-AT" sz="1000" dirty="0"/>
              <a:t>atmosphärische Homogenität / atmosphärisch homogen</a:t>
            </a:r>
          </a:p>
          <a:p>
            <a:r>
              <a:rPr lang="de-AT" sz="1000" dirty="0"/>
              <a:t>atmosphärische Intensität</a:t>
            </a:r>
          </a:p>
          <a:p>
            <a:r>
              <a:rPr lang="de-AT" sz="1000" dirty="0"/>
              <a:t>atmosphärische Kompetenz  </a:t>
            </a:r>
          </a:p>
          <a:p>
            <a:r>
              <a:rPr lang="de-AT" sz="1000" dirty="0"/>
              <a:t>atmosphärische Kraft</a:t>
            </a:r>
          </a:p>
          <a:p>
            <a:r>
              <a:rPr lang="de-AT" sz="1000" dirty="0"/>
              <a:t>atmosphärische Perspektive</a:t>
            </a:r>
          </a:p>
          <a:p>
            <a:r>
              <a:rPr lang="de-AT" sz="1000" dirty="0"/>
              <a:t>atmosphärische Phänomene</a:t>
            </a:r>
          </a:p>
          <a:p>
            <a:r>
              <a:rPr lang="de-AT" sz="1000" dirty="0"/>
              <a:t>Atmosphärische Präsenz</a:t>
            </a:r>
          </a:p>
          <a:p>
            <a:r>
              <a:rPr lang="de-AT" sz="1000" dirty="0"/>
              <a:t>atmosphärische Projektionen</a:t>
            </a:r>
          </a:p>
          <a:p>
            <a:r>
              <a:rPr lang="de-AT" sz="1000" dirty="0"/>
              <a:t>atmosphärische Qualitäten</a:t>
            </a:r>
          </a:p>
          <a:p>
            <a:r>
              <a:rPr lang="de-AT" sz="1000" dirty="0"/>
              <a:t>Atmosphärische </a:t>
            </a:r>
            <a:r>
              <a:rPr lang="de-AT" sz="1000" dirty="0" err="1"/>
              <a:t>Resonaz</a:t>
            </a:r>
            <a:endParaRPr lang="de-AT" sz="1000" dirty="0"/>
          </a:p>
          <a:p>
            <a:r>
              <a:rPr lang="de-AT" sz="1000" dirty="0"/>
              <a:t>atmosphärische Sensibilität</a:t>
            </a:r>
          </a:p>
          <a:p>
            <a:r>
              <a:rPr lang="de-AT" sz="1000" dirty="0"/>
              <a:t>atmosphärische Stimmungsfärbung</a:t>
            </a:r>
          </a:p>
          <a:p>
            <a:r>
              <a:rPr lang="de-AT" sz="1000" dirty="0"/>
              <a:t>atmosphärische vermittelte Intensitäten</a:t>
            </a:r>
          </a:p>
          <a:p>
            <a:r>
              <a:rPr lang="de-AT" sz="1000" dirty="0"/>
              <a:t>atmosphärische Wahrnehmung  </a:t>
            </a:r>
          </a:p>
          <a:p>
            <a:r>
              <a:rPr lang="de-AT" sz="1000" dirty="0"/>
              <a:t>atmosphärische Wirksamkeit</a:t>
            </a:r>
          </a:p>
          <a:p>
            <a:r>
              <a:rPr lang="de-AT" sz="1000" dirty="0"/>
              <a:t>atmosphärische Wirkung</a:t>
            </a:r>
          </a:p>
          <a:p>
            <a:r>
              <a:rPr lang="de-AT" sz="1000" dirty="0"/>
              <a:t>atmosphärischer Raum</a:t>
            </a:r>
          </a:p>
          <a:p>
            <a:r>
              <a:rPr lang="de-AT" sz="1000" dirty="0"/>
              <a:t>atmosphärisches  </a:t>
            </a:r>
          </a:p>
          <a:p>
            <a:r>
              <a:rPr lang="de-AT" sz="1000" dirty="0"/>
              <a:t>atmosphärisches Mit-Sein</a:t>
            </a:r>
          </a:p>
          <a:p>
            <a:r>
              <a:rPr lang="de-AT" sz="1000" dirty="0"/>
              <a:t>atmosphärisches Potential </a:t>
            </a:r>
          </a:p>
          <a:p>
            <a:r>
              <a:rPr lang="de-AT" sz="1000" dirty="0"/>
              <a:t>atmosphärisches Spüren</a:t>
            </a:r>
          </a:p>
          <a:p>
            <a:r>
              <a:rPr lang="de-AT" sz="1000" dirty="0"/>
              <a:t>atmosphärisch-immersiv</a:t>
            </a:r>
          </a:p>
          <a:p>
            <a:r>
              <a:rPr lang="de-AT" sz="1000" dirty="0" err="1"/>
              <a:t>Atmosphärisierung</a:t>
            </a:r>
            <a:r>
              <a:rPr lang="de-AT" sz="1000" dirty="0"/>
              <a:t>  </a:t>
            </a:r>
          </a:p>
          <a:p>
            <a:r>
              <a:rPr lang="de-AT" sz="1000" dirty="0" err="1"/>
              <a:t>atmospher</a:t>
            </a:r>
            <a:r>
              <a:rPr lang="de-AT" sz="1000" dirty="0"/>
              <a:t> in </a:t>
            </a:r>
            <a:r>
              <a:rPr lang="de-AT" sz="1000" dirty="0" err="1"/>
              <a:t>process</a:t>
            </a:r>
            <a:endParaRPr lang="de-AT" sz="1000" dirty="0"/>
          </a:p>
          <a:p>
            <a:r>
              <a:rPr lang="de-AT" sz="1000" dirty="0" err="1"/>
              <a:t>atmospheres</a:t>
            </a:r>
            <a:r>
              <a:rPr lang="de-AT" sz="1000" dirty="0"/>
              <a:t> and </a:t>
            </a:r>
            <a:r>
              <a:rPr lang="de-AT" sz="1000" dirty="0" err="1"/>
              <a:t>music</a:t>
            </a:r>
            <a:endParaRPr lang="de-AT" sz="1000" dirty="0"/>
          </a:p>
          <a:p>
            <a:r>
              <a:rPr lang="de-AT" sz="1000" dirty="0" err="1"/>
              <a:t>atmospheres</a:t>
            </a:r>
            <a:r>
              <a:rPr lang="de-AT" sz="1000" dirty="0"/>
              <a:t> </a:t>
            </a:r>
            <a:r>
              <a:rPr lang="de-AT" sz="1000" dirty="0" err="1"/>
              <a:t>are</a:t>
            </a:r>
            <a:r>
              <a:rPr lang="de-AT" sz="1000" dirty="0"/>
              <a:t> a typ </a:t>
            </a:r>
            <a:r>
              <a:rPr lang="de-AT" sz="1000" dirty="0" err="1"/>
              <a:t>of</a:t>
            </a:r>
            <a:r>
              <a:rPr lang="de-AT" sz="1000" dirty="0"/>
              <a:t> </a:t>
            </a:r>
            <a:r>
              <a:rPr lang="de-AT" sz="1000" dirty="0" err="1"/>
              <a:t>affordance</a:t>
            </a:r>
            <a:endParaRPr lang="de-AT" sz="1000" dirty="0"/>
          </a:p>
          <a:p>
            <a:r>
              <a:rPr lang="de-AT" sz="1000" dirty="0" err="1"/>
              <a:t>atmospheric</a:t>
            </a:r>
            <a:r>
              <a:rPr lang="de-AT" sz="1000" dirty="0"/>
              <a:t> </a:t>
            </a:r>
            <a:r>
              <a:rPr lang="de-AT" sz="1000" dirty="0" err="1"/>
              <a:t>feelings</a:t>
            </a:r>
            <a:endParaRPr lang="de-AT" sz="1000" dirty="0"/>
          </a:p>
          <a:p>
            <a:r>
              <a:rPr lang="de-AT" sz="1000" dirty="0" err="1"/>
              <a:t>atmospheric</a:t>
            </a:r>
            <a:r>
              <a:rPr lang="de-AT" sz="1000" dirty="0"/>
              <a:t> </a:t>
            </a:r>
            <a:r>
              <a:rPr lang="de-AT" sz="1000" dirty="0" err="1"/>
              <a:t>relations</a:t>
            </a:r>
            <a:r>
              <a:rPr lang="de-AT" sz="1000" dirty="0"/>
              <a:t> / atmosphärische Relationen</a:t>
            </a:r>
          </a:p>
          <a:p>
            <a:r>
              <a:rPr lang="de-AT" sz="1000" dirty="0" err="1"/>
              <a:t>atmospheric</a:t>
            </a:r>
            <a:r>
              <a:rPr lang="de-AT" sz="1000" dirty="0"/>
              <a:t> turn</a:t>
            </a:r>
          </a:p>
          <a:p>
            <a:r>
              <a:rPr lang="de-AT" sz="1000" dirty="0"/>
              <a:t>Struktur der Atmosphären  </a:t>
            </a:r>
          </a:p>
          <a:p>
            <a:r>
              <a:rPr lang="en-US" sz="1000" dirty="0" err="1"/>
              <a:t>soziale</a:t>
            </a:r>
            <a:r>
              <a:rPr lang="en-US" sz="1000" dirty="0"/>
              <a:t> </a:t>
            </a:r>
            <a:r>
              <a:rPr lang="en-US" sz="1000" dirty="0" err="1"/>
              <a:t>Atmosphären</a:t>
            </a:r>
            <a:r>
              <a:rPr lang="en-US" sz="1000" dirty="0"/>
              <a:t>  </a:t>
            </a:r>
            <a:endParaRPr lang="de-AT" sz="1000" dirty="0"/>
          </a:p>
        </p:txBody>
      </p:sp>
      <p:cxnSp>
        <p:nvCxnSpPr>
          <p:cNvPr id="294" name="Gerader Verbinder 293">
            <a:extLst>
              <a:ext uri="{FF2B5EF4-FFF2-40B4-BE49-F238E27FC236}">
                <a16:creationId xmlns:a16="http://schemas.microsoft.com/office/drawing/2014/main" id="{864923C8-CF30-6584-E196-0873EF4BA9B9}"/>
              </a:ext>
            </a:extLst>
          </p:cNvPr>
          <p:cNvCxnSpPr/>
          <p:nvPr/>
        </p:nvCxnSpPr>
        <p:spPr>
          <a:xfrm>
            <a:off x="21617722" y="10648804"/>
            <a:ext cx="863493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6" name="Gerader Verbinder 295">
            <a:extLst>
              <a:ext uri="{FF2B5EF4-FFF2-40B4-BE49-F238E27FC236}">
                <a16:creationId xmlns:a16="http://schemas.microsoft.com/office/drawing/2014/main" id="{ED03D2A0-0195-F664-47C8-35BAFA9D71A4}"/>
              </a:ext>
            </a:extLst>
          </p:cNvPr>
          <p:cNvCxnSpPr/>
          <p:nvPr/>
        </p:nvCxnSpPr>
        <p:spPr>
          <a:xfrm>
            <a:off x="30267404" y="10652532"/>
            <a:ext cx="0" cy="7145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8" name="Gerader Verbinder 297">
            <a:extLst>
              <a:ext uri="{FF2B5EF4-FFF2-40B4-BE49-F238E27FC236}">
                <a16:creationId xmlns:a16="http://schemas.microsoft.com/office/drawing/2014/main" id="{3D2D124B-7F92-7C15-610A-41E25F8CA8FC}"/>
              </a:ext>
            </a:extLst>
          </p:cNvPr>
          <p:cNvCxnSpPr>
            <a:cxnSpLocks/>
          </p:cNvCxnSpPr>
          <p:nvPr/>
        </p:nvCxnSpPr>
        <p:spPr>
          <a:xfrm flipV="1">
            <a:off x="21611100" y="9653539"/>
            <a:ext cx="0" cy="9694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1" name="Textfeld 300">
            <a:extLst>
              <a:ext uri="{FF2B5EF4-FFF2-40B4-BE49-F238E27FC236}">
                <a16:creationId xmlns:a16="http://schemas.microsoft.com/office/drawing/2014/main" id="{9DC6BCB1-BED0-EEC5-A45A-FF921517BA14}"/>
              </a:ext>
            </a:extLst>
          </p:cNvPr>
          <p:cNvSpPr txBox="1"/>
          <p:nvPr/>
        </p:nvSpPr>
        <p:spPr>
          <a:xfrm>
            <a:off x="25632304" y="8015326"/>
            <a:ext cx="2373309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Stimmung  </a:t>
            </a:r>
          </a:p>
          <a:p>
            <a:r>
              <a:rPr lang="de-AT" sz="1000" dirty="0"/>
              <a:t>Stimmung [räumlich ausgebreitet]</a:t>
            </a:r>
          </a:p>
          <a:p>
            <a:r>
              <a:rPr lang="de-AT" sz="1000" dirty="0"/>
              <a:t>Stimmung als innere/psychische Situation</a:t>
            </a:r>
          </a:p>
          <a:p>
            <a:r>
              <a:rPr lang="de-AT" sz="1000" dirty="0"/>
              <a:t>Stimmung mutet an</a:t>
            </a:r>
          </a:p>
          <a:p>
            <a:r>
              <a:rPr lang="de-AT" sz="1000" dirty="0"/>
              <a:t>Stimmungen [quasi-</a:t>
            </a:r>
            <a:r>
              <a:rPr lang="de-AT" sz="1000" dirty="0" err="1"/>
              <a:t>objective</a:t>
            </a:r>
            <a:r>
              <a:rPr lang="de-AT" sz="1000" dirty="0"/>
              <a:t>]</a:t>
            </a:r>
          </a:p>
          <a:p>
            <a:r>
              <a:rPr lang="de-AT" sz="1000" dirty="0"/>
              <a:t>Stimmungsbegriff</a:t>
            </a:r>
          </a:p>
          <a:p>
            <a:r>
              <a:rPr lang="de-AT" sz="1000" dirty="0"/>
              <a:t>Stimmungsfärbung</a:t>
            </a:r>
          </a:p>
          <a:p>
            <a:r>
              <a:rPr lang="de-AT" sz="1000" dirty="0"/>
              <a:t>Stimmungsmusik</a:t>
            </a:r>
          </a:p>
          <a:p>
            <a:r>
              <a:rPr lang="de-AT" sz="1000" dirty="0"/>
              <a:t>Stimmungsqualität [ausstrahlen]</a:t>
            </a:r>
          </a:p>
          <a:p>
            <a:r>
              <a:rPr lang="de-AT" sz="1000" dirty="0"/>
              <a:t>Stimmungstapeten / </a:t>
            </a:r>
            <a:r>
              <a:rPr lang="de-AT" sz="1000" dirty="0" err="1"/>
              <a:t>Atmo</a:t>
            </a:r>
            <a:r>
              <a:rPr lang="de-AT" sz="1000" dirty="0"/>
              <a:t>-Tapete</a:t>
            </a:r>
          </a:p>
          <a:p>
            <a:r>
              <a:rPr lang="de-AT" sz="1000" dirty="0"/>
              <a:t>[Stimmung] Grundstimmung  </a:t>
            </a:r>
          </a:p>
          <a:p>
            <a:r>
              <a:rPr lang="de-AT" sz="1000" dirty="0"/>
              <a:t>gestimmte Räume</a:t>
            </a:r>
          </a:p>
        </p:txBody>
      </p:sp>
      <p:cxnSp>
        <p:nvCxnSpPr>
          <p:cNvPr id="303" name="Gerader Verbinder 302">
            <a:extLst>
              <a:ext uri="{FF2B5EF4-FFF2-40B4-BE49-F238E27FC236}">
                <a16:creationId xmlns:a16="http://schemas.microsoft.com/office/drawing/2014/main" id="{B6505CC1-25B1-A219-502B-EDF76763E82B}"/>
              </a:ext>
            </a:extLst>
          </p:cNvPr>
          <p:cNvCxnSpPr>
            <a:cxnSpLocks/>
          </p:cNvCxnSpPr>
          <p:nvPr/>
        </p:nvCxnSpPr>
        <p:spPr>
          <a:xfrm>
            <a:off x="25163309" y="7653873"/>
            <a:ext cx="0" cy="40691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5" name="Gerader Verbinder 304">
            <a:extLst>
              <a:ext uri="{FF2B5EF4-FFF2-40B4-BE49-F238E27FC236}">
                <a16:creationId xmlns:a16="http://schemas.microsoft.com/office/drawing/2014/main" id="{4B34317D-EE6B-D741-BA34-F6360E0BB46F}"/>
              </a:ext>
            </a:extLst>
          </p:cNvPr>
          <p:cNvCxnSpPr/>
          <p:nvPr/>
        </p:nvCxnSpPr>
        <p:spPr>
          <a:xfrm flipH="1">
            <a:off x="23997012" y="11716412"/>
            <a:ext cx="118404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8" name="Gerader Verbinder 307">
            <a:extLst>
              <a:ext uri="{FF2B5EF4-FFF2-40B4-BE49-F238E27FC236}">
                <a16:creationId xmlns:a16="http://schemas.microsoft.com/office/drawing/2014/main" id="{DD011352-3CB2-3DB7-232F-A212C0AB8100}"/>
              </a:ext>
            </a:extLst>
          </p:cNvPr>
          <p:cNvCxnSpPr>
            <a:cxnSpLocks/>
          </p:cNvCxnSpPr>
          <p:nvPr/>
        </p:nvCxnSpPr>
        <p:spPr>
          <a:xfrm flipV="1">
            <a:off x="25159914" y="7641173"/>
            <a:ext cx="418503" cy="117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2" name="Textfeld 311">
            <a:extLst>
              <a:ext uri="{FF2B5EF4-FFF2-40B4-BE49-F238E27FC236}">
                <a16:creationId xmlns:a16="http://schemas.microsoft.com/office/drawing/2014/main" id="{24E5BAF4-AED5-F813-824E-A6E96ED1FB8C}"/>
              </a:ext>
            </a:extLst>
          </p:cNvPr>
          <p:cNvSpPr txBox="1"/>
          <p:nvPr/>
        </p:nvSpPr>
        <p:spPr>
          <a:xfrm>
            <a:off x="27654728" y="18478749"/>
            <a:ext cx="3003631" cy="332398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Zwischen</a:t>
            </a:r>
          </a:p>
          <a:p>
            <a:r>
              <a:rPr lang="de-DE" sz="1000" dirty="0"/>
              <a:t>Zwischen [Dazwischen]</a:t>
            </a:r>
          </a:p>
          <a:p>
            <a:r>
              <a:rPr lang="de-DE" sz="1000" dirty="0"/>
              <a:t>Zwischen [</a:t>
            </a:r>
            <a:r>
              <a:rPr lang="de-DE" sz="1000" dirty="0" err="1"/>
              <a:t>feldhaft</a:t>
            </a:r>
            <a:r>
              <a:rPr lang="de-DE" sz="1000" dirty="0"/>
              <a:t> fluides Zwischen]</a:t>
            </a:r>
          </a:p>
          <a:p>
            <a:r>
              <a:rPr lang="de-DE" sz="1000" dirty="0"/>
              <a:t>Zwischen [fluid]</a:t>
            </a:r>
          </a:p>
          <a:p>
            <a:r>
              <a:rPr lang="de-DE" sz="1000" dirty="0"/>
              <a:t>Zwischen [situativ]</a:t>
            </a:r>
          </a:p>
          <a:p>
            <a:r>
              <a:rPr lang="de-DE" sz="1000" dirty="0"/>
              <a:t>Zwischen als Drittes [Figuren des Dritten]</a:t>
            </a:r>
          </a:p>
          <a:p>
            <a:r>
              <a:rPr lang="de-DE" sz="1000" dirty="0"/>
              <a:t>Zwischen als Feld</a:t>
            </a:r>
          </a:p>
          <a:p>
            <a:r>
              <a:rPr lang="de-DE" sz="1000" dirty="0"/>
              <a:t>Zwischen als </a:t>
            </a:r>
            <a:r>
              <a:rPr lang="de-DE" sz="1000" dirty="0" err="1"/>
              <a:t>Halbding</a:t>
            </a:r>
            <a:endParaRPr lang="de-DE" sz="1000" dirty="0"/>
          </a:p>
          <a:p>
            <a:r>
              <a:rPr lang="de-DE" sz="1000" dirty="0"/>
              <a:t>Zwischen als Hybrid</a:t>
            </a:r>
          </a:p>
          <a:p>
            <a:r>
              <a:rPr lang="de-DE" sz="1000" dirty="0"/>
              <a:t>Zwischen als Mittler/Bote</a:t>
            </a:r>
          </a:p>
          <a:p>
            <a:r>
              <a:rPr lang="de-DE" sz="1000" dirty="0"/>
              <a:t>Zwischen als Relation</a:t>
            </a:r>
          </a:p>
          <a:p>
            <a:r>
              <a:rPr lang="de-DE" sz="1000" dirty="0"/>
              <a:t>Zwischen der Dinge</a:t>
            </a:r>
          </a:p>
          <a:p>
            <a:r>
              <a:rPr lang="de-DE" sz="1000" dirty="0"/>
              <a:t>zwischen Subjekt und Objekt</a:t>
            </a:r>
          </a:p>
          <a:p>
            <a:r>
              <a:rPr lang="de-DE" sz="1000" dirty="0"/>
              <a:t>Zwischen von Objekten und Subjekten</a:t>
            </a:r>
          </a:p>
          <a:p>
            <a:r>
              <a:rPr lang="de-DE" sz="1000" dirty="0"/>
              <a:t>Zwischen-Existenz</a:t>
            </a:r>
          </a:p>
          <a:p>
            <a:r>
              <a:rPr lang="de-DE" sz="1000" dirty="0"/>
              <a:t>zwischenmenschliche Atmosphäre  </a:t>
            </a:r>
          </a:p>
          <a:p>
            <a:r>
              <a:rPr lang="de-DE" sz="1000" dirty="0"/>
              <a:t>Zwischenraum</a:t>
            </a:r>
          </a:p>
          <a:p>
            <a:r>
              <a:rPr lang="de-DE" sz="1000" dirty="0"/>
              <a:t>Zwischenraum als Atmosphäre</a:t>
            </a:r>
          </a:p>
          <a:p>
            <a:r>
              <a:rPr lang="de-DE" sz="1000" dirty="0"/>
              <a:t>Zwischenräumlich</a:t>
            </a:r>
          </a:p>
          <a:p>
            <a:r>
              <a:rPr lang="de-DE" sz="1000" dirty="0"/>
              <a:t>Darstellung des Zwischen</a:t>
            </a:r>
          </a:p>
          <a:p>
            <a:r>
              <a:rPr lang="de-DE" sz="1000" dirty="0"/>
              <a:t>Dazwischen  </a:t>
            </a:r>
          </a:p>
        </p:txBody>
      </p:sp>
      <p:cxnSp>
        <p:nvCxnSpPr>
          <p:cNvPr id="315" name="Gerader Verbinder 314">
            <a:extLst>
              <a:ext uri="{FF2B5EF4-FFF2-40B4-BE49-F238E27FC236}">
                <a16:creationId xmlns:a16="http://schemas.microsoft.com/office/drawing/2014/main" id="{0F9889C6-9B59-D7EA-5403-E53CFDD9CF2E}"/>
              </a:ext>
            </a:extLst>
          </p:cNvPr>
          <p:cNvCxnSpPr>
            <a:cxnSpLocks/>
          </p:cNvCxnSpPr>
          <p:nvPr/>
        </p:nvCxnSpPr>
        <p:spPr>
          <a:xfrm>
            <a:off x="21503723" y="21544504"/>
            <a:ext cx="0" cy="4186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9" name="Textfeld 318">
            <a:extLst>
              <a:ext uri="{FF2B5EF4-FFF2-40B4-BE49-F238E27FC236}">
                <a16:creationId xmlns:a16="http://schemas.microsoft.com/office/drawing/2014/main" id="{71F83941-3319-814E-2973-76C5580D1DC7}"/>
              </a:ext>
            </a:extLst>
          </p:cNvPr>
          <p:cNvSpPr txBox="1"/>
          <p:nvPr/>
        </p:nvSpPr>
        <p:spPr>
          <a:xfrm>
            <a:off x="26573939" y="16771078"/>
            <a:ext cx="2557247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diaphan [das Diaphane] Durchscheinendes</a:t>
            </a:r>
          </a:p>
          <a:p>
            <a:r>
              <a:rPr lang="de-AT" sz="1000" dirty="0"/>
              <a:t>Diaphanes als Medium</a:t>
            </a:r>
          </a:p>
          <a:p>
            <a:r>
              <a:rPr lang="de-AT" sz="1000" dirty="0"/>
              <a:t>Diaphanes als transparentes Medium</a:t>
            </a:r>
          </a:p>
          <a:p>
            <a:r>
              <a:rPr lang="de-AT" sz="1000" dirty="0"/>
              <a:t>diaphanes Licht  </a:t>
            </a:r>
          </a:p>
          <a:p>
            <a:r>
              <a:rPr lang="de-AT" sz="1000" dirty="0"/>
              <a:t>durchscheinendes Bild </a:t>
            </a:r>
          </a:p>
        </p:txBody>
      </p:sp>
      <p:sp>
        <p:nvSpPr>
          <p:cNvPr id="321" name="Textfeld 320">
            <a:extLst>
              <a:ext uri="{FF2B5EF4-FFF2-40B4-BE49-F238E27FC236}">
                <a16:creationId xmlns:a16="http://schemas.microsoft.com/office/drawing/2014/main" id="{61C691B2-BBF0-B9A0-47FA-15D49C866361}"/>
              </a:ext>
            </a:extLst>
          </p:cNvPr>
          <p:cNvSpPr txBox="1"/>
          <p:nvPr/>
        </p:nvSpPr>
        <p:spPr>
          <a:xfrm>
            <a:off x="35704504" y="15150312"/>
            <a:ext cx="2268976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Wirkkraft</a:t>
            </a:r>
          </a:p>
          <a:p>
            <a:r>
              <a:rPr lang="de-DE" sz="1000" dirty="0"/>
              <a:t>Wirkkraft der Komponenten</a:t>
            </a:r>
          </a:p>
          <a:p>
            <a:r>
              <a:rPr lang="de-DE" sz="1000" dirty="0"/>
              <a:t>Wirkkräfte [physikalisch]</a:t>
            </a:r>
          </a:p>
          <a:p>
            <a:r>
              <a:rPr lang="de-DE" sz="1000" dirty="0"/>
              <a:t>Wirkseite der Ekstasen</a:t>
            </a:r>
          </a:p>
          <a:p>
            <a:r>
              <a:rPr lang="de-DE" sz="1000" dirty="0"/>
              <a:t>Wirkverhältnisse</a:t>
            </a:r>
          </a:p>
          <a:p>
            <a:r>
              <a:rPr lang="de-DE" sz="1000" dirty="0"/>
              <a:t>optische Wirkung</a:t>
            </a:r>
          </a:p>
        </p:txBody>
      </p:sp>
      <p:sp>
        <p:nvSpPr>
          <p:cNvPr id="323" name="Textfeld 322">
            <a:extLst>
              <a:ext uri="{FF2B5EF4-FFF2-40B4-BE49-F238E27FC236}">
                <a16:creationId xmlns:a16="http://schemas.microsoft.com/office/drawing/2014/main" id="{1884D5DD-DE47-408B-CC10-29876926A67E}"/>
              </a:ext>
            </a:extLst>
          </p:cNvPr>
          <p:cNvSpPr txBox="1"/>
          <p:nvPr/>
        </p:nvSpPr>
        <p:spPr>
          <a:xfrm>
            <a:off x="39788903" y="12475560"/>
            <a:ext cx="2907120" cy="24006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Wahrnehmbarkeit  </a:t>
            </a:r>
          </a:p>
          <a:p>
            <a:r>
              <a:rPr lang="de-AT" sz="1000" dirty="0"/>
              <a:t>wahrnehmen  </a:t>
            </a:r>
          </a:p>
          <a:p>
            <a:r>
              <a:rPr lang="de-AT" sz="1000" dirty="0"/>
              <a:t>wahrnehmen gemäß der Atmosphären</a:t>
            </a:r>
          </a:p>
          <a:p>
            <a:r>
              <a:rPr lang="de-AT" sz="1000" dirty="0"/>
              <a:t>Wahrnehmung  </a:t>
            </a:r>
          </a:p>
          <a:p>
            <a:r>
              <a:rPr lang="de-AT" sz="1000" dirty="0"/>
              <a:t>Wahrnehmung /</a:t>
            </a:r>
            <a:r>
              <a:rPr lang="de-AT" sz="1000" dirty="0" err="1"/>
              <a:t>vs</a:t>
            </a:r>
            <a:r>
              <a:rPr lang="de-AT" sz="1000" dirty="0"/>
              <a:t>/ Empfindung</a:t>
            </a:r>
          </a:p>
          <a:p>
            <a:r>
              <a:rPr lang="de-AT" sz="1000" dirty="0"/>
              <a:t>Wahrnehmung [atmosphärisch spürend]</a:t>
            </a:r>
          </a:p>
          <a:p>
            <a:r>
              <a:rPr lang="de-AT" sz="1000" dirty="0"/>
              <a:t>Wahrnehmung [leibliche Vorgänge]</a:t>
            </a:r>
          </a:p>
          <a:p>
            <a:r>
              <a:rPr lang="de-AT" sz="1000" dirty="0"/>
              <a:t>Wahrnehmung der Wahrnehmung</a:t>
            </a:r>
          </a:p>
          <a:p>
            <a:r>
              <a:rPr lang="de-AT" sz="1000" dirty="0"/>
              <a:t>Wahrnehmung ist atmosphärisch</a:t>
            </a:r>
          </a:p>
          <a:p>
            <a:r>
              <a:rPr lang="de-AT" sz="1000" dirty="0"/>
              <a:t>Wahrnehmungsgrundlage</a:t>
            </a:r>
          </a:p>
          <a:p>
            <a:r>
              <a:rPr lang="de-AT" sz="1000" dirty="0"/>
              <a:t>Wahrnehmungslehre / Wahrnehmungstheorie</a:t>
            </a:r>
          </a:p>
          <a:p>
            <a:r>
              <a:rPr lang="de-AT" sz="1000" dirty="0" err="1"/>
              <a:t>action</a:t>
            </a:r>
            <a:r>
              <a:rPr lang="de-AT" sz="1000" dirty="0"/>
              <a:t> in </a:t>
            </a:r>
            <a:r>
              <a:rPr lang="de-AT" sz="1000" dirty="0" err="1"/>
              <a:t>perception</a:t>
            </a:r>
            <a:endParaRPr lang="de-AT" sz="1000" dirty="0"/>
          </a:p>
          <a:p>
            <a:r>
              <a:rPr lang="de-AT" sz="1000" dirty="0" err="1"/>
              <a:t>Aisthesis</a:t>
            </a:r>
            <a:r>
              <a:rPr lang="de-AT" sz="1000" dirty="0"/>
              <a:t> als Wahrnehmungstheorie / </a:t>
            </a:r>
            <a:r>
              <a:rPr lang="de-AT" sz="1000" dirty="0" err="1"/>
              <a:t>aisthesis</a:t>
            </a:r>
            <a:endParaRPr lang="de-AT" sz="1000" dirty="0"/>
          </a:p>
          <a:p>
            <a:r>
              <a:rPr lang="de-AT" sz="1000" dirty="0"/>
              <a:t>Gegenstandswahrnehmung [nachgelagert]</a:t>
            </a:r>
          </a:p>
          <a:p>
            <a:r>
              <a:rPr lang="de-AT" sz="1000" dirty="0"/>
              <a:t>unscharfe Wahrnehmungseindrücke</a:t>
            </a:r>
          </a:p>
        </p:txBody>
      </p:sp>
      <p:sp>
        <p:nvSpPr>
          <p:cNvPr id="325" name="Textfeld 324">
            <a:extLst>
              <a:ext uri="{FF2B5EF4-FFF2-40B4-BE49-F238E27FC236}">
                <a16:creationId xmlns:a16="http://schemas.microsoft.com/office/drawing/2014/main" id="{997E16BE-C3C4-D062-8FD5-7E0167535B24}"/>
              </a:ext>
            </a:extLst>
          </p:cNvPr>
          <p:cNvSpPr txBox="1"/>
          <p:nvPr/>
        </p:nvSpPr>
        <p:spPr>
          <a:xfrm>
            <a:off x="37096738" y="10523385"/>
            <a:ext cx="455070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Synästhesie  </a:t>
            </a:r>
          </a:p>
          <a:p>
            <a:r>
              <a:rPr lang="de-AT" sz="1000" dirty="0"/>
              <a:t>synästhetisch</a:t>
            </a:r>
          </a:p>
          <a:p>
            <a:r>
              <a:rPr lang="de-AT" sz="1000" dirty="0"/>
              <a:t>synästhetische Konzeption  </a:t>
            </a:r>
          </a:p>
          <a:p>
            <a:r>
              <a:rPr lang="de-AT" sz="1000" dirty="0"/>
              <a:t>synästhetische Übersetzung</a:t>
            </a:r>
          </a:p>
          <a:p>
            <a:r>
              <a:rPr lang="de-AT" sz="1000" dirty="0"/>
              <a:t>synästhetischer Charakter</a:t>
            </a:r>
          </a:p>
          <a:p>
            <a:r>
              <a:rPr lang="de-AT" sz="1000" dirty="0"/>
              <a:t>synästhetisches Zueinander  </a:t>
            </a:r>
          </a:p>
        </p:txBody>
      </p:sp>
      <p:sp>
        <p:nvSpPr>
          <p:cNvPr id="327" name="Textfeld 326">
            <a:extLst>
              <a:ext uri="{FF2B5EF4-FFF2-40B4-BE49-F238E27FC236}">
                <a16:creationId xmlns:a16="http://schemas.microsoft.com/office/drawing/2014/main" id="{2920A835-D088-DF13-3527-E652E5B28244}"/>
              </a:ext>
            </a:extLst>
          </p:cNvPr>
          <p:cNvSpPr txBox="1"/>
          <p:nvPr/>
        </p:nvSpPr>
        <p:spPr>
          <a:xfrm>
            <a:off x="34636750" y="10571948"/>
            <a:ext cx="176254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vitale Regungen</a:t>
            </a:r>
          </a:p>
          <a:p>
            <a:r>
              <a:rPr lang="de-AT" sz="1000" dirty="0"/>
              <a:t>Vitalitätseffekt</a:t>
            </a:r>
          </a:p>
          <a:p>
            <a:r>
              <a:rPr lang="de-AT" sz="1000" dirty="0" err="1"/>
              <a:t>vitality</a:t>
            </a:r>
            <a:r>
              <a:rPr lang="de-AT" sz="1000" dirty="0"/>
              <a:t> [</a:t>
            </a:r>
            <a:r>
              <a:rPr lang="de-AT" sz="1000" dirty="0" err="1"/>
              <a:t>forms</a:t>
            </a:r>
            <a:r>
              <a:rPr lang="de-AT" sz="1000" dirty="0"/>
              <a:t> </a:t>
            </a:r>
            <a:r>
              <a:rPr lang="de-AT" sz="1000" dirty="0" err="1"/>
              <a:t>of</a:t>
            </a:r>
            <a:r>
              <a:rPr lang="de-AT" sz="1000" dirty="0"/>
              <a:t> </a:t>
            </a:r>
            <a:r>
              <a:rPr lang="de-AT" sz="1000" dirty="0" err="1"/>
              <a:t>vitaliy</a:t>
            </a:r>
            <a:r>
              <a:rPr lang="de-AT" sz="1000" dirty="0"/>
              <a:t>]</a:t>
            </a:r>
          </a:p>
          <a:p>
            <a:r>
              <a:rPr lang="de-AT" sz="1000" dirty="0" err="1"/>
              <a:t>Vitallität</a:t>
            </a:r>
            <a:endParaRPr lang="de-AT" sz="1000" dirty="0"/>
          </a:p>
        </p:txBody>
      </p:sp>
      <p:sp>
        <p:nvSpPr>
          <p:cNvPr id="329" name="Textfeld 328">
            <a:extLst>
              <a:ext uri="{FF2B5EF4-FFF2-40B4-BE49-F238E27FC236}">
                <a16:creationId xmlns:a16="http://schemas.microsoft.com/office/drawing/2014/main" id="{E8BF96F9-D5A9-20BC-E621-1815DA5C4074}"/>
              </a:ext>
            </a:extLst>
          </p:cNvPr>
          <p:cNvSpPr txBox="1"/>
          <p:nvPr/>
        </p:nvSpPr>
        <p:spPr>
          <a:xfrm>
            <a:off x="31896865" y="8374849"/>
            <a:ext cx="3087221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empfinden</a:t>
            </a:r>
          </a:p>
          <a:p>
            <a:r>
              <a:rPr lang="de-AT" sz="1000" dirty="0"/>
              <a:t>Empfindung [Sinnesempfindung]</a:t>
            </a:r>
          </a:p>
          <a:p>
            <a:r>
              <a:rPr lang="de-AT" sz="1000" dirty="0" err="1"/>
              <a:t>Empfindungselementarismus</a:t>
            </a:r>
            <a:endParaRPr lang="de-AT" sz="1000" dirty="0"/>
          </a:p>
        </p:txBody>
      </p:sp>
      <p:sp>
        <p:nvSpPr>
          <p:cNvPr id="331" name="Textfeld 330">
            <a:extLst>
              <a:ext uri="{FF2B5EF4-FFF2-40B4-BE49-F238E27FC236}">
                <a16:creationId xmlns:a16="http://schemas.microsoft.com/office/drawing/2014/main" id="{4DBCC3DB-4BB2-8494-F067-4E950138DD69}"/>
              </a:ext>
            </a:extLst>
          </p:cNvPr>
          <p:cNvSpPr txBox="1"/>
          <p:nvPr/>
        </p:nvSpPr>
        <p:spPr>
          <a:xfrm>
            <a:off x="34296727" y="7822285"/>
            <a:ext cx="301335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Geruch  </a:t>
            </a:r>
          </a:p>
          <a:p>
            <a:r>
              <a:rPr lang="de-DE" sz="1000" dirty="0"/>
              <a:t>Geruch [als Ekstase] </a:t>
            </a:r>
          </a:p>
          <a:p>
            <a:r>
              <a:rPr lang="de-DE" sz="1000" dirty="0"/>
              <a:t>Geruch [sekundäre Qualität]  </a:t>
            </a:r>
          </a:p>
          <a:p>
            <a:r>
              <a:rPr lang="de-DE" sz="1000" dirty="0"/>
              <a:t>Geruchsatmosphären, Geruchsatmosphäre</a:t>
            </a:r>
          </a:p>
        </p:txBody>
      </p:sp>
      <p:sp>
        <p:nvSpPr>
          <p:cNvPr id="333" name="Textfeld 332">
            <a:extLst>
              <a:ext uri="{FF2B5EF4-FFF2-40B4-BE49-F238E27FC236}">
                <a16:creationId xmlns:a16="http://schemas.microsoft.com/office/drawing/2014/main" id="{FE8246A3-7190-DCE7-9A4C-8E6AAFEC8B40}"/>
              </a:ext>
            </a:extLst>
          </p:cNvPr>
          <p:cNvSpPr txBox="1"/>
          <p:nvPr/>
        </p:nvSpPr>
        <p:spPr>
          <a:xfrm>
            <a:off x="31916088" y="10867716"/>
            <a:ext cx="2860338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Gespür</a:t>
            </a:r>
          </a:p>
          <a:p>
            <a:r>
              <a:rPr lang="de-DE" sz="1000" dirty="0"/>
              <a:t>Gespür für Intensitäten</a:t>
            </a:r>
          </a:p>
          <a:p>
            <a:r>
              <a:rPr lang="de-DE" sz="1000" dirty="0"/>
              <a:t>Gespür für potentielle Leibzustände</a:t>
            </a:r>
          </a:p>
          <a:p>
            <a:r>
              <a:rPr lang="de-DE" sz="1000" dirty="0"/>
              <a:t>Gespür für potentielle, </a:t>
            </a:r>
            <a:r>
              <a:rPr lang="de-DE" sz="1000" dirty="0" err="1"/>
              <a:t>unvorbestimmte</a:t>
            </a:r>
            <a:r>
              <a:rPr lang="de-DE" sz="1000" dirty="0"/>
              <a:t> Zustände</a:t>
            </a:r>
          </a:p>
          <a:p>
            <a:r>
              <a:rPr lang="de-DE" sz="1000" dirty="0"/>
              <a:t>gespürte Atmosphäre</a:t>
            </a:r>
          </a:p>
          <a:p>
            <a:r>
              <a:rPr lang="de-DE" sz="1000" dirty="0"/>
              <a:t>gespürte Intensitäten</a:t>
            </a:r>
          </a:p>
        </p:txBody>
      </p:sp>
      <p:sp>
        <p:nvSpPr>
          <p:cNvPr id="335" name="Textfeld 334">
            <a:extLst>
              <a:ext uri="{FF2B5EF4-FFF2-40B4-BE49-F238E27FC236}">
                <a16:creationId xmlns:a16="http://schemas.microsoft.com/office/drawing/2014/main" id="{82CC686A-9AEF-78A7-5CD7-7D8AD76FFC84}"/>
              </a:ext>
            </a:extLst>
          </p:cNvPr>
          <p:cNvSpPr txBox="1"/>
          <p:nvPr/>
        </p:nvSpPr>
        <p:spPr>
          <a:xfrm>
            <a:off x="39700295" y="5299571"/>
            <a:ext cx="1324402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Kognition</a:t>
            </a:r>
          </a:p>
          <a:p>
            <a:r>
              <a:rPr lang="de-AT" sz="1000" dirty="0"/>
              <a:t>Kognitionsart</a:t>
            </a:r>
          </a:p>
          <a:p>
            <a:r>
              <a:rPr lang="de-AT" sz="1000" dirty="0"/>
              <a:t>Kognitionsform</a:t>
            </a:r>
          </a:p>
          <a:p>
            <a:r>
              <a:rPr lang="de-AT" sz="1000" dirty="0"/>
              <a:t>Kognitionstyp</a:t>
            </a:r>
          </a:p>
          <a:p>
            <a:r>
              <a:rPr lang="de-AT" sz="1000" dirty="0" err="1"/>
              <a:t>situated</a:t>
            </a:r>
            <a:r>
              <a:rPr lang="de-AT" sz="1000" dirty="0"/>
              <a:t> </a:t>
            </a:r>
            <a:r>
              <a:rPr lang="de-AT" sz="1000" dirty="0" err="1"/>
              <a:t>cognition</a:t>
            </a:r>
            <a:endParaRPr lang="de-AT" sz="1000" dirty="0"/>
          </a:p>
          <a:p>
            <a:r>
              <a:rPr lang="de-AT" sz="1000" dirty="0" err="1"/>
              <a:t>embodied</a:t>
            </a:r>
            <a:r>
              <a:rPr lang="de-AT" sz="1000" dirty="0"/>
              <a:t> </a:t>
            </a:r>
            <a:r>
              <a:rPr lang="de-AT" sz="1000" dirty="0" err="1"/>
              <a:t>cognition</a:t>
            </a:r>
            <a:endParaRPr lang="de-AT" sz="1000" dirty="0"/>
          </a:p>
        </p:txBody>
      </p:sp>
      <p:sp>
        <p:nvSpPr>
          <p:cNvPr id="338" name="Textfeld 337">
            <a:extLst>
              <a:ext uri="{FF2B5EF4-FFF2-40B4-BE49-F238E27FC236}">
                <a16:creationId xmlns:a16="http://schemas.microsoft.com/office/drawing/2014/main" id="{1C17FA65-06E7-D0F3-5ED4-29B2012ED0B1}"/>
              </a:ext>
            </a:extLst>
          </p:cNvPr>
          <p:cNvSpPr txBox="1"/>
          <p:nvPr/>
        </p:nvSpPr>
        <p:spPr>
          <a:xfrm>
            <a:off x="39715675" y="6532086"/>
            <a:ext cx="3297698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Klang [Ekstase]</a:t>
            </a:r>
          </a:p>
          <a:p>
            <a:r>
              <a:rPr lang="de-AT" sz="1000" dirty="0"/>
              <a:t>Klang [Raumklang]</a:t>
            </a:r>
          </a:p>
          <a:p>
            <a:r>
              <a:rPr lang="de-AT" sz="1000" dirty="0"/>
              <a:t>Klang [sekundäre Qualität]  </a:t>
            </a:r>
          </a:p>
          <a:p>
            <a:r>
              <a:rPr lang="de-AT" sz="1000" dirty="0"/>
              <a:t>Klangatmosphären</a:t>
            </a:r>
          </a:p>
          <a:p>
            <a:r>
              <a:rPr lang="de-AT" sz="1000" dirty="0"/>
              <a:t>Klangfarbe [Timbre]</a:t>
            </a:r>
          </a:p>
          <a:p>
            <a:r>
              <a:rPr lang="de-AT" sz="1000" dirty="0"/>
              <a:t>Klangfarben als Ekstasen der Instrumente</a:t>
            </a:r>
          </a:p>
          <a:p>
            <a:r>
              <a:rPr lang="de-AT" sz="1000" dirty="0"/>
              <a:t>Klangfarben-Forschung</a:t>
            </a:r>
          </a:p>
          <a:p>
            <a:r>
              <a:rPr lang="de-AT" sz="1000" dirty="0"/>
              <a:t>klanglicher Groove  </a:t>
            </a:r>
          </a:p>
          <a:p>
            <a:r>
              <a:rPr lang="de-AT" sz="1000" dirty="0"/>
              <a:t>Klang-Materialität</a:t>
            </a:r>
          </a:p>
          <a:p>
            <a:r>
              <a:rPr lang="de-AT" sz="1000" dirty="0"/>
              <a:t>Klangphysiognomien</a:t>
            </a:r>
          </a:p>
          <a:p>
            <a:r>
              <a:rPr lang="de-AT" sz="1000" dirty="0"/>
              <a:t>Klangwirkung</a:t>
            </a:r>
          </a:p>
        </p:txBody>
      </p:sp>
      <p:sp>
        <p:nvSpPr>
          <p:cNvPr id="340" name="Textfeld 339">
            <a:extLst>
              <a:ext uri="{FF2B5EF4-FFF2-40B4-BE49-F238E27FC236}">
                <a16:creationId xmlns:a16="http://schemas.microsoft.com/office/drawing/2014/main" id="{7E69A4F1-84C4-41C7-EEA1-3289CABC0D05}"/>
              </a:ext>
            </a:extLst>
          </p:cNvPr>
          <p:cNvSpPr txBox="1"/>
          <p:nvPr/>
        </p:nvSpPr>
        <p:spPr>
          <a:xfrm>
            <a:off x="37517055" y="20249995"/>
            <a:ext cx="2907124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Ähnlichkeit [formlose]</a:t>
            </a:r>
          </a:p>
          <a:p>
            <a:r>
              <a:rPr lang="de-DE" sz="1000" dirty="0"/>
              <a:t>Ähnlichkeit [lokale]</a:t>
            </a:r>
          </a:p>
          <a:p>
            <a:r>
              <a:rPr lang="de-DE" sz="1000" dirty="0"/>
              <a:t>Ähnlichkeit [mimetisch]</a:t>
            </a:r>
          </a:p>
          <a:p>
            <a:r>
              <a:rPr lang="de-DE" sz="1000" dirty="0"/>
              <a:t>Ähnlichkeit im Glatten</a:t>
            </a:r>
          </a:p>
          <a:p>
            <a:r>
              <a:rPr lang="de-DE" sz="1000" dirty="0"/>
              <a:t>Ähnlichkeit in der Nachbarschaft</a:t>
            </a:r>
          </a:p>
          <a:p>
            <a:r>
              <a:rPr lang="de-DE" sz="1000" dirty="0"/>
              <a:t>Ähnlichkeitsdenken</a:t>
            </a:r>
          </a:p>
          <a:p>
            <a:r>
              <a:rPr lang="de-DE" sz="1000" dirty="0"/>
              <a:t>Ähnlichkeitswahrnehmung</a:t>
            </a:r>
          </a:p>
        </p:txBody>
      </p:sp>
      <p:sp>
        <p:nvSpPr>
          <p:cNvPr id="342" name="Textfeld 341">
            <a:extLst>
              <a:ext uri="{FF2B5EF4-FFF2-40B4-BE49-F238E27FC236}">
                <a16:creationId xmlns:a16="http://schemas.microsoft.com/office/drawing/2014/main" id="{FD34B32D-1B87-A3E1-19A1-E5DD9362C107}"/>
              </a:ext>
            </a:extLst>
          </p:cNvPr>
          <p:cNvSpPr txBox="1"/>
          <p:nvPr/>
        </p:nvSpPr>
        <p:spPr>
          <a:xfrm>
            <a:off x="38531001" y="22660976"/>
            <a:ext cx="2279214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Form [als Ekstase]</a:t>
            </a:r>
          </a:p>
          <a:p>
            <a:r>
              <a:rPr lang="de-AT" sz="1000" dirty="0"/>
              <a:t>Form [als physiognomisch Züge]</a:t>
            </a:r>
          </a:p>
          <a:p>
            <a:r>
              <a:rPr lang="de-AT" sz="1000" dirty="0"/>
              <a:t>Form [als primäre Qualität]</a:t>
            </a:r>
          </a:p>
          <a:p>
            <a:r>
              <a:rPr lang="de-AT" sz="1000" dirty="0"/>
              <a:t>Form [sprechende Formen]</a:t>
            </a:r>
          </a:p>
          <a:p>
            <a:r>
              <a:rPr lang="de-AT" sz="1000" dirty="0"/>
              <a:t>Form eines Dings</a:t>
            </a:r>
          </a:p>
          <a:p>
            <a:r>
              <a:rPr lang="de-AT" sz="1000" dirty="0"/>
              <a:t>Formen des Zwischen</a:t>
            </a:r>
          </a:p>
          <a:p>
            <a:r>
              <a:rPr lang="de-AT" sz="1000" dirty="0"/>
              <a:t>Formfragen</a:t>
            </a:r>
          </a:p>
          <a:p>
            <a:r>
              <a:rPr lang="de-AT" sz="1000" dirty="0"/>
              <a:t>Formkategorie [Kategorie Form]</a:t>
            </a:r>
          </a:p>
          <a:p>
            <a:r>
              <a:rPr lang="de-AT" sz="1000" dirty="0"/>
              <a:t>formlose Ästhetik</a:t>
            </a:r>
          </a:p>
        </p:txBody>
      </p:sp>
      <p:sp>
        <p:nvSpPr>
          <p:cNvPr id="344" name="Textfeld 343">
            <a:extLst>
              <a:ext uri="{FF2B5EF4-FFF2-40B4-BE49-F238E27FC236}">
                <a16:creationId xmlns:a16="http://schemas.microsoft.com/office/drawing/2014/main" id="{BEB5FA53-0D84-1B39-A617-D97E1775E191}"/>
              </a:ext>
            </a:extLst>
          </p:cNvPr>
          <p:cNvSpPr txBox="1"/>
          <p:nvPr/>
        </p:nvSpPr>
        <p:spPr>
          <a:xfrm>
            <a:off x="33490480" y="15652375"/>
            <a:ext cx="2268976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Charakter der Atmosphäre</a:t>
            </a:r>
          </a:p>
          <a:p>
            <a:r>
              <a:rPr lang="de-DE" sz="1000" dirty="0"/>
              <a:t>Charakter der Situation</a:t>
            </a:r>
          </a:p>
          <a:p>
            <a:r>
              <a:rPr lang="de-DE" sz="1000" dirty="0"/>
              <a:t>Charakter eines Materials</a:t>
            </a:r>
          </a:p>
        </p:txBody>
      </p:sp>
      <p:sp>
        <p:nvSpPr>
          <p:cNvPr id="346" name="Textfeld 345">
            <a:extLst>
              <a:ext uri="{FF2B5EF4-FFF2-40B4-BE49-F238E27FC236}">
                <a16:creationId xmlns:a16="http://schemas.microsoft.com/office/drawing/2014/main" id="{CC07ED69-DB37-2DDD-9514-05CF1A63598C}"/>
              </a:ext>
            </a:extLst>
          </p:cNvPr>
          <p:cNvSpPr txBox="1"/>
          <p:nvPr/>
        </p:nvSpPr>
        <p:spPr>
          <a:xfrm>
            <a:off x="18652130" y="7278707"/>
            <a:ext cx="3027226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Stimme  </a:t>
            </a:r>
          </a:p>
          <a:p>
            <a:r>
              <a:rPr lang="de-DE" sz="1000" dirty="0"/>
              <a:t>Stimme [Ekstase]</a:t>
            </a:r>
          </a:p>
          <a:p>
            <a:r>
              <a:rPr lang="de-DE" sz="1000" dirty="0"/>
              <a:t>Stimme im leiblichen Raum</a:t>
            </a:r>
          </a:p>
          <a:p>
            <a:r>
              <a:rPr lang="de-DE" sz="1000" dirty="0" err="1"/>
              <a:t>timbre</a:t>
            </a:r>
            <a:r>
              <a:rPr lang="de-DE" sz="1000" dirty="0"/>
              <a:t> [Klangfarbe eines Instruments, einer Stimme]</a:t>
            </a:r>
          </a:p>
          <a:p>
            <a:r>
              <a:rPr lang="de-DE" sz="1000" dirty="0"/>
              <a:t>Stimmen der Instrumente</a:t>
            </a:r>
          </a:p>
        </p:txBody>
      </p:sp>
      <p:cxnSp>
        <p:nvCxnSpPr>
          <p:cNvPr id="348" name="Gerader Verbinder 347">
            <a:extLst>
              <a:ext uri="{FF2B5EF4-FFF2-40B4-BE49-F238E27FC236}">
                <a16:creationId xmlns:a16="http://schemas.microsoft.com/office/drawing/2014/main" id="{36B343ED-F398-B6A9-5F7F-A61C58726D79}"/>
              </a:ext>
            </a:extLst>
          </p:cNvPr>
          <p:cNvCxnSpPr>
            <a:cxnSpLocks/>
          </p:cNvCxnSpPr>
          <p:nvPr/>
        </p:nvCxnSpPr>
        <p:spPr>
          <a:xfrm flipV="1">
            <a:off x="18972471" y="5932739"/>
            <a:ext cx="0" cy="74451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0" name="Textfeld 349">
            <a:extLst>
              <a:ext uri="{FF2B5EF4-FFF2-40B4-BE49-F238E27FC236}">
                <a16:creationId xmlns:a16="http://schemas.microsoft.com/office/drawing/2014/main" id="{24CB6262-4195-19CE-9C2A-159D9E799ED7}"/>
              </a:ext>
            </a:extLst>
          </p:cNvPr>
          <p:cNvSpPr txBox="1"/>
          <p:nvPr/>
        </p:nvSpPr>
        <p:spPr>
          <a:xfrm>
            <a:off x="15241932" y="3900861"/>
            <a:ext cx="2523370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Farbatmosphäre</a:t>
            </a:r>
          </a:p>
          <a:p>
            <a:r>
              <a:rPr lang="de-AT" sz="1000" dirty="0"/>
              <a:t>Farbe [als Ekstase]</a:t>
            </a:r>
          </a:p>
          <a:p>
            <a:r>
              <a:rPr lang="de-AT" sz="1000" dirty="0"/>
              <a:t>Farbe [sekundäre Qualität]  </a:t>
            </a:r>
          </a:p>
          <a:p>
            <a:r>
              <a:rPr lang="de-AT" sz="1000" dirty="0"/>
              <a:t>Farben [Ekstasen]</a:t>
            </a:r>
          </a:p>
          <a:p>
            <a:r>
              <a:rPr lang="de-AT" sz="1000" dirty="0"/>
              <a:t>Farbenergie</a:t>
            </a:r>
          </a:p>
          <a:p>
            <a:r>
              <a:rPr lang="de-AT" sz="1000" dirty="0"/>
              <a:t>Farbfelder / Farbfeld-Bilder</a:t>
            </a:r>
          </a:p>
          <a:p>
            <a:r>
              <a:rPr lang="de-AT" sz="1000" dirty="0"/>
              <a:t>Farbkontraste</a:t>
            </a:r>
          </a:p>
          <a:p>
            <a:r>
              <a:rPr lang="de-AT" sz="1000" dirty="0"/>
              <a:t>Farblicht</a:t>
            </a:r>
          </a:p>
          <a:p>
            <a:r>
              <a:rPr lang="de-AT" sz="1000" dirty="0"/>
              <a:t>Farbräume</a:t>
            </a:r>
          </a:p>
          <a:p>
            <a:r>
              <a:rPr lang="de-AT" sz="1000" dirty="0"/>
              <a:t>Farbverläufe</a:t>
            </a:r>
          </a:p>
          <a:p>
            <a:r>
              <a:rPr lang="de-AT" sz="1000" dirty="0"/>
              <a:t>Farbwolken [eintauchen]</a:t>
            </a:r>
          </a:p>
        </p:txBody>
      </p:sp>
      <p:cxnSp>
        <p:nvCxnSpPr>
          <p:cNvPr id="352" name="Gerader Verbinder 351">
            <a:extLst>
              <a:ext uri="{FF2B5EF4-FFF2-40B4-BE49-F238E27FC236}">
                <a16:creationId xmlns:a16="http://schemas.microsoft.com/office/drawing/2014/main" id="{549766BA-1ED5-5958-6D18-867D319CDF32}"/>
              </a:ext>
            </a:extLst>
          </p:cNvPr>
          <p:cNvCxnSpPr/>
          <p:nvPr/>
        </p:nvCxnSpPr>
        <p:spPr>
          <a:xfrm>
            <a:off x="16798587" y="1891940"/>
            <a:ext cx="0" cy="4682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3" name="Gerader Verbinder 352">
            <a:extLst>
              <a:ext uri="{FF2B5EF4-FFF2-40B4-BE49-F238E27FC236}">
                <a16:creationId xmlns:a16="http://schemas.microsoft.com/office/drawing/2014/main" id="{204DD6E3-8B40-1B44-AE7C-7233E04155AA}"/>
              </a:ext>
            </a:extLst>
          </p:cNvPr>
          <p:cNvCxnSpPr/>
          <p:nvPr/>
        </p:nvCxnSpPr>
        <p:spPr>
          <a:xfrm>
            <a:off x="16794870" y="3103706"/>
            <a:ext cx="0" cy="4682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4" name="Textfeld 353">
            <a:extLst>
              <a:ext uri="{FF2B5EF4-FFF2-40B4-BE49-F238E27FC236}">
                <a16:creationId xmlns:a16="http://schemas.microsoft.com/office/drawing/2014/main" id="{D5E7FEAE-B0A8-E19F-D4C7-F097F926CF8B}"/>
              </a:ext>
            </a:extLst>
          </p:cNvPr>
          <p:cNvSpPr txBox="1"/>
          <p:nvPr/>
        </p:nvSpPr>
        <p:spPr>
          <a:xfrm>
            <a:off x="11973396" y="3992897"/>
            <a:ext cx="2523370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Siehe: vitale Regungen   / </a:t>
            </a:r>
            <a:r>
              <a:rPr lang="de-AT" sz="1000" dirty="0" err="1"/>
              <a:t>forms</a:t>
            </a:r>
            <a:r>
              <a:rPr lang="de-AT" sz="1000" dirty="0"/>
              <a:t> </a:t>
            </a:r>
            <a:r>
              <a:rPr lang="de-AT" sz="1000" dirty="0" err="1"/>
              <a:t>of</a:t>
            </a:r>
            <a:r>
              <a:rPr lang="de-AT" sz="1000" dirty="0"/>
              <a:t> </a:t>
            </a:r>
            <a:r>
              <a:rPr lang="de-AT" sz="1000" dirty="0" err="1"/>
              <a:t>vitality</a:t>
            </a:r>
            <a:endParaRPr lang="de-AT" sz="1000" dirty="0"/>
          </a:p>
        </p:txBody>
      </p:sp>
      <p:sp>
        <p:nvSpPr>
          <p:cNvPr id="356" name="Textfeld 355">
            <a:extLst>
              <a:ext uri="{FF2B5EF4-FFF2-40B4-BE49-F238E27FC236}">
                <a16:creationId xmlns:a16="http://schemas.microsoft.com/office/drawing/2014/main" id="{8144F0C9-DFA4-0C04-250A-8D4E0EF0A888}"/>
              </a:ext>
            </a:extLst>
          </p:cNvPr>
          <p:cNvSpPr txBox="1"/>
          <p:nvPr/>
        </p:nvSpPr>
        <p:spPr>
          <a:xfrm>
            <a:off x="37194236" y="27294613"/>
            <a:ext cx="3614250" cy="24006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Ontologie [Bewegungsontologie]</a:t>
            </a:r>
          </a:p>
          <a:p>
            <a:r>
              <a:rPr lang="de-AT" sz="1000" dirty="0"/>
              <a:t>Ontologie [Ding-Ontologie] / </a:t>
            </a:r>
            <a:r>
              <a:rPr lang="de-AT" sz="1000" dirty="0" err="1"/>
              <a:t>classical</a:t>
            </a:r>
            <a:r>
              <a:rPr lang="de-AT" sz="1000" dirty="0"/>
              <a:t> </a:t>
            </a:r>
            <a:r>
              <a:rPr lang="de-AT" sz="1000" dirty="0" err="1"/>
              <a:t>thing</a:t>
            </a:r>
            <a:r>
              <a:rPr lang="de-AT" sz="1000" dirty="0"/>
              <a:t> </a:t>
            </a:r>
            <a:r>
              <a:rPr lang="de-AT" sz="1000" dirty="0" err="1"/>
              <a:t>ontology</a:t>
            </a:r>
            <a:endParaRPr lang="de-AT" sz="1000" dirty="0"/>
          </a:p>
          <a:p>
            <a:r>
              <a:rPr lang="de-AT" sz="1000" dirty="0"/>
              <a:t>Ontologie [diskrete Ontologie]</a:t>
            </a:r>
          </a:p>
          <a:p>
            <a:r>
              <a:rPr lang="de-AT" sz="1000" dirty="0"/>
              <a:t>Ontologie [Ereignisontologie]</a:t>
            </a:r>
          </a:p>
          <a:p>
            <a:r>
              <a:rPr lang="de-AT" sz="1000" dirty="0"/>
              <a:t>Ontologie [Feld-Ontologie (Situationsontologie)] / Feldontologie</a:t>
            </a:r>
          </a:p>
          <a:p>
            <a:r>
              <a:rPr lang="de-AT" sz="1000" dirty="0"/>
              <a:t>Ontologie [indiskrete Ontologie]</a:t>
            </a:r>
          </a:p>
          <a:p>
            <a:r>
              <a:rPr lang="de-AT" sz="1000" dirty="0"/>
              <a:t>Ontologie [Ontologie des Zwischen]</a:t>
            </a:r>
          </a:p>
          <a:p>
            <a:r>
              <a:rPr lang="de-AT" sz="1000" dirty="0"/>
              <a:t>Ontologie [</a:t>
            </a:r>
            <a:r>
              <a:rPr lang="de-AT" sz="1000" dirty="0" err="1"/>
              <a:t>Prozeß</a:t>
            </a:r>
            <a:r>
              <a:rPr lang="de-AT" sz="1000" dirty="0"/>
              <a:t>-Ontologie (Ereignisontologie)]</a:t>
            </a:r>
          </a:p>
          <a:p>
            <a:r>
              <a:rPr lang="de-AT" sz="1000" dirty="0"/>
              <a:t>Ontologie [prozessuale Dingontologie]</a:t>
            </a:r>
          </a:p>
          <a:p>
            <a:r>
              <a:rPr lang="de-AT" sz="1000" dirty="0"/>
              <a:t>Ontologie [relationale Ontologie]</a:t>
            </a:r>
          </a:p>
          <a:p>
            <a:r>
              <a:rPr lang="de-AT" sz="1000" dirty="0"/>
              <a:t>Ontologie [Relationen-Ontologie]</a:t>
            </a:r>
          </a:p>
          <a:p>
            <a:r>
              <a:rPr lang="de-AT" sz="1000" dirty="0"/>
              <a:t>Ontologie [Sinnfeldontologie]</a:t>
            </a:r>
          </a:p>
          <a:p>
            <a:r>
              <a:rPr lang="de-AT" sz="1000" dirty="0"/>
              <a:t>Ontologie [Situationsontologie]</a:t>
            </a:r>
          </a:p>
          <a:p>
            <a:r>
              <a:rPr lang="de-AT" sz="1000" dirty="0"/>
              <a:t>Ontologie [Substanzontologie]</a:t>
            </a:r>
          </a:p>
          <a:p>
            <a:r>
              <a:rPr lang="de-AT" sz="1000" dirty="0" err="1"/>
              <a:t>ontology</a:t>
            </a:r>
            <a:r>
              <a:rPr lang="de-AT" sz="1000" dirty="0"/>
              <a:t> [</a:t>
            </a:r>
            <a:r>
              <a:rPr lang="de-AT" sz="1000" dirty="0" err="1"/>
              <a:t>Cartesian</a:t>
            </a:r>
            <a:r>
              <a:rPr lang="de-AT" sz="1000" dirty="0"/>
              <a:t> </a:t>
            </a:r>
            <a:r>
              <a:rPr lang="de-AT" sz="1000" dirty="0" err="1"/>
              <a:t>ontology</a:t>
            </a:r>
            <a:r>
              <a:rPr lang="de-AT" sz="1000" dirty="0"/>
              <a:t>]</a:t>
            </a:r>
          </a:p>
        </p:txBody>
      </p:sp>
      <p:sp>
        <p:nvSpPr>
          <p:cNvPr id="357" name="Textfeld 356">
            <a:extLst>
              <a:ext uri="{FF2B5EF4-FFF2-40B4-BE49-F238E27FC236}">
                <a16:creationId xmlns:a16="http://schemas.microsoft.com/office/drawing/2014/main" id="{60AB10CC-10FF-F595-2218-FF72B45E6A7B}"/>
              </a:ext>
            </a:extLst>
          </p:cNvPr>
          <p:cNvSpPr txBox="1"/>
          <p:nvPr/>
        </p:nvSpPr>
        <p:spPr>
          <a:xfrm>
            <a:off x="39153000" y="29116330"/>
            <a:ext cx="222836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Ontologie</a:t>
            </a:r>
          </a:p>
        </p:txBody>
      </p:sp>
      <p:sp>
        <p:nvSpPr>
          <p:cNvPr id="359" name="Textfeld 358">
            <a:extLst>
              <a:ext uri="{FF2B5EF4-FFF2-40B4-BE49-F238E27FC236}">
                <a16:creationId xmlns:a16="http://schemas.microsoft.com/office/drawing/2014/main" id="{B8FB7B44-D148-0FC5-16DF-3A3C0824B6FB}"/>
              </a:ext>
            </a:extLst>
          </p:cNvPr>
          <p:cNvSpPr txBox="1"/>
          <p:nvPr/>
        </p:nvSpPr>
        <p:spPr>
          <a:xfrm>
            <a:off x="19413095" y="3486770"/>
            <a:ext cx="3078598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Musik - räumlich ergossene Kunstforum</a:t>
            </a:r>
          </a:p>
          <a:p>
            <a:r>
              <a:rPr lang="de-AT" sz="1000" dirty="0"/>
              <a:t>Musik als Atmosphäre  </a:t>
            </a:r>
          </a:p>
          <a:p>
            <a:r>
              <a:rPr lang="de-AT" sz="1000" dirty="0"/>
              <a:t>Musik als grundlegende atmosphärische Kunst</a:t>
            </a:r>
          </a:p>
          <a:p>
            <a:r>
              <a:rPr lang="de-AT" sz="1000" dirty="0"/>
              <a:t>Musik ist eine Atmosphären </a:t>
            </a:r>
          </a:p>
          <a:p>
            <a:r>
              <a:rPr lang="de-AT" sz="1000" dirty="0" err="1"/>
              <a:t>musical</a:t>
            </a:r>
            <a:r>
              <a:rPr lang="de-AT" sz="1000" dirty="0"/>
              <a:t> </a:t>
            </a:r>
            <a:r>
              <a:rPr lang="de-AT" sz="1000" dirty="0" err="1"/>
              <a:t>atmospheres</a:t>
            </a:r>
            <a:endParaRPr lang="de-AT" sz="1000" dirty="0"/>
          </a:p>
          <a:p>
            <a:r>
              <a:rPr lang="de-AT" sz="1000" dirty="0"/>
              <a:t>musikalisch/akustische Atmosphären</a:t>
            </a:r>
          </a:p>
          <a:p>
            <a:r>
              <a:rPr lang="de-AT" sz="1000" dirty="0"/>
              <a:t>musikalische Grundstimmung</a:t>
            </a:r>
          </a:p>
          <a:p>
            <a:r>
              <a:rPr lang="de-AT" sz="1000" dirty="0"/>
              <a:t>musikalische Intensität</a:t>
            </a:r>
          </a:p>
          <a:p>
            <a:r>
              <a:rPr lang="de-AT" sz="1000" dirty="0"/>
              <a:t>Musikdiagrammatik</a:t>
            </a:r>
          </a:p>
          <a:p>
            <a:r>
              <a:rPr lang="de-AT" sz="1000" dirty="0"/>
              <a:t>Groove</a:t>
            </a:r>
          </a:p>
        </p:txBody>
      </p:sp>
      <p:sp>
        <p:nvSpPr>
          <p:cNvPr id="361" name="Textfeld 360">
            <a:extLst>
              <a:ext uri="{FF2B5EF4-FFF2-40B4-BE49-F238E27FC236}">
                <a16:creationId xmlns:a16="http://schemas.microsoft.com/office/drawing/2014/main" id="{A4CC0C9F-119F-6F0E-622D-70B50E0BD588}"/>
              </a:ext>
            </a:extLst>
          </p:cNvPr>
          <p:cNvSpPr txBox="1"/>
          <p:nvPr/>
        </p:nvSpPr>
        <p:spPr>
          <a:xfrm>
            <a:off x="1525597" y="8579548"/>
            <a:ext cx="2613377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Material / material </a:t>
            </a:r>
            <a:r>
              <a:rPr lang="de-AT" sz="1000" dirty="0" err="1"/>
              <a:t>agency</a:t>
            </a:r>
            <a:endParaRPr lang="de-AT" sz="1000" dirty="0"/>
          </a:p>
          <a:p>
            <a:r>
              <a:rPr lang="de-AT" sz="1000" dirty="0"/>
              <a:t>Materialcharakter [Charakter eines Materials]</a:t>
            </a:r>
          </a:p>
          <a:p>
            <a:r>
              <a:rPr lang="de-AT" sz="1000" dirty="0"/>
              <a:t>materiale Gestaltbarkeit [von Atmosphären] </a:t>
            </a:r>
          </a:p>
          <a:p>
            <a:r>
              <a:rPr lang="de-AT" sz="1000" dirty="0"/>
              <a:t>Materialität  </a:t>
            </a:r>
          </a:p>
          <a:p>
            <a:r>
              <a:rPr lang="de-AT" sz="1000" dirty="0"/>
              <a:t>Materialität [die heraustritt]</a:t>
            </a:r>
          </a:p>
          <a:p>
            <a:r>
              <a:rPr lang="de-AT" sz="1000" dirty="0"/>
              <a:t>Materialität der Atmosphären</a:t>
            </a:r>
          </a:p>
          <a:p>
            <a:r>
              <a:rPr lang="de-AT" sz="1000" dirty="0"/>
              <a:t>Materialität der Instrumente</a:t>
            </a:r>
          </a:p>
          <a:p>
            <a:r>
              <a:rPr lang="de-AT" sz="1000" dirty="0"/>
              <a:t>materielle </a:t>
            </a:r>
            <a:r>
              <a:rPr lang="de-AT" sz="1000" dirty="0" err="1"/>
              <a:t>Affordanz</a:t>
            </a:r>
            <a:endParaRPr lang="de-AT" sz="1000" dirty="0"/>
          </a:p>
          <a:p>
            <a:r>
              <a:rPr lang="de-AT" sz="1000" dirty="0"/>
              <a:t>materielle Emanation</a:t>
            </a:r>
          </a:p>
          <a:p>
            <a:r>
              <a:rPr lang="de-AT" sz="1000" dirty="0"/>
              <a:t>immateriell  </a:t>
            </a:r>
          </a:p>
        </p:txBody>
      </p:sp>
      <p:sp>
        <p:nvSpPr>
          <p:cNvPr id="364" name="Textfeld 363">
            <a:extLst>
              <a:ext uri="{FF2B5EF4-FFF2-40B4-BE49-F238E27FC236}">
                <a16:creationId xmlns:a16="http://schemas.microsoft.com/office/drawing/2014/main" id="{C4A3C75B-C9D1-32B4-DA73-DC498310C9CB}"/>
              </a:ext>
            </a:extLst>
          </p:cNvPr>
          <p:cNvSpPr txBox="1"/>
          <p:nvPr/>
        </p:nvSpPr>
        <p:spPr>
          <a:xfrm>
            <a:off x="140491" y="10229602"/>
            <a:ext cx="3279531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Ding/Material-Ekstase  </a:t>
            </a:r>
          </a:p>
          <a:p>
            <a:r>
              <a:rPr lang="de-DE" sz="1000" dirty="0"/>
              <a:t>Dinge als Akteure</a:t>
            </a:r>
          </a:p>
          <a:p>
            <a:r>
              <a:rPr lang="de-DE" sz="1000" dirty="0"/>
              <a:t>Dinge als Erzeugende [der Atmosphären]</a:t>
            </a:r>
          </a:p>
          <a:p>
            <a:r>
              <a:rPr lang="de-DE" sz="1000" dirty="0"/>
              <a:t>Dinge als Erzeugende unserer affektiven Betroffenheit</a:t>
            </a:r>
          </a:p>
          <a:p>
            <a:r>
              <a:rPr lang="de-DE" sz="1000" dirty="0"/>
              <a:t>Dinge im Arrangement</a:t>
            </a:r>
          </a:p>
          <a:p>
            <a:r>
              <a:rPr lang="de-DE" sz="1000" dirty="0"/>
              <a:t>Dinge im Zueinander</a:t>
            </a:r>
          </a:p>
          <a:p>
            <a:r>
              <a:rPr lang="de-DE" sz="1000" dirty="0"/>
              <a:t>Dinge und ihre Relationen untereinander</a:t>
            </a:r>
          </a:p>
          <a:p>
            <a:r>
              <a:rPr lang="de-DE" sz="1000" dirty="0"/>
              <a:t>dinginduzierten Atmosphären</a:t>
            </a:r>
          </a:p>
          <a:p>
            <a:r>
              <a:rPr lang="de-DE" sz="1000" dirty="0"/>
              <a:t>Dingwahrnehmung</a:t>
            </a:r>
          </a:p>
        </p:txBody>
      </p:sp>
      <p:sp>
        <p:nvSpPr>
          <p:cNvPr id="366" name="Textfeld 365">
            <a:extLst>
              <a:ext uri="{FF2B5EF4-FFF2-40B4-BE49-F238E27FC236}">
                <a16:creationId xmlns:a16="http://schemas.microsoft.com/office/drawing/2014/main" id="{2FDB2EA2-ED47-CCF6-4087-A124AFB486BA}"/>
              </a:ext>
            </a:extLst>
          </p:cNvPr>
          <p:cNvSpPr txBox="1"/>
          <p:nvPr/>
        </p:nvSpPr>
        <p:spPr>
          <a:xfrm>
            <a:off x="30678875" y="18526195"/>
            <a:ext cx="2811605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Ganzheit der Situation / Einheit einer Situation</a:t>
            </a:r>
          </a:p>
          <a:p>
            <a:r>
              <a:rPr lang="de-DE" sz="1000" dirty="0"/>
              <a:t>Ganzheiten [physiognomische]</a:t>
            </a:r>
          </a:p>
          <a:p>
            <a:r>
              <a:rPr lang="de-DE" sz="1000" dirty="0"/>
              <a:t>ganzheitliches Gefühl des Hintergrunds</a:t>
            </a:r>
          </a:p>
          <a:p>
            <a:r>
              <a:rPr lang="de-DE" sz="1000" dirty="0"/>
              <a:t>Ganzheitsbeziehung</a:t>
            </a:r>
          </a:p>
          <a:p>
            <a:r>
              <a:rPr lang="de-DE" sz="1000" dirty="0"/>
              <a:t>Ganzheitsphänomene</a:t>
            </a:r>
          </a:p>
          <a:p>
            <a:endParaRPr lang="de-DE" sz="1000" dirty="0"/>
          </a:p>
          <a:p>
            <a:r>
              <a:rPr lang="de-DE" sz="1000" dirty="0" err="1"/>
              <a:t>Bewandtnisganzheiten</a:t>
            </a:r>
            <a:r>
              <a:rPr lang="de-DE" sz="1000" dirty="0"/>
              <a:t>  </a:t>
            </a:r>
          </a:p>
        </p:txBody>
      </p:sp>
      <p:sp>
        <p:nvSpPr>
          <p:cNvPr id="368" name="Textfeld 367">
            <a:extLst>
              <a:ext uri="{FF2B5EF4-FFF2-40B4-BE49-F238E27FC236}">
                <a16:creationId xmlns:a16="http://schemas.microsoft.com/office/drawing/2014/main" id="{9D8CC38E-1F64-7ED1-E3E2-337169DC8017}"/>
              </a:ext>
            </a:extLst>
          </p:cNvPr>
          <p:cNvSpPr txBox="1"/>
          <p:nvPr/>
        </p:nvSpPr>
        <p:spPr>
          <a:xfrm>
            <a:off x="40373171" y="15599097"/>
            <a:ext cx="2907122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Kontrast [Intensitätskontrast]</a:t>
            </a:r>
          </a:p>
          <a:p>
            <a:r>
              <a:rPr lang="de-AT" sz="1000" dirty="0"/>
              <a:t>Kontrastarmut</a:t>
            </a:r>
          </a:p>
          <a:p>
            <a:r>
              <a:rPr lang="de-AT" sz="1000" dirty="0"/>
              <a:t>Kontraste [schwache]</a:t>
            </a:r>
          </a:p>
          <a:p>
            <a:r>
              <a:rPr lang="de-AT" sz="1000" dirty="0"/>
              <a:t>Kontraste [weiche/schwache]</a:t>
            </a:r>
          </a:p>
          <a:p>
            <a:r>
              <a:rPr lang="de-AT" sz="1000" dirty="0"/>
              <a:t>Kontrast-Logik, Kontrastlogik</a:t>
            </a:r>
          </a:p>
          <a:p>
            <a:r>
              <a:rPr lang="de-AT" sz="1000" dirty="0"/>
              <a:t>kontrastreiche Stellen</a:t>
            </a:r>
          </a:p>
        </p:txBody>
      </p:sp>
      <p:sp>
        <p:nvSpPr>
          <p:cNvPr id="370" name="Textfeld 369">
            <a:extLst>
              <a:ext uri="{FF2B5EF4-FFF2-40B4-BE49-F238E27FC236}">
                <a16:creationId xmlns:a16="http://schemas.microsoft.com/office/drawing/2014/main" id="{E4CCCA6A-9432-7E16-E04E-0FD02F22C1C9}"/>
              </a:ext>
            </a:extLst>
          </p:cNvPr>
          <p:cNvSpPr txBox="1"/>
          <p:nvPr/>
        </p:nvSpPr>
        <p:spPr>
          <a:xfrm>
            <a:off x="114922" y="28196615"/>
            <a:ext cx="3101298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kontinuierlich</a:t>
            </a:r>
          </a:p>
          <a:p>
            <a:r>
              <a:rPr lang="de-AT" sz="1000" dirty="0"/>
              <a:t>kontinuierlich fluid</a:t>
            </a:r>
          </a:p>
          <a:p>
            <a:r>
              <a:rPr lang="de-AT" sz="1000" dirty="0"/>
              <a:t>kontinuierlich spurorientiert</a:t>
            </a:r>
          </a:p>
          <a:p>
            <a:r>
              <a:rPr lang="de-AT" sz="1000" dirty="0"/>
              <a:t>kontinuierliche Ausformungen</a:t>
            </a:r>
          </a:p>
          <a:p>
            <a:r>
              <a:rPr lang="de-AT" sz="1000" dirty="0"/>
              <a:t>kontinuierliche Bewegungsmuster</a:t>
            </a:r>
          </a:p>
          <a:p>
            <a:r>
              <a:rPr lang="de-AT" sz="1000" dirty="0"/>
              <a:t>kontinuierliche Spuren / </a:t>
            </a:r>
          </a:p>
          <a:p>
            <a:r>
              <a:rPr lang="de-AT" sz="1000" dirty="0"/>
              <a:t>kontinuierliche Spurverläufe</a:t>
            </a:r>
          </a:p>
          <a:p>
            <a:r>
              <a:rPr lang="de-AT" sz="1000" dirty="0"/>
              <a:t>kontinuierliche Übergangsformen</a:t>
            </a:r>
          </a:p>
          <a:p>
            <a:r>
              <a:rPr lang="de-AT" sz="1000" dirty="0"/>
              <a:t>kontinuierlicher Übergang</a:t>
            </a:r>
          </a:p>
          <a:p>
            <a:r>
              <a:rPr lang="de-AT" sz="1000" dirty="0"/>
              <a:t>Kontinuität</a:t>
            </a:r>
          </a:p>
          <a:p>
            <a:r>
              <a:rPr lang="de-AT" sz="1000" dirty="0"/>
              <a:t>Kontinuum</a:t>
            </a:r>
          </a:p>
        </p:txBody>
      </p:sp>
      <p:sp>
        <p:nvSpPr>
          <p:cNvPr id="372" name="Textfeld 371">
            <a:extLst>
              <a:ext uri="{FF2B5EF4-FFF2-40B4-BE49-F238E27FC236}">
                <a16:creationId xmlns:a16="http://schemas.microsoft.com/office/drawing/2014/main" id="{DC5DF4F1-1463-08AC-304A-1136771B33DA}"/>
              </a:ext>
            </a:extLst>
          </p:cNvPr>
          <p:cNvSpPr txBox="1"/>
          <p:nvPr/>
        </p:nvSpPr>
        <p:spPr>
          <a:xfrm>
            <a:off x="2179123" y="28152573"/>
            <a:ext cx="1790875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Übergänge (kontinuierlich]</a:t>
            </a:r>
          </a:p>
          <a:p>
            <a:r>
              <a:rPr lang="de-DE" sz="1000" dirty="0"/>
              <a:t>Übergänge (unreine]</a:t>
            </a:r>
          </a:p>
          <a:p>
            <a:r>
              <a:rPr lang="de-DE" sz="1000" dirty="0"/>
              <a:t>Übergänge [gleitend]</a:t>
            </a:r>
          </a:p>
          <a:p>
            <a:r>
              <a:rPr lang="de-DE" sz="1000" dirty="0"/>
              <a:t>Übergänge [unscharfe]</a:t>
            </a:r>
          </a:p>
        </p:txBody>
      </p:sp>
      <p:sp>
        <p:nvSpPr>
          <p:cNvPr id="374" name="Textfeld 373">
            <a:extLst>
              <a:ext uri="{FF2B5EF4-FFF2-40B4-BE49-F238E27FC236}">
                <a16:creationId xmlns:a16="http://schemas.microsoft.com/office/drawing/2014/main" id="{A33434CD-80EB-3D75-4E67-0C0F2C83D657}"/>
              </a:ext>
            </a:extLst>
          </p:cNvPr>
          <p:cNvSpPr txBox="1"/>
          <p:nvPr/>
        </p:nvSpPr>
        <p:spPr>
          <a:xfrm>
            <a:off x="17628671" y="4867038"/>
            <a:ext cx="2314149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Ton  </a:t>
            </a:r>
          </a:p>
          <a:p>
            <a:r>
              <a:rPr lang="de-DE" sz="1000" dirty="0"/>
              <a:t>Ton [Ekstase]</a:t>
            </a:r>
          </a:p>
          <a:p>
            <a:r>
              <a:rPr lang="de-DE" sz="1000" dirty="0"/>
              <a:t>tonale Bewegung</a:t>
            </a:r>
          </a:p>
          <a:p>
            <a:r>
              <a:rPr lang="de-DE" sz="1000" dirty="0"/>
              <a:t>tonale Intensität</a:t>
            </a:r>
          </a:p>
          <a:p>
            <a:r>
              <a:rPr lang="de-DE" sz="1000" dirty="0"/>
              <a:t>tonale Zeitlichkeit</a:t>
            </a:r>
          </a:p>
          <a:p>
            <a:r>
              <a:rPr lang="de-DE" sz="1000" dirty="0"/>
              <a:t>tönen [das Tönen eines Dings]   </a:t>
            </a:r>
          </a:p>
          <a:p>
            <a:r>
              <a:rPr lang="de-DE" sz="1000" dirty="0" err="1"/>
              <a:t>sound</a:t>
            </a:r>
            <a:r>
              <a:rPr lang="de-DE" sz="1000" dirty="0"/>
              <a:t> </a:t>
            </a:r>
            <a:r>
              <a:rPr lang="de-DE" sz="1000" dirty="0" err="1"/>
              <a:t>as</a:t>
            </a:r>
            <a:r>
              <a:rPr lang="de-DE" sz="1000" dirty="0"/>
              <a:t> </a:t>
            </a:r>
            <a:r>
              <a:rPr lang="de-DE" sz="1000" dirty="0" err="1"/>
              <a:t>atmosphere</a:t>
            </a:r>
            <a:endParaRPr lang="de-DE" sz="1000" dirty="0"/>
          </a:p>
          <a:p>
            <a:r>
              <a:rPr lang="de-DE" sz="1000" dirty="0" err="1"/>
              <a:t>sound</a:t>
            </a:r>
            <a:r>
              <a:rPr lang="de-DE" sz="1000" dirty="0"/>
              <a:t> </a:t>
            </a:r>
            <a:r>
              <a:rPr lang="de-DE" sz="1000" dirty="0" err="1"/>
              <a:t>as</a:t>
            </a:r>
            <a:r>
              <a:rPr lang="de-DE" sz="1000" dirty="0"/>
              <a:t> </a:t>
            </a:r>
            <a:r>
              <a:rPr lang="de-DE" sz="1000" dirty="0" err="1"/>
              <a:t>mass</a:t>
            </a:r>
            <a:endParaRPr lang="de-DE" sz="1000" dirty="0"/>
          </a:p>
          <a:p>
            <a:r>
              <a:rPr lang="de-DE" sz="1000" dirty="0" err="1"/>
              <a:t>sound</a:t>
            </a:r>
            <a:r>
              <a:rPr lang="de-DE" sz="1000" dirty="0"/>
              <a:t> </a:t>
            </a:r>
            <a:r>
              <a:rPr lang="de-DE" sz="1000" dirty="0" err="1"/>
              <a:t>as</a:t>
            </a:r>
            <a:r>
              <a:rPr lang="de-DE" sz="1000" dirty="0"/>
              <a:t> </a:t>
            </a:r>
            <a:r>
              <a:rPr lang="de-DE" sz="1000" dirty="0" err="1"/>
              <a:t>volume</a:t>
            </a:r>
            <a:endParaRPr lang="de-DE" sz="1000" dirty="0"/>
          </a:p>
        </p:txBody>
      </p:sp>
      <p:cxnSp>
        <p:nvCxnSpPr>
          <p:cNvPr id="376" name="Gerader Verbinder 375">
            <a:extLst>
              <a:ext uri="{FF2B5EF4-FFF2-40B4-BE49-F238E27FC236}">
                <a16:creationId xmlns:a16="http://schemas.microsoft.com/office/drawing/2014/main" id="{EFBE15E7-81E6-2298-56F1-32D683A9863C}"/>
              </a:ext>
            </a:extLst>
          </p:cNvPr>
          <p:cNvCxnSpPr>
            <a:cxnSpLocks/>
          </p:cNvCxnSpPr>
          <p:nvPr/>
        </p:nvCxnSpPr>
        <p:spPr>
          <a:xfrm flipV="1">
            <a:off x="19016716" y="4270294"/>
            <a:ext cx="0" cy="8977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8" name="Gerader Verbinder 377">
            <a:extLst>
              <a:ext uri="{FF2B5EF4-FFF2-40B4-BE49-F238E27FC236}">
                <a16:creationId xmlns:a16="http://schemas.microsoft.com/office/drawing/2014/main" id="{5C4DE9A9-B152-4813-A59E-332300A43658}"/>
              </a:ext>
            </a:extLst>
          </p:cNvPr>
          <p:cNvCxnSpPr>
            <a:cxnSpLocks/>
          </p:cNvCxnSpPr>
          <p:nvPr/>
        </p:nvCxnSpPr>
        <p:spPr>
          <a:xfrm flipV="1">
            <a:off x="17212496" y="4167055"/>
            <a:ext cx="0" cy="17419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1" name="Textfeld 380">
            <a:extLst>
              <a:ext uri="{FF2B5EF4-FFF2-40B4-BE49-F238E27FC236}">
                <a16:creationId xmlns:a16="http://schemas.microsoft.com/office/drawing/2014/main" id="{6ED88B68-C2FA-BA6E-5AED-975880CE1230}"/>
              </a:ext>
            </a:extLst>
          </p:cNvPr>
          <p:cNvSpPr txBox="1"/>
          <p:nvPr/>
        </p:nvSpPr>
        <p:spPr>
          <a:xfrm>
            <a:off x="14404470" y="5597983"/>
            <a:ext cx="2072572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Licht</a:t>
            </a:r>
          </a:p>
          <a:p>
            <a:r>
              <a:rPr lang="de-AT" sz="1000" dirty="0"/>
              <a:t>Licht als mediales Drittes</a:t>
            </a:r>
          </a:p>
          <a:p>
            <a:r>
              <a:rPr lang="de-AT" sz="1000" dirty="0"/>
              <a:t>Licht-Atmosphären  </a:t>
            </a:r>
          </a:p>
          <a:p>
            <a:r>
              <a:rPr lang="de-AT" sz="1000" dirty="0"/>
              <a:t>Lichtatmosphäre  </a:t>
            </a:r>
          </a:p>
          <a:p>
            <a:r>
              <a:rPr lang="de-AT" sz="1000" dirty="0"/>
              <a:t>Lichtenergie</a:t>
            </a:r>
          </a:p>
          <a:p>
            <a:r>
              <a:rPr lang="de-AT" sz="1000" dirty="0"/>
              <a:t>Lichtfluten [eintauchen]</a:t>
            </a:r>
          </a:p>
          <a:p>
            <a:r>
              <a:rPr lang="de-AT" sz="1000" dirty="0"/>
              <a:t>Lichtgestaltung</a:t>
            </a:r>
          </a:p>
          <a:p>
            <a:r>
              <a:rPr lang="de-AT" sz="1000" dirty="0"/>
              <a:t>Lichtinszenierung</a:t>
            </a:r>
          </a:p>
          <a:p>
            <a:r>
              <a:rPr lang="de-AT" sz="1000" dirty="0"/>
              <a:t>Lichträume [begehbare]</a:t>
            </a:r>
          </a:p>
          <a:p>
            <a:r>
              <a:rPr lang="de-AT" sz="1000" dirty="0"/>
              <a:t>Lichtstimmung</a:t>
            </a:r>
          </a:p>
          <a:p>
            <a:r>
              <a:rPr lang="de-AT" sz="1000" dirty="0"/>
              <a:t>Lichtung  </a:t>
            </a:r>
          </a:p>
          <a:p>
            <a:r>
              <a:rPr lang="de-AT" sz="1000" dirty="0"/>
              <a:t>light and </a:t>
            </a:r>
            <a:r>
              <a:rPr lang="de-AT" sz="1000" dirty="0" err="1"/>
              <a:t>space</a:t>
            </a:r>
            <a:r>
              <a:rPr lang="de-AT" sz="1000" dirty="0"/>
              <a:t> in </a:t>
            </a:r>
            <a:r>
              <a:rPr lang="de-AT" sz="1000" dirty="0" err="1"/>
              <a:t>architecture</a:t>
            </a:r>
            <a:endParaRPr lang="de-AT" sz="1000" dirty="0"/>
          </a:p>
        </p:txBody>
      </p:sp>
      <p:cxnSp>
        <p:nvCxnSpPr>
          <p:cNvPr id="383" name="Gerader Verbinder 382">
            <a:extLst>
              <a:ext uri="{FF2B5EF4-FFF2-40B4-BE49-F238E27FC236}">
                <a16:creationId xmlns:a16="http://schemas.microsoft.com/office/drawing/2014/main" id="{4C14B513-385D-04D5-F046-43A22DA4DA9A}"/>
              </a:ext>
            </a:extLst>
          </p:cNvPr>
          <p:cNvCxnSpPr/>
          <p:nvPr/>
        </p:nvCxnSpPr>
        <p:spPr>
          <a:xfrm>
            <a:off x="18379850" y="8392854"/>
            <a:ext cx="309532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5" name="Gerader Verbinder 384">
            <a:extLst>
              <a:ext uri="{FF2B5EF4-FFF2-40B4-BE49-F238E27FC236}">
                <a16:creationId xmlns:a16="http://schemas.microsoft.com/office/drawing/2014/main" id="{3B062080-B8B7-8D4A-DB9C-130323E1D667}"/>
              </a:ext>
            </a:extLst>
          </p:cNvPr>
          <p:cNvCxnSpPr/>
          <p:nvPr/>
        </p:nvCxnSpPr>
        <p:spPr>
          <a:xfrm flipV="1">
            <a:off x="21524505" y="5685965"/>
            <a:ext cx="0" cy="26862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9" name="Gerader Verbinder 388">
            <a:extLst>
              <a:ext uri="{FF2B5EF4-FFF2-40B4-BE49-F238E27FC236}">
                <a16:creationId xmlns:a16="http://schemas.microsoft.com/office/drawing/2014/main" id="{1EF30D94-C4C1-A5F0-0860-8763B46F35C6}"/>
              </a:ext>
            </a:extLst>
          </p:cNvPr>
          <p:cNvCxnSpPr>
            <a:cxnSpLocks/>
          </p:cNvCxnSpPr>
          <p:nvPr/>
        </p:nvCxnSpPr>
        <p:spPr>
          <a:xfrm flipH="1">
            <a:off x="11293555" y="8343000"/>
            <a:ext cx="96671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0" name="Gerader Verbinder 389">
            <a:extLst>
              <a:ext uri="{FF2B5EF4-FFF2-40B4-BE49-F238E27FC236}">
                <a16:creationId xmlns:a16="http://schemas.microsoft.com/office/drawing/2014/main" id="{661DA1A3-D934-0477-A822-A29BBA1068E2}"/>
              </a:ext>
            </a:extLst>
          </p:cNvPr>
          <p:cNvCxnSpPr>
            <a:cxnSpLocks/>
          </p:cNvCxnSpPr>
          <p:nvPr/>
        </p:nvCxnSpPr>
        <p:spPr>
          <a:xfrm flipH="1" flipV="1">
            <a:off x="8209490" y="4428174"/>
            <a:ext cx="3111364" cy="39148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5" name="Gerader Verbinder 394">
            <a:extLst>
              <a:ext uri="{FF2B5EF4-FFF2-40B4-BE49-F238E27FC236}">
                <a16:creationId xmlns:a16="http://schemas.microsoft.com/office/drawing/2014/main" id="{AF4654FD-150D-E7A3-29AC-BD36D5FF36BC}"/>
              </a:ext>
            </a:extLst>
          </p:cNvPr>
          <p:cNvCxnSpPr/>
          <p:nvPr/>
        </p:nvCxnSpPr>
        <p:spPr>
          <a:xfrm>
            <a:off x="14050967" y="5454686"/>
            <a:ext cx="0" cy="247686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7" name="Textfeld 396">
            <a:extLst>
              <a:ext uri="{FF2B5EF4-FFF2-40B4-BE49-F238E27FC236}">
                <a16:creationId xmlns:a16="http://schemas.microsoft.com/office/drawing/2014/main" id="{6FF5D78C-A0F9-B44C-A345-0CCB420E8B74}"/>
              </a:ext>
            </a:extLst>
          </p:cNvPr>
          <p:cNvSpPr txBox="1"/>
          <p:nvPr/>
        </p:nvSpPr>
        <p:spPr>
          <a:xfrm>
            <a:off x="28181836" y="27585925"/>
            <a:ext cx="3442153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IntraAktion</a:t>
            </a:r>
            <a:r>
              <a:rPr lang="de-DE" sz="1000" dirty="0"/>
              <a:t> [energetisch]</a:t>
            </a:r>
          </a:p>
          <a:p>
            <a:r>
              <a:rPr lang="de-DE" sz="1000" dirty="0" err="1"/>
              <a:t>IntraAktion</a:t>
            </a:r>
            <a:r>
              <a:rPr lang="de-DE" sz="1000" dirty="0"/>
              <a:t> von wahrnehmungsrelevanten Medien</a:t>
            </a:r>
          </a:p>
          <a:p>
            <a:r>
              <a:rPr lang="de-DE" sz="1000" dirty="0" err="1"/>
              <a:t>IntraAktionsPotentiale</a:t>
            </a:r>
            <a:endParaRPr lang="de-DE" sz="1000" dirty="0"/>
          </a:p>
          <a:p>
            <a:r>
              <a:rPr lang="de-DE" sz="1000" dirty="0" err="1"/>
              <a:t>intraAktives</a:t>
            </a:r>
            <a:r>
              <a:rPr lang="de-DE" sz="1000" dirty="0"/>
              <a:t> Zusammenspiel</a:t>
            </a:r>
          </a:p>
          <a:p>
            <a:r>
              <a:rPr lang="de-DE" sz="1000" dirty="0"/>
              <a:t>intra-</a:t>
            </a:r>
            <a:r>
              <a:rPr lang="de-DE" sz="1000" dirty="0" err="1"/>
              <a:t>acting</a:t>
            </a:r>
            <a:r>
              <a:rPr lang="de-DE" sz="1000" dirty="0"/>
              <a:t> </a:t>
            </a:r>
            <a:r>
              <a:rPr lang="de-DE" sz="1000" dirty="0" err="1"/>
              <a:t>agency</a:t>
            </a:r>
            <a:endParaRPr lang="de-DE" sz="1000" dirty="0"/>
          </a:p>
        </p:txBody>
      </p:sp>
      <p:cxnSp>
        <p:nvCxnSpPr>
          <p:cNvPr id="399" name="Gerader Verbinder 398">
            <a:extLst>
              <a:ext uri="{FF2B5EF4-FFF2-40B4-BE49-F238E27FC236}">
                <a16:creationId xmlns:a16="http://schemas.microsoft.com/office/drawing/2014/main" id="{599A81F1-AD28-B771-45B2-6AA7A02A9B59}"/>
              </a:ext>
            </a:extLst>
          </p:cNvPr>
          <p:cNvCxnSpPr>
            <a:cxnSpLocks/>
          </p:cNvCxnSpPr>
          <p:nvPr/>
        </p:nvCxnSpPr>
        <p:spPr>
          <a:xfrm>
            <a:off x="31738763" y="27549830"/>
            <a:ext cx="0" cy="8007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2" name="Textfeld 401">
            <a:extLst>
              <a:ext uri="{FF2B5EF4-FFF2-40B4-BE49-F238E27FC236}">
                <a16:creationId xmlns:a16="http://schemas.microsoft.com/office/drawing/2014/main" id="{43C9627B-08B6-017A-5A1D-584FBDBFCA60}"/>
              </a:ext>
            </a:extLst>
          </p:cNvPr>
          <p:cNvSpPr txBox="1"/>
          <p:nvPr/>
        </p:nvSpPr>
        <p:spPr>
          <a:xfrm>
            <a:off x="25023455" y="25911083"/>
            <a:ext cx="2268976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Wirkkraft</a:t>
            </a:r>
          </a:p>
          <a:p>
            <a:r>
              <a:rPr lang="de-DE" sz="1000" dirty="0"/>
              <a:t>Wirkkraft der Komponenten</a:t>
            </a:r>
          </a:p>
          <a:p>
            <a:r>
              <a:rPr lang="de-DE" sz="1000" dirty="0"/>
              <a:t>Wirkkräfte [physikalisch]</a:t>
            </a:r>
          </a:p>
          <a:p>
            <a:r>
              <a:rPr lang="de-DE" sz="1000" dirty="0"/>
              <a:t>Wirkseite der Ekstasen</a:t>
            </a:r>
          </a:p>
          <a:p>
            <a:r>
              <a:rPr lang="de-DE" sz="1000" dirty="0"/>
              <a:t>Wirkverhältnisse</a:t>
            </a:r>
          </a:p>
          <a:p>
            <a:r>
              <a:rPr lang="de-DE" sz="1000" i="1" dirty="0"/>
              <a:t>Siehe auch: spürbare Wirkung</a:t>
            </a:r>
          </a:p>
        </p:txBody>
      </p:sp>
      <p:cxnSp>
        <p:nvCxnSpPr>
          <p:cNvPr id="405" name="Gerader Verbinder 404">
            <a:extLst>
              <a:ext uri="{FF2B5EF4-FFF2-40B4-BE49-F238E27FC236}">
                <a16:creationId xmlns:a16="http://schemas.microsoft.com/office/drawing/2014/main" id="{FC1BC9D5-459E-20CF-B692-9659E5E37474}"/>
              </a:ext>
            </a:extLst>
          </p:cNvPr>
          <p:cNvCxnSpPr>
            <a:stCxn id="161" idx="1"/>
          </p:cNvCxnSpPr>
          <p:nvPr/>
        </p:nvCxnSpPr>
        <p:spPr>
          <a:xfrm flipH="1">
            <a:off x="26320866" y="28704524"/>
            <a:ext cx="341176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7" name="Gerader Verbinder 406">
            <a:extLst>
              <a:ext uri="{FF2B5EF4-FFF2-40B4-BE49-F238E27FC236}">
                <a16:creationId xmlns:a16="http://schemas.microsoft.com/office/drawing/2014/main" id="{63C539CF-F69F-CF95-324D-B5A15D5EA375}"/>
              </a:ext>
            </a:extLst>
          </p:cNvPr>
          <p:cNvCxnSpPr/>
          <p:nvPr/>
        </p:nvCxnSpPr>
        <p:spPr>
          <a:xfrm flipV="1">
            <a:off x="26320866" y="27452661"/>
            <a:ext cx="0" cy="12387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9" name="Textfeld 408">
            <a:extLst>
              <a:ext uri="{FF2B5EF4-FFF2-40B4-BE49-F238E27FC236}">
                <a16:creationId xmlns:a16="http://schemas.microsoft.com/office/drawing/2014/main" id="{CD21F860-ECB8-88AC-B2A1-18DDE7A607F8}"/>
              </a:ext>
            </a:extLst>
          </p:cNvPr>
          <p:cNvSpPr txBox="1"/>
          <p:nvPr/>
        </p:nvSpPr>
        <p:spPr>
          <a:xfrm>
            <a:off x="22517947" y="27944595"/>
            <a:ext cx="2277569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agency</a:t>
            </a:r>
            <a:r>
              <a:rPr lang="de-DE" sz="1000" dirty="0"/>
              <a:t> [</a:t>
            </a:r>
            <a:r>
              <a:rPr lang="de-DE" sz="1000" dirty="0" err="1"/>
              <a:t>Agenz</a:t>
            </a:r>
            <a:r>
              <a:rPr lang="de-DE" sz="1000" dirty="0"/>
              <a:t>]</a:t>
            </a:r>
          </a:p>
          <a:p>
            <a:r>
              <a:rPr lang="de-DE" sz="1000" dirty="0" err="1"/>
              <a:t>Contingent</a:t>
            </a:r>
            <a:r>
              <a:rPr lang="de-DE" sz="1000" dirty="0"/>
              <a:t> </a:t>
            </a:r>
            <a:r>
              <a:rPr lang="de-DE" sz="1000" dirty="0" err="1"/>
              <a:t>Agencies</a:t>
            </a:r>
            <a:endParaRPr lang="de-DE" sz="1000" dirty="0"/>
          </a:p>
          <a:p>
            <a:r>
              <a:rPr lang="de-DE" sz="1000" dirty="0" err="1"/>
              <a:t>Agenz</a:t>
            </a:r>
            <a:r>
              <a:rPr lang="de-DE" sz="1000" dirty="0"/>
              <a:t> [Wirkkraft]</a:t>
            </a:r>
          </a:p>
          <a:p>
            <a:r>
              <a:rPr lang="de-DE" sz="1000" dirty="0" err="1"/>
              <a:t>Agenz</a:t>
            </a:r>
            <a:r>
              <a:rPr lang="de-DE" sz="1000" dirty="0"/>
              <a:t> der Komponenten der Situation</a:t>
            </a:r>
          </a:p>
          <a:p>
            <a:r>
              <a:rPr lang="de-DE" sz="1000" dirty="0" err="1"/>
              <a:t>Agenz</a:t>
            </a:r>
            <a:r>
              <a:rPr lang="de-DE" sz="1000" dirty="0"/>
              <a:t> der verschiedenen Elemente</a:t>
            </a:r>
          </a:p>
          <a:p>
            <a:r>
              <a:rPr lang="de-DE" sz="1000" dirty="0" err="1"/>
              <a:t>agency</a:t>
            </a:r>
            <a:r>
              <a:rPr lang="de-DE" sz="1000" dirty="0"/>
              <a:t> </a:t>
            </a:r>
            <a:r>
              <a:rPr lang="de-DE" sz="1000" dirty="0" err="1"/>
              <a:t>of</a:t>
            </a:r>
            <a:r>
              <a:rPr lang="de-DE" sz="1000" dirty="0"/>
              <a:t> matter</a:t>
            </a:r>
          </a:p>
          <a:p>
            <a:r>
              <a:rPr lang="de-DE" sz="1000" dirty="0" err="1"/>
              <a:t>agency</a:t>
            </a:r>
            <a:r>
              <a:rPr lang="de-DE" sz="1000" dirty="0"/>
              <a:t> [non-human]</a:t>
            </a:r>
          </a:p>
          <a:p>
            <a:r>
              <a:rPr lang="de-DE" sz="1000" dirty="0" err="1"/>
              <a:t>intertwined</a:t>
            </a:r>
            <a:r>
              <a:rPr lang="de-DE" sz="1000" dirty="0"/>
              <a:t> </a:t>
            </a:r>
            <a:r>
              <a:rPr lang="de-DE" sz="1000" dirty="0" err="1"/>
              <a:t>agencies</a:t>
            </a:r>
            <a:endParaRPr lang="de-DE" sz="1000" dirty="0"/>
          </a:p>
        </p:txBody>
      </p:sp>
      <p:sp>
        <p:nvSpPr>
          <p:cNvPr id="411" name="Textfeld 410">
            <a:extLst>
              <a:ext uri="{FF2B5EF4-FFF2-40B4-BE49-F238E27FC236}">
                <a16:creationId xmlns:a16="http://schemas.microsoft.com/office/drawing/2014/main" id="{4BEC0501-FC65-7044-96D2-C732472F6A7A}"/>
              </a:ext>
            </a:extLst>
          </p:cNvPr>
          <p:cNvSpPr txBox="1"/>
          <p:nvPr/>
        </p:nvSpPr>
        <p:spPr>
          <a:xfrm>
            <a:off x="25040095" y="29200797"/>
            <a:ext cx="1499111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Aktanten [Akteure]</a:t>
            </a:r>
          </a:p>
          <a:p>
            <a:r>
              <a:rPr lang="de-AT" sz="1000" dirty="0"/>
              <a:t>Akteure</a:t>
            </a:r>
          </a:p>
          <a:p>
            <a:r>
              <a:rPr lang="de-AT" sz="1000" dirty="0"/>
              <a:t>Aktionsvermögen</a:t>
            </a:r>
          </a:p>
        </p:txBody>
      </p:sp>
      <p:cxnSp>
        <p:nvCxnSpPr>
          <p:cNvPr id="413" name="Gerader Verbinder 412">
            <a:extLst>
              <a:ext uri="{FF2B5EF4-FFF2-40B4-BE49-F238E27FC236}">
                <a16:creationId xmlns:a16="http://schemas.microsoft.com/office/drawing/2014/main" id="{A3E8E9AE-041C-CD7F-3B3F-2787EC7A3F21}"/>
              </a:ext>
            </a:extLst>
          </p:cNvPr>
          <p:cNvCxnSpPr/>
          <p:nvPr/>
        </p:nvCxnSpPr>
        <p:spPr>
          <a:xfrm>
            <a:off x="28424491" y="28447699"/>
            <a:ext cx="0" cy="5635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5" name="Textfeld 414">
            <a:extLst>
              <a:ext uri="{FF2B5EF4-FFF2-40B4-BE49-F238E27FC236}">
                <a16:creationId xmlns:a16="http://schemas.microsoft.com/office/drawing/2014/main" id="{E02F5001-31C6-E147-04C7-E6F68E1F920D}"/>
              </a:ext>
            </a:extLst>
          </p:cNvPr>
          <p:cNvSpPr txBox="1"/>
          <p:nvPr/>
        </p:nvSpPr>
        <p:spPr>
          <a:xfrm>
            <a:off x="25159914" y="23082159"/>
            <a:ext cx="2321398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Szene  </a:t>
            </a:r>
          </a:p>
          <a:p>
            <a:r>
              <a:rPr lang="de-AT" sz="1000" dirty="0"/>
              <a:t>Szenen [dynamisch]</a:t>
            </a:r>
          </a:p>
          <a:p>
            <a:r>
              <a:rPr lang="de-AT" sz="1000" dirty="0" err="1"/>
              <a:t>szenerie</a:t>
            </a:r>
            <a:r>
              <a:rPr lang="de-AT" sz="1000" dirty="0"/>
              <a:t>-immanenten Atmosphären</a:t>
            </a:r>
          </a:p>
          <a:p>
            <a:r>
              <a:rPr lang="de-AT" sz="1000" dirty="0"/>
              <a:t>szenische Verlaufsgestalten</a:t>
            </a:r>
          </a:p>
          <a:p>
            <a:r>
              <a:rPr lang="de-AT" sz="1000" dirty="0"/>
              <a:t>szenisches Zueinander</a:t>
            </a:r>
          </a:p>
          <a:p>
            <a:r>
              <a:rPr lang="de-AT" sz="1000" dirty="0"/>
              <a:t>Szenografie  </a:t>
            </a:r>
          </a:p>
        </p:txBody>
      </p:sp>
      <p:cxnSp>
        <p:nvCxnSpPr>
          <p:cNvPr id="417" name="Gerader Verbinder 416">
            <a:extLst>
              <a:ext uri="{FF2B5EF4-FFF2-40B4-BE49-F238E27FC236}">
                <a16:creationId xmlns:a16="http://schemas.microsoft.com/office/drawing/2014/main" id="{D590A5C5-B0E6-1B7E-D8EF-3DC3781E79D3}"/>
              </a:ext>
            </a:extLst>
          </p:cNvPr>
          <p:cNvCxnSpPr/>
          <p:nvPr/>
        </p:nvCxnSpPr>
        <p:spPr>
          <a:xfrm flipH="1" flipV="1">
            <a:off x="28424491" y="23630766"/>
            <a:ext cx="740678" cy="9074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9" name="Textfeld 418">
            <a:extLst>
              <a:ext uri="{FF2B5EF4-FFF2-40B4-BE49-F238E27FC236}">
                <a16:creationId xmlns:a16="http://schemas.microsoft.com/office/drawing/2014/main" id="{1D1ADA56-47AB-37FA-507A-40ECC3E8E94B}"/>
              </a:ext>
            </a:extLst>
          </p:cNvPr>
          <p:cNvSpPr txBox="1"/>
          <p:nvPr/>
        </p:nvSpPr>
        <p:spPr>
          <a:xfrm>
            <a:off x="21029524" y="23164902"/>
            <a:ext cx="1480184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Verhalten</a:t>
            </a:r>
          </a:p>
          <a:p>
            <a:r>
              <a:rPr lang="de-AT" sz="1000" dirty="0"/>
              <a:t>Verhaltensmuster</a:t>
            </a:r>
          </a:p>
          <a:p>
            <a:r>
              <a:rPr lang="de-AT" sz="1000" dirty="0"/>
              <a:t>Verhaltensweisen</a:t>
            </a:r>
          </a:p>
        </p:txBody>
      </p:sp>
      <p:cxnSp>
        <p:nvCxnSpPr>
          <p:cNvPr id="421" name="Gerader Verbinder 420">
            <a:extLst>
              <a:ext uri="{FF2B5EF4-FFF2-40B4-BE49-F238E27FC236}">
                <a16:creationId xmlns:a16="http://schemas.microsoft.com/office/drawing/2014/main" id="{179F413D-DECA-83BF-1AF4-360C45C34F12}"/>
              </a:ext>
            </a:extLst>
          </p:cNvPr>
          <p:cNvCxnSpPr/>
          <p:nvPr/>
        </p:nvCxnSpPr>
        <p:spPr>
          <a:xfrm>
            <a:off x="21383625" y="24266935"/>
            <a:ext cx="0" cy="3476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2" name="Gerader Verbinder 421">
            <a:extLst>
              <a:ext uri="{FF2B5EF4-FFF2-40B4-BE49-F238E27FC236}">
                <a16:creationId xmlns:a16="http://schemas.microsoft.com/office/drawing/2014/main" id="{47EBCA9E-8FD9-CCAA-8C16-2A327C085FC9}"/>
              </a:ext>
            </a:extLst>
          </p:cNvPr>
          <p:cNvCxnSpPr/>
          <p:nvPr/>
        </p:nvCxnSpPr>
        <p:spPr>
          <a:xfrm>
            <a:off x="21348456" y="25322012"/>
            <a:ext cx="0" cy="3476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4" name="Gerader Verbinder 423">
            <a:extLst>
              <a:ext uri="{FF2B5EF4-FFF2-40B4-BE49-F238E27FC236}">
                <a16:creationId xmlns:a16="http://schemas.microsoft.com/office/drawing/2014/main" id="{F2056EB7-6385-95B5-0BF0-624564DC613C}"/>
              </a:ext>
            </a:extLst>
          </p:cNvPr>
          <p:cNvCxnSpPr/>
          <p:nvPr/>
        </p:nvCxnSpPr>
        <p:spPr>
          <a:xfrm>
            <a:off x="21985773" y="25213487"/>
            <a:ext cx="1255041" cy="13177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6" name="Textfeld 425">
            <a:extLst>
              <a:ext uri="{FF2B5EF4-FFF2-40B4-BE49-F238E27FC236}">
                <a16:creationId xmlns:a16="http://schemas.microsoft.com/office/drawing/2014/main" id="{14441215-0D29-ECAF-4564-981BFEDB45C9}"/>
              </a:ext>
            </a:extLst>
          </p:cNvPr>
          <p:cNvSpPr txBox="1"/>
          <p:nvPr/>
        </p:nvSpPr>
        <p:spPr>
          <a:xfrm>
            <a:off x="20336007" y="26199553"/>
            <a:ext cx="145719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Verlauf</a:t>
            </a:r>
          </a:p>
          <a:p>
            <a:r>
              <a:rPr lang="de-DE" sz="1000" dirty="0" err="1"/>
              <a:t>Verlaufscharaktäre</a:t>
            </a:r>
            <a:endParaRPr lang="de-DE" sz="1000" dirty="0"/>
          </a:p>
          <a:p>
            <a:r>
              <a:rPr lang="de-DE" sz="1000" dirty="0"/>
              <a:t>Verlaufsfigur</a:t>
            </a:r>
          </a:p>
          <a:p>
            <a:r>
              <a:rPr lang="de-DE" sz="1000" dirty="0"/>
              <a:t>Verlaufsformen</a:t>
            </a:r>
          </a:p>
          <a:p>
            <a:r>
              <a:rPr lang="de-DE" sz="1000" dirty="0"/>
              <a:t>Verlaufsgestalten</a:t>
            </a:r>
          </a:p>
          <a:p>
            <a:r>
              <a:rPr lang="de-DE" sz="1000" dirty="0"/>
              <a:t>Verlaufsprojektionen</a:t>
            </a:r>
          </a:p>
        </p:txBody>
      </p:sp>
      <p:sp>
        <p:nvSpPr>
          <p:cNvPr id="428" name="Textfeld 427">
            <a:extLst>
              <a:ext uri="{FF2B5EF4-FFF2-40B4-BE49-F238E27FC236}">
                <a16:creationId xmlns:a16="http://schemas.microsoft.com/office/drawing/2014/main" id="{72F81ADC-3AE1-69C6-147E-673D855A9F94}"/>
              </a:ext>
            </a:extLst>
          </p:cNvPr>
          <p:cNvSpPr txBox="1"/>
          <p:nvPr/>
        </p:nvSpPr>
        <p:spPr>
          <a:xfrm>
            <a:off x="5809393" y="28876888"/>
            <a:ext cx="3308662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Extension</a:t>
            </a:r>
          </a:p>
          <a:p>
            <a:r>
              <a:rPr lang="de-AT" sz="1000" dirty="0"/>
              <a:t>extensiv/intensiv</a:t>
            </a:r>
          </a:p>
          <a:p>
            <a:r>
              <a:rPr lang="de-AT" sz="1000" dirty="0"/>
              <a:t>extensive Größen  </a:t>
            </a:r>
          </a:p>
          <a:p>
            <a:r>
              <a:rPr lang="de-AT" sz="1000" dirty="0"/>
              <a:t>extensive Konstellationen [Diagramme]</a:t>
            </a:r>
          </a:p>
          <a:p>
            <a:r>
              <a:rPr lang="de-AT" sz="1000" dirty="0"/>
              <a:t>extensive </a:t>
            </a:r>
            <a:r>
              <a:rPr lang="de-AT" sz="1000" dirty="0" err="1"/>
              <a:t>magnitude</a:t>
            </a:r>
            <a:endParaRPr lang="de-AT" sz="1000" dirty="0"/>
          </a:p>
          <a:p>
            <a:r>
              <a:rPr lang="de-AT" sz="1000" dirty="0"/>
              <a:t>extensive Zugang [Wahrnehmung]</a:t>
            </a:r>
          </a:p>
          <a:p>
            <a:r>
              <a:rPr lang="de-AT" sz="1000" dirty="0"/>
              <a:t>extensiver Sinn [Raum-fixiert]</a:t>
            </a:r>
          </a:p>
        </p:txBody>
      </p:sp>
      <p:cxnSp>
        <p:nvCxnSpPr>
          <p:cNvPr id="430" name="Gerader Verbinder 429">
            <a:extLst>
              <a:ext uri="{FF2B5EF4-FFF2-40B4-BE49-F238E27FC236}">
                <a16:creationId xmlns:a16="http://schemas.microsoft.com/office/drawing/2014/main" id="{F1BA5968-519C-C6FB-362F-51786A9966CC}"/>
              </a:ext>
            </a:extLst>
          </p:cNvPr>
          <p:cNvCxnSpPr>
            <a:cxnSpLocks/>
          </p:cNvCxnSpPr>
          <p:nvPr/>
        </p:nvCxnSpPr>
        <p:spPr>
          <a:xfrm>
            <a:off x="7974727" y="28625613"/>
            <a:ext cx="102590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4" name="Textfeld 433">
            <a:extLst>
              <a:ext uri="{FF2B5EF4-FFF2-40B4-BE49-F238E27FC236}">
                <a16:creationId xmlns:a16="http://schemas.microsoft.com/office/drawing/2014/main" id="{38C9A737-1644-0F5A-2C99-D19FB49CD4D3}"/>
              </a:ext>
            </a:extLst>
          </p:cNvPr>
          <p:cNvSpPr txBox="1"/>
          <p:nvPr/>
        </p:nvSpPr>
        <p:spPr>
          <a:xfrm>
            <a:off x="7483102" y="27527747"/>
            <a:ext cx="2897891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Distanz [gefühlt]</a:t>
            </a:r>
          </a:p>
          <a:p>
            <a:r>
              <a:rPr lang="de-DE" sz="1000" dirty="0"/>
              <a:t>Distanz [gelebte Distanz]</a:t>
            </a:r>
          </a:p>
          <a:p>
            <a:r>
              <a:rPr lang="de-DE" sz="1000" dirty="0"/>
              <a:t>Distanz [nicht-metrische Distanz]</a:t>
            </a:r>
          </a:p>
          <a:p>
            <a:r>
              <a:rPr lang="de-DE" sz="1000" dirty="0"/>
              <a:t>Distanz [nicht-objektiv]</a:t>
            </a:r>
          </a:p>
        </p:txBody>
      </p:sp>
      <p:cxnSp>
        <p:nvCxnSpPr>
          <p:cNvPr id="437" name="Gerader Verbinder 436">
            <a:extLst>
              <a:ext uri="{FF2B5EF4-FFF2-40B4-BE49-F238E27FC236}">
                <a16:creationId xmlns:a16="http://schemas.microsoft.com/office/drawing/2014/main" id="{C879F627-B866-926B-FDA5-A20E3077C1C7}"/>
              </a:ext>
            </a:extLst>
          </p:cNvPr>
          <p:cNvCxnSpPr/>
          <p:nvPr/>
        </p:nvCxnSpPr>
        <p:spPr>
          <a:xfrm>
            <a:off x="6993638" y="27585925"/>
            <a:ext cx="0" cy="6098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9" name="Textfeld 438">
            <a:extLst>
              <a:ext uri="{FF2B5EF4-FFF2-40B4-BE49-F238E27FC236}">
                <a16:creationId xmlns:a16="http://schemas.microsoft.com/office/drawing/2014/main" id="{5ACF19D1-0639-4C66-0274-67CFAC42EC8A}"/>
              </a:ext>
            </a:extLst>
          </p:cNvPr>
          <p:cNvSpPr txBox="1"/>
          <p:nvPr/>
        </p:nvSpPr>
        <p:spPr>
          <a:xfrm>
            <a:off x="10546734" y="25793689"/>
            <a:ext cx="2771941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Relation [die Relation selbst]</a:t>
            </a:r>
          </a:p>
          <a:p>
            <a:r>
              <a:rPr lang="de-AT" sz="1000" dirty="0"/>
              <a:t>relational turn / Primat der Relation</a:t>
            </a:r>
          </a:p>
          <a:p>
            <a:r>
              <a:rPr lang="de-AT" sz="1000" dirty="0"/>
              <a:t>relationale Affektfelder</a:t>
            </a:r>
          </a:p>
          <a:p>
            <a:r>
              <a:rPr lang="de-AT" sz="1000" dirty="0"/>
              <a:t>Relationales</a:t>
            </a:r>
          </a:p>
        </p:txBody>
      </p:sp>
      <p:cxnSp>
        <p:nvCxnSpPr>
          <p:cNvPr id="442" name="Gerader Verbinder 441">
            <a:extLst>
              <a:ext uri="{FF2B5EF4-FFF2-40B4-BE49-F238E27FC236}">
                <a16:creationId xmlns:a16="http://schemas.microsoft.com/office/drawing/2014/main" id="{F87EA0AC-A909-F000-BFDE-7AE5F7A60D73}"/>
              </a:ext>
            </a:extLst>
          </p:cNvPr>
          <p:cNvCxnSpPr>
            <a:cxnSpLocks/>
          </p:cNvCxnSpPr>
          <p:nvPr/>
        </p:nvCxnSpPr>
        <p:spPr>
          <a:xfrm>
            <a:off x="11708439" y="26344414"/>
            <a:ext cx="0" cy="36297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5" name="Textfeld 444">
            <a:extLst>
              <a:ext uri="{FF2B5EF4-FFF2-40B4-BE49-F238E27FC236}">
                <a16:creationId xmlns:a16="http://schemas.microsoft.com/office/drawing/2014/main" id="{287936D0-275C-5A88-3054-64318B38D92B}"/>
              </a:ext>
            </a:extLst>
          </p:cNvPr>
          <p:cNvSpPr txBox="1"/>
          <p:nvPr/>
        </p:nvSpPr>
        <p:spPr>
          <a:xfrm>
            <a:off x="10578988" y="25036338"/>
            <a:ext cx="2726409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Konstellation der Dinge</a:t>
            </a:r>
          </a:p>
          <a:p>
            <a:r>
              <a:rPr lang="de-DE" sz="1000" dirty="0"/>
              <a:t>Konstellationen [wahrnehmbar]</a:t>
            </a:r>
          </a:p>
          <a:p>
            <a:r>
              <a:rPr lang="de-DE" sz="1000" dirty="0" err="1"/>
              <a:t>konstellative</a:t>
            </a:r>
            <a:r>
              <a:rPr lang="de-DE" sz="1000" dirty="0"/>
              <a:t> </a:t>
            </a:r>
            <a:r>
              <a:rPr lang="de-DE" sz="1000" dirty="0" err="1"/>
              <a:t>Affordanz</a:t>
            </a:r>
            <a:endParaRPr lang="de-DE" sz="1000" dirty="0"/>
          </a:p>
          <a:p>
            <a:r>
              <a:rPr lang="de-DE" sz="1000" dirty="0" err="1"/>
              <a:t>konstellativer</a:t>
            </a:r>
            <a:r>
              <a:rPr lang="de-DE" sz="1000" dirty="0"/>
              <a:t> Sinn</a:t>
            </a:r>
          </a:p>
        </p:txBody>
      </p:sp>
      <p:cxnSp>
        <p:nvCxnSpPr>
          <p:cNvPr id="447" name="Gerader Verbinder 446">
            <a:extLst>
              <a:ext uri="{FF2B5EF4-FFF2-40B4-BE49-F238E27FC236}">
                <a16:creationId xmlns:a16="http://schemas.microsoft.com/office/drawing/2014/main" id="{AE231FAA-3890-D29D-63CD-42C3D8771253}"/>
              </a:ext>
            </a:extLst>
          </p:cNvPr>
          <p:cNvCxnSpPr/>
          <p:nvPr/>
        </p:nvCxnSpPr>
        <p:spPr>
          <a:xfrm>
            <a:off x="12142035" y="23249016"/>
            <a:ext cx="0" cy="10932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8" name="Gerader Verbinder 447">
            <a:extLst>
              <a:ext uri="{FF2B5EF4-FFF2-40B4-BE49-F238E27FC236}">
                <a16:creationId xmlns:a16="http://schemas.microsoft.com/office/drawing/2014/main" id="{6AE43156-B5BA-1827-33C7-5D6CBFB6BFCC}"/>
              </a:ext>
            </a:extLst>
          </p:cNvPr>
          <p:cNvCxnSpPr>
            <a:cxnSpLocks/>
          </p:cNvCxnSpPr>
          <p:nvPr/>
        </p:nvCxnSpPr>
        <p:spPr>
          <a:xfrm>
            <a:off x="12605276" y="25106352"/>
            <a:ext cx="0" cy="16986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1" name="Textfeld 450">
            <a:extLst>
              <a:ext uri="{FF2B5EF4-FFF2-40B4-BE49-F238E27FC236}">
                <a16:creationId xmlns:a16="http://schemas.microsoft.com/office/drawing/2014/main" id="{8A2CCD6A-BBF1-AC2D-9D42-594497579A12}"/>
              </a:ext>
            </a:extLst>
          </p:cNvPr>
          <p:cNvSpPr txBox="1"/>
          <p:nvPr/>
        </p:nvSpPr>
        <p:spPr>
          <a:xfrm>
            <a:off x="9027723" y="28902307"/>
            <a:ext cx="2179284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 err="1"/>
              <a:t>diagrammatic</a:t>
            </a:r>
            <a:r>
              <a:rPr lang="de-AT" sz="1000" dirty="0"/>
              <a:t> </a:t>
            </a:r>
            <a:r>
              <a:rPr lang="de-AT" sz="1000" dirty="0" err="1"/>
              <a:t>field</a:t>
            </a:r>
            <a:r>
              <a:rPr lang="de-AT" sz="1000" dirty="0"/>
              <a:t> </a:t>
            </a:r>
            <a:r>
              <a:rPr lang="de-AT" sz="1000" dirty="0" err="1"/>
              <a:t>of</a:t>
            </a:r>
            <a:r>
              <a:rPr lang="de-AT" sz="1000" dirty="0"/>
              <a:t> </a:t>
            </a:r>
            <a:r>
              <a:rPr lang="de-AT" sz="1000" dirty="0" err="1"/>
              <a:t>forces</a:t>
            </a:r>
            <a:endParaRPr lang="de-AT" sz="1000" dirty="0"/>
          </a:p>
          <a:p>
            <a:r>
              <a:rPr lang="de-AT" sz="1000" dirty="0" err="1"/>
              <a:t>diagrammatic</a:t>
            </a:r>
            <a:r>
              <a:rPr lang="de-AT" sz="1000" dirty="0"/>
              <a:t> </a:t>
            </a:r>
            <a:r>
              <a:rPr lang="de-AT" sz="1000" dirty="0" err="1"/>
              <a:t>interplay</a:t>
            </a:r>
            <a:endParaRPr lang="de-AT" sz="1000" dirty="0"/>
          </a:p>
          <a:p>
            <a:r>
              <a:rPr lang="de-AT" sz="1000" dirty="0"/>
              <a:t>Diagrammatik</a:t>
            </a:r>
          </a:p>
          <a:p>
            <a:r>
              <a:rPr lang="de-AT" sz="1000" dirty="0"/>
              <a:t>Diagrammatik - </a:t>
            </a:r>
            <a:r>
              <a:rPr lang="de-AT" sz="1000" dirty="0" err="1"/>
              <a:t>Pyknographie</a:t>
            </a:r>
            <a:endParaRPr lang="de-AT" sz="1000" dirty="0"/>
          </a:p>
          <a:p>
            <a:r>
              <a:rPr lang="de-AT" sz="1000" dirty="0"/>
              <a:t>diagrammatische Darstellung</a:t>
            </a:r>
          </a:p>
          <a:p>
            <a:r>
              <a:rPr lang="de-AT" sz="1000" dirty="0" err="1"/>
              <a:t>spatial-objectual</a:t>
            </a:r>
            <a:r>
              <a:rPr lang="de-AT" sz="1000" dirty="0"/>
              <a:t> </a:t>
            </a:r>
            <a:r>
              <a:rPr lang="de-AT" sz="1000" dirty="0" err="1"/>
              <a:t>diagramming</a:t>
            </a:r>
            <a:endParaRPr lang="de-AT" sz="1000" dirty="0"/>
          </a:p>
        </p:txBody>
      </p:sp>
      <p:cxnSp>
        <p:nvCxnSpPr>
          <p:cNvPr id="452" name="Gerader Verbinder 451">
            <a:extLst>
              <a:ext uri="{FF2B5EF4-FFF2-40B4-BE49-F238E27FC236}">
                <a16:creationId xmlns:a16="http://schemas.microsoft.com/office/drawing/2014/main" id="{88702E7A-2918-87A5-3B31-CC09E14D2700}"/>
              </a:ext>
            </a:extLst>
          </p:cNvPr>
          <p:cNvCxnSpPr>
            <a:cxnSpLocks/>
          </p:cNvCxnSpPr>
          <p:nvPr/>
        </p:nvCxnSpPr>
        <p:spPr>
          <a:xfrm>
            <a:off x="12624471" y="27614129"/>
            <a:ext cx="0" cy="13970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5" name="Textfeld 454">
            <a:extLst>
              <a:ext uri="{FF2B5EF4-FFF2-40B4-BE49-F238E27FC236}">
                <a16:creationId xmlns:a16="http://schemas.microsoft.com/office/drawing/2014/main" id="{7D9014D3-D5E9-1C70-3693-0AE02E9B1131}"/>
              </a:ext>
            </a:extLst>
          </p:cNvPr>
          <p:cNvSpPr txBox="1"/>
          <p:nvPr/>
        </p:nvSpPr>
        <p:spPr>
          <a:xfrm>
            <a:off x="11729546" y="29646799"/>
            <a:ext cx="2222877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Mit-Sein [energetisch gespiegelt]</a:t>
            </a:r>
          </a:p>
          <a:p>
            <a:r>
              <a:rPr lang="de-DE" sz="1000" dirty="0"/>
              <a:t>Mit-Sein [teilhabend]</a:t>
            </a:r>
          </a:p>
        </p:txBody>
      </p:sp>
      <p:sp>
        <p:nvSpPr>
          <p:cNvPr id="456" name="Textfeld 455">
            <a:extLst>
              <a:ext uri="{FF2B5EF4-FFF2-40B4-BE49-F238E27FC236}">
                <a16:creationId xmlns:a16="http://schemas.microsoft.com/office/drawing/2014/main" id="{832076DA-C1EC-8F33-8DAB-57292F47C790}"/>
              </a:ext>
            </a:extLst>
          </p:cNvPr>
          <p:cNvSpPr txBox="1"/>
          <p:nvPr/>
        </p:nvSpPr>
        <p:spPr>
          <a:xfrm>
            <a:off x="4403532" y="15815215"/>
            <a:ext cx="13724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0070C0"/>
                </a:solidFill>
              </a:rPr>
              <a:t>Böhme</a:t>
            </a:r>
          </a:p>
        </p:txBody>
      </p:sp>
      <p:sp>
        <p:nvSpPr>
          <p:cNvPr id="458" name="Textfeld 457">
            <a:extLst>
              <a:ext uri="{FF2B5EF4-FFF2-40B4-BE49-F238E27FC236}">
                <a16:creationId xmlns:a16="http://schemas.microsoft.com/office/drawing/2014/main" id="{1E570E40-9933-0383-3EF9-5A43E3228CDF}"/>
              </a:ext>
            </a:extLst>
          </p:cNvPr>
          <p:cNvSpPr txBox="1"/>
          <p:nvPr/>
        </p:nvSpPr>
        <p:spPr>
          <a:xfrm>
            <a:off x="30343270" y="25355778"/>
            <a:ext cx="2995159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affordances</a:t>
            </a:r>
            <a:endParaRPr lang="de-DE" sz="1000" dirty="0"/>
          </a:p>
          <a:p>
            <a:r>
              <a:rPr lang="de-DE" sz="1000" dirty="0" err="1"/>
              <a:t>Affordanz</a:t>
            </a:r>
            <a:r>
              <a:rPr lang="de-DE" sz="1000" dirty="0"/>
              <a:t> [Aufforderungscharakter]  </a:t>
            </a:r>
          </a:p>
          <a:p>
            <a:r>
              <a:rPr lang="de-DE" sz="1000" dirty="0" err="1"/>
              <a:t>wholes</a:t>
            </a:r>
            <a:r>
              <a:rPr lang="de-DE" sz="1000" dirty="0"/>
              <a:t> </a:t>
            </a:r>
            <a:r>
              <a:rPr lang="de-DE" sz="1000" dirty="0" err="1"/>
              <a:t>of</a:t>
            </a:r>
            <a:r>
              <a:rPr lang="de-DE" sz="1000" dirty="0"/>
              <a:t> </a:t>
            </a:r>
            <a:r>
              <a:rPr lang="de-DE" sz="1000" dirty="0" err="1"/>
              <a:t>affordances</a:t>
            </a:r>
            <a:endParaRPr lang="de-DE" sz="1000" dirty="0"/>
          </a:p>
          <a:p>
            <a:r>
              <a:rPr lang="de-DE" sz="1000" dirty="0" err="1"/>
              <a:t>Afformanz</a:t>
            </a:r>
            <a:endParaRPr lang="de-DE" sz="1000" dirty="0"/>
          </a:p>
        </p:txBody>
      </p:sp>
      <p:sp>
        <p:nvSpPr>
          <p:cNvPr id="460" name="Textfeld 459">
            <a:extLst>
              <a:ext uri="{FF2B5EF4-FFF2-40B4-BE49-F238E27FC236}">
                <a16:creationId xmlns:a16="http://schemas.microsoft.com/office/drawing/2014/main" id="{1F402227-83D1-C107-672F-2E06A323DE5D}"/>
              </a:ext>
            </a:extLst>
          </p:cNvPr>
          <p:cNvSpPr txBox="1"/>
          <p:nvPr/>
        </p:nvSpPr>
        <p:spPr>
          <a:xfrm>
            <a:off x="33124736" y="23380393"/>
            <a:ext cx="2302099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Figur  </a:t>
            </a:r>
          </a:p>
          <a:p>
            <a:r>
              <a:rPr lang="de-DE" sz="1000" dirty="0"/>
              <a:t>Figur [flüchtig], flüchtige Figur</a:t>
            </a:r>
          </a:p>
          <a:p>
            <a:r>
              <a:rPr lang="de-DE" sz="1000" dirty="0"/>
              <a:t>Figur/Grund-Dialektik</a:t>
            </a:r>
          </a:p>
          <a:p>
            <a:r>
              <a:rPr lang="de-DE" sz="1000" dirty="0"/>
              <a:t>Figur/Grund-Entscheidungen</a:t>
            </a:r>
          </a:p>
          <a:p>
            <a:r>
              <a:rPr lang="de-DE" sz="1000" dirty="0"/>
              <a:t>Figur/Grund-Unterscheidung</a:t>
            </a:r>
          </a:p>
          <a:p>
            <a:r>
              <a:rPr lang="de-DE" sz="1000" dirty="0"/>
              <a:t>Figuren des Dritten</a:t>
            </a:r>
          </a:p>
          <a:p>
            <a:r>
              <a:rPr lang="de-DE" sz="1000" dirty="0"/>
              <a:t>flüchtige Gestalten  </a:t>
            </a:r>
          </a:p>
        </p:txBody>
      </p:sp>
      <p:cxnSp>
        <p:nvCxnSpPr>
          <p:cNvPr id="462" name="Gerader Verbinder 461">
            <a:extLst>
              <a:ext uri="{FF2B5EF4-FFF2-40B4-BE49-F238E27FC236}">
                <a16:creationId xmlns:a16="http://schemas.microsoft.com/office/drawing/2014/main" id="{45BA647A-6602-4C75-3340-FEFFE74DC0E6}"/>
              </a:ext>
            </a:extLst>
          </p:cNvPr>
          <p:cNvCxnSpPr/>
          <p:nvPr/>
        </p:nvCxnSpPr>
        <p:spPr>
          <a:xfrm flipH="1">
            <a:off x="35077206" y="22909894"/>
            <a:ext cx="123553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4" name="Textfeld 463">
            <a:extLst>
              <a:ext uri="{FF2B5EF4-FFF2-40B4-BE49-F238E27FC236}">
                <a16:creationId xmlns:a16="http://schemas.microsoft.com/office/drawing/2014/main" id="{BB33DCD7-D66F-737E-9052-57E06B07BC67}"/>
              </a:ext>
            </a:extLst>
          </p:cNvPr>
          <p:cNvSpPr txBox="1"/>
          <p:nvPr/>
        </p:nvSpPr>
        <p:spPr>
          <a:xfrm>
            <a:off x="151139" y="22856196"/>
            <a:ext cx="1646698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fluid / fluid-bewegt</a:t>
            </a:r>
          </a:p>
          <a:p>
            <a:r>
              <a:rPr lang="de-AT" sz="1000" dirty="0"/>
              <a:t>fluide Anmutungen</a:t>
            </a:r>
          </a:p>
          <a:p>
            <a:r>
              <a:rPr lang="de-AT" sz="1000" dirty="0"/>
              <a:t>fluide Ausformungen</a:t>
            </a:r>
          </a:p>
          <a:p>
            <a:r>
              <a:rPr lang="de-AT" sz="1000" dirty="0"/>
              <a:t>fluide Mischung</a:t>
            </a:r>
          </a:p>
          <a:p>
            <a:r>
              <a:rPr lang="de-AT" sz="1000" dirty="0"/>
              <a:t>fluide Strukturen</a:t>
            </a:r>
          </a:p>
          <a:p>
            <a:r>
              <a:rPr lang="de-AT" sz="1000" dirty="0"/>
              <a:t>fluider Zusammenhang</a:t>
            </a:r>
          </a:p>
          <a:p>
            <a:r>
              <a:rPr lang="de-AT" sz="1000" dirty="0"/>
              <a:t>fluides Verhalten</a:t>
            </a:r>
          </a:p>
          <a:p>
            <a:r>
              <a:rPr lang="de-AT" sz="1000" dirty="0"/>
              <a:t>fluides Zwischen</a:t>
            </a:r>
          </a:p>
          <a:p>
            <a:r>
              <a:rPr lang="de-AT" sz="1000" dirty="0"/>
              <a:t>Fluidität</a:t>
            </a:r>
          </a:p>
          <a:p>
            <a:r>
              <a:rPr lang="de-AT" sz="1000" dirty="0"/>
              <a:t>Fluidum</a:t>
            </a:r>
          </a:p>
        </p:txBody>
      </p:sp>
      <p:cxnSp>
        <p:nvCxnSpPr>
          <p:cNvPr id="466" name="Gerader Verbinder 465">
            <a:extLst>
              <a:ext uri="{FF2B5EF4-FFF2-40B4-BE49-F238E27FC236}">
                <a16:creationId xmlns:a16="http://schemas.microsoft.com/office/drawing/2014/main" id="{94BFE359-7A91-1EDE-F1BB-D6FDB11611AF}"/>
              </a:ext>
            </a:extLst>
          </p:cNvPr>
          <p:cNvCxnSpPr/>
          <p:nvPr/>
        </p:nvCxnSpPr>
        <p:spPr>
          <a:xfrm flipH="1">
            <a:off x="1323749" y="24794458"/>
            <a:ext cx="248641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8" name="Gerader Verbinder 467">
            <a:extLst>
              <a:ext uri="{FF2B5EF4-FFF2-40B4-BE49-F238E27FC236}">
                <a16:creationId xmlns:a16="http://schemas.microsoft.com/office/drawing/2014/main" id="{0A1E9F04-6C0E-31D6-6955-6E90ECA10948}"/>
              </a:ext>
            </a:extLst>
          </p:cNvPr>
          <p:cNvCxnSpPr/>
          <p:nvPr/>
        </p:nvCxnSpPr>
        <p:spPr>
          <a:xfrm>
            <a:off x="4403532" y="22962008"/>
            <a:ext cx="0" cy="13802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0" name="Gerader Verbinder 469">
            <a:extLst>
              <a:ext uri="{FF2B5EF4-FFF2-40B4-BE49-F238E27FC236}">
                <a16:creationId xmlns:a16="http://schemas.microsoft.com/office/drawing/2014/main" id="{E525E16C-4B8D-38AB-AD7C-8D73FB093BD6}"/>
              </a:ext>
            </a:extLst>
          </p:cNvPr>
          <p:cNvCxnSpPr/>
          <p:nvPr/>
        </p:nvCxnSpPr>
        <p:spPr>
          <a:xfrm>
            <a:off x="2620845" y="21963152"/>
            <a:ext cx="0" cy="26832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2" name="Gerader Verbinder 471">
            <a:extLst>
              <a:ext uri="{FF2B5EF4-FFF2-40B4-BE49-F238E27FC236}">
                <a16:creationId xmlns:a16="http://schemas.microsoft.com/office/drawing/2014/main" id="{4B7056BF-0E8D-CFBF-3832-24CAE29D603B}"/>
              </a:ext>
            </a:extLst>
          </p:cNvPr>
          <p:cNvCxnSpPr>
            <a:cxnSpLocks/>
          </p:cNvCxnSpPr>
          <p:nvPr/>
        </p:nvCxnSpPr>
        <p:spPr>
          <a:xfrm>
            <a:off x="2643764" y="24608183"/>
            <a:ext cx="116418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5" name="Textfeld 474">
            <a:extLst>
              <a:ext uri="{FF2B5EF4-FFF2-40B4-BE49-F238E27FC236}">
                <a16:creationId xmlns:a16="http://schemas.microsoft.com/office/drawing/2014/main" id="{6DC18F36-4941-5849-35E1-8E098F643FF3}"/>
              </a:ext>
            </a:extLst>
          </p:cNvPr>
          <p:cNvSpPr txBox="1"/>
          <p:nvPr/>
        </p:nvSpPr>
        <p:spPr>
          <a:xfrm>
            <a:off x="1429516" y="26134480"/>
            <a:ext cx="1694112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Mischung [fluid]</a:t>
            </a:r>
          </a:p>
          <a:p>
            <a:r>
              <a:rPr lang="de-DE" sz="1000" dirty="0"/>
              <a:t>Mischung [granular]</a:t>
            </a:r>
          </a:p>
          <a:p>
            <a:r>
              <a:rPr lang="de-DE" sz="1000" dirty="0"/>
              <a:t>Mischung, Vermischung</a:t>
            </a:r>
          </a:p>
        </p:txBody>
      </p:sp>
      <p:cxnSp>
        <p:nvCxnSpPr>
          <p:cNvPr id="477" name="Gerader Verbinder 476">
            <a:extLst>
              <a:ext uri="{FF2B5EF4-FFF2-40B4-BE49-F238E27FC236}">
                <a16:creationId xmlns:a16="http://schemas.microsoft.com/office/drawing/2014/main" id="{4C6F7847-EFCC-12BF-3B16-1B0E4CC36333}"/>
              </a:ext>
            </a:extLst>
          </p:cNvPr>
          <p:cNvCxnSpPr/>
          <p:nvPr/>
        </p:nvCxnSpPr>
        <p:spPr>
          <a:xfrm>
            <a:off x="1362333" y="26199553"/>
            <a:ext cx="0" cy="14090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8" name="Gerader Verbinder 477">
            <a:extLst>
              <a:ext uri="{FF2B5EF4-FFF2-40B4-BE49-F238E27FC236}">
                <a16:creationId xmlns:a16="http://schemas.microsoft.com/office/drawing/2014/main" id="{7F8192D8-02CF-F12E-93E2-ABEE73EF621E}"/>
              </a:ext>
            </a:extLst>
          </p:cNvPr>
          <p:cNvCxnSpPr/>
          <p:nvPr/>
        </p:nvCxnSpPr>
        <p:spPr>
          <a:xfrm>
            <a:off x="2081893" y="28169179"/>
            <a:ext cx="0" cy="14090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0" name="Textfeld 479">
            <a:extLst>
              <a:ext uri="{FF2B5EF4-FFF2-40B4-BE49-F238E27FC236}">
                <a16:creationId xmlns:a16="http://schemas.microsoft.com/office/drawing/2014/main" id="{2FCC2BE7-A1A7-0D13-1247-B211DE7D8754}"/>
              </a:ext>
            </a:extLst>
          </p:cNvPr>
          <p:cNvSpPr txBox="1"/>
          <p:nvPr/>
        </p:nvSpPr>
        <p:spPr>
          <a:xfrm>
            <a:off x="7205191" y="23020901"/>
            <a:ext cx="1035363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Ortlosigkeit</a:t>
            </a:r>
          </a:p>
          <a:p>
            <a:r>
              <a:rPr lang="de-AT" sz="1000" dirty="0"/>
              <a:t>Platz</a:t>
            </a:r>
          </a:p>
        </p:txBody>
      </p:sp>
      <p:sp>
        <p:nvSpPr>
          <p:cNvPr id="482" name="Textfeld 481">
            <a:extLst>
              <a:ext uri="{FF2B5EF4-FFF2-40B4-BE49-F238E27FC236}">
                <a16:creationId xmlns:a16="http://schemas.microsoft.com/office/drawing/2014/main" id="{ED807E9A-CF7E-05FE-3727-C87EB28DB39F}"/>
              </a:ext>
            </a:extLst>
          </p:cNvPr>
          <p:cNvSpPr txBox="1"/>
          <p:nvPr/>
        </p:nvSpPr>
        <p:spPr>
          <a:xfrm>
            <a:off x="16599419" y="26030342"/>
            <a:ext cx="2226900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Umfeld im Zueinander  </a:t>
            </a:r>
          </a:p>
          <a:p>
            <a:r>
              <a:rPr lang="de-DE" sz="1000" dirty="0"/>
              <a:t>Umgebung tönen  </a:t>
            </a:r>
          </a:p>
          <a:p>
            <a:r>
              <a:rPr lang="de-DE" sz="1000" dirty="0"/>
              <a:t>Umgebungsfeld  </a:t>
            </a:r>
          </a:p>
          <a:p>
            <a:r>
              <a:rPr lang="fr-FR" sz="1000" dirty="0" err="1"/>
              <a:t>Umgebung</a:t>
            </a:r>
            <a:r>
              <a:rPr lang="fr-FR" sz="1000" dirty="0"/>
              <a:t>  </a:t>
            </a:r>
            <a:endParaRPr lang="de-DE" sz="1000" dirty="0"/>
          </a:p>
          <a:p>
            <a:r>
              <a:rPr lang="de-DE" sz="1000" dirty="0"/>
              <a:t>Umwelt  </a:t>
            </a:r>
          </a:p>
          <a:p>
            <a:r>
              <a:rPr lang="de-DE" sz="1000" dirty="0"/>
              <a:t>Umwelt-Ganzes</a:t>
            </a:r>
          </a:p>
          <a:p>
            <a:r>
              <a:rPr lang="de-DE" sz="1000" dirty="0"/>
              <a:t>Umweltwirklichkeit des Leibes</a:t>
            </a:r>
          </a:p>
        </p:txBody>
      </p:sp>
      <p:cxnSp>
        <p:nvCxnSpPr>
          <p:cNvPr id="483" name="Gerader Verbinder 482">
            <a:extLst>
              <a:ext uri="{FF2B5EF4-FFF2-40B4-BE49-F238E27FC236}">
                <a16:creationId xmlns:a16="http://schemas.microsoft.com/office/drawing/2014/main" id="{16F1C20A-43E0-4784-8EE3-6E9029DB81AB}"/>
              </a:ext>
            </a:extLst>
          </p:cNvPr>
          <p:cNvCxnSpPr>
            <a:cxnSpLocks/>
          </p:cNvCxnSpPr>
          <p:nvPr/>
        </p:nvCxnSpPr>
        <p:spPr>
          <a:xfrm>
            <a:off x="13728533" y="23447533"/>
            <a:ext cx="1995020" cy="25463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7" name="Gerader Verbinder 486">
            <a:extLst>
              <a:ext uri="{FF2B5EF4-FFF2-40B4-BE49-F238E27FC236}">
                <a16:creationId xmlns:a16="http://schemas.microsoft.com/office/drawing/2014/main" id="{21BF50D8-B09F-999D-7375-86C986B3A194}"/>
              </a:ext>
            </a:extLst>
          </p:cNvPr>
          <p:cNvCxnSpPr/>
          <p:nvPr/>
        </p:nvCxnSpPr>
        <p:spPr>
          <a:xfrm>
            <a:off x="21675142" y="26233800"/>
            <a:ext cx="0" cy="129394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9" name="Textfeld 488">
            <a:extLst>
              <a:ext uri="{FF2B5EF4-FFF2-40B4-BE49-F238E27FC236}">
                <a16:creationId xmlns:a16="http://schemas.microsoft.com/office/drawing/2014/main" id="{655EF315-9836-E845-271B-DE4F913BEB3B}"/>
              </a:ext>
            </a:extLst>
          </p:cNvPr>
          <p:cNvSpPr txBox="1"/>
          <p:nvPr/>
        </p:nvSpPr>
        <p:spPr>
          <a:xfrm>
            <a:off x="19140137" y="28255034"/>
            <a:ext cx="258752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Graphematik</a:t>
            </a:r>
          </a:p>
          <a:p>
            <a:r>
              <a:rPr lang="de-DE" sz="1000" dirty="0"/>
              <a:t>Graphematik des Zwischen</a:t>
            </a:r>
          </a:p>
          <a:p>
            <a:r>
              <a:rPr lang="de-DE" sz="1000" dirty="0"/>
              <a:t>graphematische Darstellung</a:t>
            </a:r>
          </a:p>
          <a:p>
            <a:r>
              <a:rPr lang="de-DE" sz="1000" dirty="0"/>
              <a:t>graphematische Spuren</a:t>
            </a:r>
          </a:p>
        </p:txBody>
      </p:sp>
      <p:sp>
        <p:nvSpPr>
          <p:cNvPr id="491" name="Textfeld 490">
            <a:extLst>
              <a:ext uri="{FF2B5EF4-FFF2-40B4-BE49-F238E27FC236}">
                <a16:creationId xmlns:a16="http://schemas.microsoft.com/office/drawing/2014/main" id="{3D62B6B2-6AD6-103D-8408-5E2CEC133346}"/>
              </a:ext>
            </a:extLst>
          </p:cNvPr>
          <p:cNvSpPr txBox="1"/>
          <p:nvPr/>
        </p:nvSpPr>
        <p:spPr>
          <a:xfrm>
            <a:off x="17295092" y="29176379"/>
            <a:ext cx="2763625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Notationen - gestische Umsetzung</a:t>
            </a:r>
          </a:p>
          <a:p>
            <a:r>
              <a:rPr lang="de-DE" sz="1000" dirty="0"/>
              <a:t>Notationen – gezeichnet</a:t>
            </a:r>
          </a:p>
          <a:p>
            <a:r>
              <a:rPr lang="de-DE" sz="1000" dirty="0"/>
              <a:t>experimental </a:t>
            </a:r>
            <a:r>
              <a:rPr lang="de-DE" sz="1000" dirty="0" err="1"/>
              <a:t>systems</a:t>
            </a:r>
            <a:r>
              <a:rPr lang="de-DE" sz="1000" dirty="0"/>
              <a:t> </a:t>
            </a:r>
            <a:r>
              <a:rPr lang="de-DE" sz="1000" dirty="0" err="1"/>
              <a:t>of</a:t>
            </a:r>
            <a:r>
              <a:rPr lang="de-DE" sz="1000" dirty="0"/>
              <a:t> </a:t>
            </a:r>
            <a:r>
              <a:rPr lang="de-DE" sz="1000" dirty="0" err="1"/>
              <a:t>notation</a:t>
            </a:r>
            <a:endParaRPr lang="de-DE" sz="1000" dirty="0"/>
          </a:p>
          <a:p>
            <a:r>
              <a:rPr lang="de-DE" sz="1000" dirty="0" err="1"/>
              <a:t>artifacts</a:t>
            </a:r>
            <a:r>
              <a:rPr lang="de-DE" sz="1000" dirty="0"/>
              <a:t> </a:t>
            </a:r>
            <a:r>
              <a:rPr lang="de-DE" sz="1000" dirty="0" err="1"/>
              <a:t>of</a:t>
            </a:r>
            <a:r>
              <a:rPr lang="de-DE" sz="1000" dirty="0"/>
              <a:t> </a:t>
            </a:r>
            <a:r>
              <a:rPr lang="de-DE" sz="1000" dirty="0" err="1"/>
              <a:t>notation</a:t>
            </a:r>
            <a:endParaRPr lang="de-DE" sz="1000" dirty="0"/>
          </a:p>
          <a:p>
            <a:r>
              <a:rPr lang="de-DE" sz="1000" dirty="0" err="1"/>
              <a:t>aesthetic</a:t>
            </a:r>
            <a:r>
              <a:rPr lang="de-DE" sz="1000" dirty="0"/>
              <a:t> </a:t>
            </a:r>
            <a:r>
              <a:rPr lang="de-DE" sz="1000" dirty="0" err="1"/>
              <a:t>practices</a:t>
            </a:r>
            <a:r>
              <a:rPr lang="de-DE" sz="1000" dirty="0"/>
              <a:t> </a:t>
            </a:r>
            <a:r>
              <a:rPr lang="de-DE" sz="1000" dirty="0" err="1"/>
              <a:t>of</a:t>
            </a:r>
            <a:r>
              <a:rPr lang="de-DE" sz="1000" dirty="0"/>
              <a:t> </a:t>
            </a:r>
            <a:r>
              <a:rPr lang="de-DE" sz="1000" dirty="0" err="1"/>
              <a:t>notation</a:t>
            </a:r>
            <a:endParaRPr lang="de-DE" sz="1000" dirty="0"/>
          </a:p>
          <a:p>
            <a:r>
              <a:rPr lang="de-DE" sz="1000" dirty="0"/>
              <a:t>Notationspraxen </a:t>
            </a:r>
          </a:p>
        </p:txBody>
      </p:sp>
      <p:sp>
        <p:nvSpPr>
          <p:cNvPr id="493" name="Textfeld 492">
            <a:extLst>
              <a:ext uri="{FF2B5EF4-FFF2-40B4-BE49-F238E27FC236}">
                <a16:creationId xmlns:a16="http://schemas.microsoft.com/office/drawing/2014/main" id="{818ED1CA-9772-2270-6781-3BBF83E67714}"/>
              </a:ext>
            </a:extLst>
          </p:cNvPr>
          <p:cNvSpPr txBox="1"/>
          <p:nvPr/>
        </p:nvSpPr>
        <p:spPr>
          <a:xfrm>
            <a:off x="980551" y="12865637"/>
            <a:ext cx="3087922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Oberflächendesign</a:t>
            </a:r>
          </a:p>
          <a:p>
            <a:r>
              <a:rPr lang="de-AT" sz="1000" dirty="0"/>
              <a:t>Oberflächeneffekt</a:t>
            </a:r>
          </a:p>
          <a:p>
            <a:r>
              <a:rPr lang="de-AT" sz="1000" dirty="0"/>
              <a:t>Oberflächengestalt [Physiognomie]</a:t>
            </a:r>
          </a:p>
          <a:p>
            <a:r>
              <a:rPr lang="de-AT" sz="1000" dirty="0"/>
              <a:t>oberflächenlose Gegenstandswahrnehmung</a:t>
            </a:r>
          </a:p>
          <a:p>
            <a:r>
              <a:rPr lang="de-AT" sz="1000" dirty="0"/>
              <a:t>oberflächenloser Klangraum  </a:t>
            </a:r>
          </a:p>
          <a:p>
            <a:r>
              <a:rPr lang="de-AT" sz="1000" dirty="0"/>
              <a:t>oberflächenloser Raum</a:t>
            </a:r>
          </a:p>
        </p:txBody>
      </p:sp>
      <p:cxnSp>
        <p:nvCxnSpPr>
          <p:cNvPr id="495" name="Gerader Verbinder 494">
            <a:extLst>
              <a:ext uri="{FF2B5EF4-FFF2-40B4-BE49-F238E27FC236}">
                <a16:creationId xmlns:a16="http://schemas.microsoft.com/office/drawing/2014/main" id="{F7A94CDC-5924-DA9A-B69C-A4B53AB3BDDB}"/>
              </a:ext>
            </a:extLst>
          </p:cNvPr>
          <p:cNvCxnSpPr/>
          <p:nvPr/>
        </p:nvCxnSpPr>
        <p:spPr>
          <a:xfrm>
            <a:off x="2319064" y="14568572"/>
            <a:ext cx="0" cy="5817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7" name="Textfeld 496">
            <a:extLst>
              <a:ext uri="{FF2B5EF4-FFF2-40B4-BE49-F238E27FC236}">
                <a16:creationId xmlns:a16="http://schemas.microsoft.com/office/drawing/2014/main" id="{74DE9320-72B9-387A-F6E1-5966F4C02B24}"/>
              </a:ext>
            </a:extLst>
          </p:cNvPr>
          <p:cNvSpPr txBox="1"/>
          <p:nvPr/>
        </p:nvSpPr>
        <p:spPr>
          <a:xfrm>
            <a:off x="10154267" y="9752379"/>
            <a:ext cx="1273060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Kraft</a:t>
            </a:r>
          </a:p>
          <a:p>
            <a:r>
              <a:rPr lang="de-AT" sz="1000" dirty="0"/>
              <a:t>Kräftearten</a:t>
            </a:r>
          </a:p>
          <a:p>
            <a:r>
              <a:rPr lang="de-AT" sz="1000" dirty="0"/>
              <a:t>Kraftfeld</a:t>
            </a:r>
          </a:p>
          <a:p>
            <a:r>
              <a:rPr lang="de-AT" sz="1000" dirty="0"/>
              <a:t>Kraftlinien</a:t>
            </a:r>
          </a:p>
        </p:txBody>
      </p:sp>
      <p:sp>
        <p:nvSpPr>
          <p:cNvPr id="499" name="Textfeld 498">
            <a:extLst>
              <a:ext uri="{FF2B5EF4-FFF2-40B4-BE49-F238E27FC236}">
                <a16:creationId xmlns:a16="http://schemas.microsoft.com/office/drawing/2014/main" id="{6331C0B9-C04C-74BF-A2CC-8AAD08A488C8}"/>
              </a:ext>
            </a:extLst>
          </p:cNvPr>
          <p:cNvSpPr txBox="1"/>
          <p:nvPr/>
        </p:nvSpPr>
        <p:spPr>
          <a:xfrm>
            <a:off x="6945585" y="7145566"/>
            <a:ext cx="2643092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Spannung [habituell wahrgenommen]</a:t>
            </a:r>
          </a:p>
          <a:p>
            <a:r>
              <a:rPr lang="de-DE" sz="1000" dirty="0"/>
              <a:t>Spannung [Tonus]</a:t>
            </a:r>
          </a:p>
          <a:p>
            <a:r>
              <a:rPr lang="de-DE" sz="1000" dirty="0"/>
              <a:t>Spannung und Schwellung</a:t>
            </a:r>
          </a:p>
          <a:p>
            <a:r>
              <a:rPr lang="de-DE" sz="1000" dirty="0"/>
              <a:t>Spannungen [durch Atmosphären erzeugt]</a:t>
            </a:r>
          </a:p>
          <a:p>
            <a:r>
              <a:rPr lang="de-DE" sz="1000" dirty="0"/>
              <a:t>Spannungszustand</a:t>
            </a:r>
          </a:p>
          <a:p>
            <a:r>
              <a:rPr lang="de-DE" sz="1000" dirty="0" err="1"/>
              <a:t>Tonusveränderung</a:t>
            </a:r>
            <a:endParaRPr lang="de-DE" sz="1000" dirty="0"/>
          </a:p>
        </p:txBody>
      </p:sp>
      <p:cxnSp>
        <p:nvCxnSpPr>
          <p:cNvPr id="501" name="Gerader Verbinder 500">
            <a:extLst>
              <a:ext uri="{FF2B5EF4-FFF2-40B4-BE49-F238E27FC236}">
                <a16:creationId xmlns:a16="http://schemas.microsoft.com/office/drawing/2014/main" id="{1F55B37C-46BB-75C3-C7C0-6017C2FA3C1D}"/>
              </a:ext>
            </a:extLst>
          </p:cNvPr>
          <p:cNvCxnSpPr/>
          <p:nvPr/>
        </p:nvCxnSpPr>
        <p:spPr>
          <a:xfrm flipH="1">
            <a:off x="10207798" y="8464820"/>
            <a:ext cx="208719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3" name="Gerader Verbinder 502">
            <a:extLst>
              <a:ext uri="{FF2B5EF4-FFF2-40B4-BE49-F238E27FC236}">
                <a16:creationId xmlns:a16="http://schemas.microsoft.com/office/drawing/2014/main" id="{4F171E46-50B5-EDB9-7DCB-1C1D71A14F39}"/>
              </a:ext>
            </a:extLst>
          </p:cNvPr>
          <p:cNvCxnSpPr/>
          <p:nvPr/>
        </p:nvCxnSpPr>
        <p:spPr>
          <a:xfrm>
            <a:off x="9939199" y="8783080"/>
            <a:ext cx="0" cy="40537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5" name="Textfeld 504">
            <a:extLst>
              <a:ext uri="{FF2B5EF4-FFF2-40B4-BE49-F238E27FC236}">
                <a16:creationId xmlns:a16="http://schemas.microsoft.com/office/drawing/2014/main" id="{2E079F7F-E898-052F-3551-06231B5908FD}"/>
              </a:ext>
            </a:extLst>
          </p:cNvPr>
          <p:cNvSpPr txBox="1"/>
          <p:nvPr/>
        </p:nvSpPr>
        <p:spPr>
          <a:xfrm>
            <a:off x="431989" y="6582891"/>
            <a:ext cx="1954707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Feld</a:t>
            </a:r>
          </a:p>
          <a:p>
            <a:r>
              <a:rPr lang="de-DE" sz="1000" dirty="0" err="1"/>
              <a:t>feldhaft</a:t>
            </a:r>
            <a:endParaRPr lang="de-DE" sz="1000" dirty="0"/>
          </a:p>
          <a:p>
            <a:r>
              <a:rPr lang="de-DE" sz="1000" dirty="0" err="1"/>
              <a:t>feldhaft</a:t>
            </a:r>
            <a:r>
              <a:rPr lang="de-DE" sz="1000" dirty="0"/>
              <a:t> polar</a:t>
            </a:r>
          </a:p>
          <a:p>
            <a:r>
              <a:rPr lang="de-DE" sz="1000" dirty="0"/>
              <a:t>feldhafte Ordnungsmuster</a:t>
            </a:r>
          </a:p>
          <a:p>
            <a:r>
              <a:rPr lang="de-DE" sz="1000" dirty="0" err="1"/>
              <a:t>feldhaftes</a:t>
            </a:r>
            <a:r>
              <a:rPr lang="de-DE" sz="1000" dirty="0"/>
              <a:t> Zueinander</a:t>
            </a:r>
          </a:p>
          <a:p>
            <a:r>
              <a:rPr lang="de-DE" sz="1000" dirty="0"/>
              <a:t>Feldlinien</a:t>
            </a:r>
          </a:p>
          <a:p>
            <a:r>
              <a:rPr lang="de-DE" sz="1000" dirty="0"/>
              <a:t>feldorientierte Ansätze</a:t>
            </a:r>
          </a:p>
        </p:txBody>
      </p:sp>
      <p:sp>
        <p:nvSpPr>
          <p:cNvPr id="507" name="Textfeld 506">
            <a:extLst>
              <a:ext uri="{FF2B5EF4-FFF2-40B4-BE49-F238E27FC236}">
                <a16:creationId xmlns:a16="http://schemas.microsoft.com/office/drawing/2014/main" id="{CF4A5F5E-118F-87A0-6B61-6A6542DC87A3}"/>
              </a:ext>
            </a:extLst>
          </p:cNvPr>
          <p:cNvSpPr txBox="1"/>
          <p:nvPr/>
        </p:nvSpPr>
        <p:spPr>
          <a:xfrm>
            <a:off x="2795768" y="5057474"/>
            <a:ext cx="2618011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Dichte</a:t>
            </a:r>
          </a:p>
          <a:p>
            <a:r>
              <a:rPr lang="de-DE" sz="1000" dirty="0"/>
              <a:t>Dichte der atmosphärischen Gegenwart</a:t>
            </a:r>
          </a:p>
          <a:p>
            <a:r>
              <a:rPr lang="de-DE" sz="1000" dirty="0"/>
              <a:t>Dichtebilder (</a:t>
            </a:r>
            <a:r>
              <a:rPr lang="de-DE" sz="1000" dirty="0" err="1"/>
              <a:t>Pyknographie</a:t>
            </a:r>
            <a:r>
              <a:rPr lang="de-DE" sz="1000" dirty="0"/>
              <a:t>), Dichte-Bilder</a:t>
            </a:r>
          </a:p>
          <a:p>
            <a:r>
              <a:rPr lang="de-DE" sz="1000" dirty="0"/>
              <a:t>Dichte-Darstellung, Dichtedarstellung</a:t>
            </a:r>
          </a:p>
          <a:p>
            <a:r>
              <a:rPr lang="de-DE" sz="1000" dirty="0"/>
              <a:t>Dichte-Unterschiede</a:t>
            </a:r>
          </a:p>
          <a:p>
            <a:r>
              <a:rPr lang="de-DE" sz="1000" dirty="0"/>
              <a:t>Dichteverhältnisse [energetisch]</a:t>
            </a:r>
          </a:p>
          <a:p>
            <a:r>
              <a:rPr lang="de-DE" sz="1000" dirty="0"/>
              <a:t>Dichteverläufe [kontinuierlich]</a:t>
            </a:r>
          </a:p>
        </p:txBody>
      </p:sp>
      <p:sp>
        <p:nvSpPr>
          <p:cNvPr id="508" name="Textfeld 507">
            <a:extLst>
              <a:ext uri="{FF2B5EF4-FFF2-40B4-BE49-F238E27FC236}">
                <a16:creationId xmlns:a16="http://schemas.microsoft.com/office/drawing/2014/main" id="{5DD4AE73-269E-EBC5-3662-23BB4434B8CB}"/>
              </a:ext>
            </a:extLst>
          </p:cNvPr>
          <p:cNvSpPr txBox="1"/>
          <p:nvPr/>
        </p:nvSpPr>
        <p:spPr>
          <a:xfrm>
            <a:off x="15827407" y="22021580"/>
            <a:ext cx="200728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Dynamik</a:t>
            </a:r>
          </a:p>
        </p:txBody>
      </p:sp>
      <p:sp>
        <p:nvSpPr>
          <p:cNvPr id="510" name="Textfeld 509">
            <a:extLst>
              <a:ext uri="{FF2B5EF4-FFF2-40B4-BE49-F238E27FC236}">
                <a16:creationId xmlns:a16="http://schemas.microsoft.com/office/drawing/2014/main" id="{F7808533-F5BB-95F6-18F4-7D2F28E731F7}"/>
              </a:ext>
            </a:extLst>
          </p:cNvPr>
          <p:cNvSpPr txBox="1"/>
          <p:nvPr/>
        </p:nvSpPr>
        <p:spPr>
          <a:xfrm>
            <a:off x="15870117" y="21133889"/>
            <a:ext cx="2333138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Dynamik [der Atmosphäre]</a:t>
            </a:r>
          </a:p>
          <a:p>
            <a:r>
              <a:rPr lang="de-DE" sz="1000" dirty="0"/>
              <a:t>dynamische </a:t>
            </a:r>
            <a:r>
              <a:rPr lang="de-DE" sz="1000"/>
              <a:t>Gestalt  </a:t>
            </a:r>
            <a:endParaRPr lang="de-DE" sz="1000" dirty="0"/>
          </a:p>
          <a:p>
            <a:r>
              <a:rPr lang="de-DE" sz="1000" dirty="0"/>
              <a:t>dynamische Prozesse</a:t>
            </a:r>
          </a:p>
          <a:p>
            <a:r>
              <a:rPr lang="de-DE" sz="1000" dirty="0"/>
              <a:t>dynamischer Szenen</a:t>
            </a:r>
          </a:p>
          <a:p>
            <a:r>
              <a:rPr lang="de-DE" sz="1000" dirty="0"/>
              <a:t>dynamisches Klangvolumen</a:t>
            </a:r>
          </a:p>
          <a:p>
            <a:r>
              <a:rPr lang="de-DE" sz="1000" dirty="0"/>
              <a:t>dynamisches Zueinander</a:t>
            </a:r>
          </a:p>
        </p:txBody>
      </p:sp>
      <p:cxnSp>
        <p:nvCxnSpPr>
          <p:cNvPr id="512" name="Gerader Verbinder 511">
            <a:extLst>
              <a:ext uri="{FF2B5EF4-FFF2-40B4-BE49-F238E27FC236}">
                <a16:creationId xmlns:a16="http://schemas.microsoft.com/office/drawing/2014/main" id="{F2636A99-6BD5-6C22-58BB-65313FFD38EA}"/>
              </a:ext>
            </a:extLst>
          </p:cNvPr>
          <p:cNvCxnSpPr>
            <a:stCxn id="508" idx="2"/>
          </p:cNvCxnSpPr>
          <p:nvPr/>
        </p:nvCxnSpPr>
        <p:spPr>
          <a:xfrm flipH="1">
            <a:off x="16831047" y="22729466"/>
            <a:ext cx="1" cy="182084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4" name="Textfeld 513">
            <a:extLst>
              <a:ext uri="{FF2B5EF4-FFF2-40B4-BE49-F238E27FC236}">
                <a16:creationId xmlns:a16="http://schemas.microsoft.com/office/drawing/2014/main" id="{93E8BB04-F8DB-03E7-E092-BD7BCF31B767}"/>
              </a:ext>
            </a:extLst>
          </p:cNvPr>
          <p:cNvSpPr txBox="1"/>
          <p:nvPr/>
        </p:nvSpPr>
        <p:spPr>
          <a:xfrm>
            <a:off x="2153145" y="6933523"/>
            <a:ext cx="2282931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 err="1"/>
              <a:t>Pyknographie</a:t>
            </a:r>
            <a:endParaRPr lang="de-AT" sz="1000" dirty="0"/>
          </a:p>
          <a:p>
            <a:r>
              <a:rPr lang="de-AT" sz="1000" dirty="0" err="1"/>
              <a:t>pyknographische</a:t>
            </a:r>
            <a:r>
              <a:rPr lang="de-AT" sz="1000" dirty="0"/>
              <a:t> Darstellung</a:t>
            </a:r>
          </a:p>
        </p:txBody>
      </p:sp>
      <p:cxnSp>
        <p:nvCxnSpPr>
          <p:cNvPr id="516" name="Gerader Verbinder 515">
            <a:extLst>
              <a:ext uri="{FF2B5EF4-FFF2-40B4-BE49-F238E27FC236}">
                <a16:creationId xmlns:a16="http://schemas.microsoft.com/office/drawing/2014/main" id="{A0905B43-669F-8A86-5C7D-6B254D879E5F}"/>
              </a:ext>
            </a:extLst>
          </p:cNvPr>
          <p:cNvCxnSpPr/>
          <p:nvPr/>
        </p:nvCxnSpPr>
        <p:spPr>
          <a:xfrm>
            <a:off x="2501364" y="6004102"/>
            <a:ext cx="0" cy="3814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8" name="Gerader Verbinder 517">
            <a:extLst>
              <a:ext uri="{FF2B5EF4-FFF2-40B4-BE49-F238E27FC236}">
                <a16:creationId xmlns:a16="http://schemas.microsoft.com/office/drawing/2014/main" id="{F468E92B-93A5-1F62-0F7B-906A0DF67107}"/>
              </a:ext>
            </a:extLst>
          </p:cNvPr>
          <p:cNvCxnSpPr/>
          <p:nvPr/>
        </p:nvCxnSpPr>
        <p:spPr>
          <a:xfrm flipV="1">
            <a:off x="6627970" y="1594712"/>
            <a:ext cx="0" cy="14294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0" name="Textfeld 519">
            <a:extLst>
              <a:ext uri="{FF2B5EF4-FFF2-40B4-BE49-F238E27FC236}">
                <a16:creationId xmlns:a16="http://schemas.microsoft.com/office/drawing/2014/main" id="{B9DEE953-B8AA-598F-2740-EECE6F169AEB}"/>
              </a:ext>
            </a:extLst>
          </p:cNvPr>
          <p:cNvSpPr txBox="1"/>
          <p:nvPr/>
        </p:nvSpPr>
        <p:spPr>
          <a:xfrm>
            <a:off x="38665129" y="9347863"/>
            <a:ext cx="438452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Eindruck /</a:t>
            </a:r>
            <a:r>
              <a:rPr lang="de-AT" sz="1000" dirty="0" err="1"/>
              <a:t>vs</a:t>
            </a:r>
            <a:r>
              <a:rPr lang="de-AT" sz="1000" dirty="0"/>
              <a:t>/ Ausdruck  </a:t>
            </a:r>
          </a:p>
          <a:p>
            <a:r>
              <a:rPr lang="de-AT" sz="1000" dirty="0"/>
              <a:t>Eindruckspotential  </a:t>
            </a:r>
          </a:p>
        </p:txBody>
      </p:sp>
      <p:cxnSp>
        <p:nvCxnSpPr>
          <p:cNvPr id="522" name="Gerader Verbinder 521">
            <a:extLst>
              <a:ext uri="{FF2B5EF4-FFF2-40B4-BE49-F238E27FC236}">
                <a16:creationId xmlns:a16="http://schemas.microsoft.com/office/drawing/2014/main" id="{CC19B450-27D1-6627-BC9F-52D1C552A9CA}"/>
              </a:ext>
            </a:extLst>
          </p:cNvPr>
          <p:cNvCxnSpPr/>
          <p:nvPr/>
        </p:nvCxnSpPr>
        <p:spPr>
          <a:xfrm>
            <a:off x="41487434" y="9441790"/>
            <a:ext cx="0" cy="221301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4" name="Textfeld 523">
            <a:extLst>
              <a:ext uri="{FF2B5EF4-FFF2-40B4-BE49-F238E27FC236}">
                <a16:creationId xmlns:a16="http://schemas.microsoft.com/office/drawing/2014/main" id="{CE626B36-C989-5640-8C80-3233B4D834B2}"/>
              </a:ext>
            </a:extLst>
          </p:cNvPr>
          <p:cNvSpPr txBox="1"/>
          <p:nvPr/>
        </p:nvSpPr>
        <p:spPr>
          <a:xfrm>
            <a:off x="35278277" y="28856589"/>
            <a:ext cx="1343078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performative Sicht</a:t>
            </a:r>
          </a:p>
          <a:p>
            <a:r>
              <a:rPr lang="de-AT" sz="1000" dirty="0"/>
              <a:t>Performativität</a:t>
            </a:r>
          </a:p>
        </p:txBody>
      </p:sp>
      <p:sp>
        <p:nvSpPr>
          <p:cNvPr id="526" name="Textfeld 525">
            <a:extLst>
              <a:ext uri="{FF2B5EF4-FFF2-40B4-BE49-F238E27FC236}">
                <a16:creationId xmlns:a16="http://schemas.microsoft.com/office/drawing/2014/main" id="{AD410132-D7D6-EF5D-93F5-4CDAD6353BEA}"/>
              </a:ext>
            </a:extLst>
          </p:cNvPr>
          <p:cNvSpPr txBox="1"/>
          <p:nvPr/>
        </p:nvSpPr>
        <p:spPr>
          <a:xfrm>
            <a:off x="38278041" y="25191572"/>
            <a:ext cx="3689983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rhythmische Atmosphäre  </a:t>
            </a:r>
          </a:p>
          <a:p>
            <a:r>
              <a:rPr lang="de-AT" sz="1000" dirty="0" err="1"/>
              <a:t>Rhythmosphäre</a:t>
            </a:r>
            <a:r>
              <a:rPr lang="de-AT" sz="1000" dirty="0"/>
              <a:t>  </a:t>
            </a:r>
          </a:p>
          <a:p>
            <a:r>
              <a:rPr lang="de-AT" sz="1000" dirty="0"/>
              <a:t>Rhythmus / Rhythmen</a:t>
            </a:r>
          </a:p>
          <a:p>
            <a:r>
              <a:rPr lang="de-AT" sz="1000" dirty="0"/>
              <a:t>Rhythmus [als Ekstase]</a:t>
            </a:r>
          </a:p>
          <a:p>
            <a:r>
              <a:rPr lang="de-AT" sz="1000" dirty="0"/>
              <a:t>Rhythmus [einer Stadt]</a:t>
            </a:r>
          </a:p>
        </p:txBody>
      </p:sp>
      <p:sp>
        <p:nvSpPr>
          <p:cNvPr id="528" name="Textfeld 527">
            <a:extLst>
              <a:ext uri="{FF2B5EF4-FFF2-40B4-BE49-F238E27FC236}">
                <a16:creationId xmlns:a16="http://schemas.microsoft.com/office/drawing/2014/main" id="{1A728321-27A6-4147-E47B-8E3836A322B1}"/>
              </a:ext>
            </a:extLst>
          </p:cNvPr>
          <p:cNvSpPr txBox="1"/>
          <p:nvPr/>
        </p:nvSpPr>
        <p:spPr>
          <a:xfrm>
            <a:off x="33561191" y="19819381"/>
            <a:ext cx="241993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Spur [diskret] / diskrete Spur</a:t>
            </a:r>
          </a:p>
          <a:p>
            <a:r>
              <a:rPr lang="de-DE" sz="1000" dirty="0"/>
              <a:t>Spur [kontinuierlich] / kontinuierliche Spur</a:t>
            </a:r>
          </a:p>
          <a:p>
            <a:r>
              <a:rPr lang="de-DE" sz="1000" dirty="0"/>
              <a:t>Spur/Spuren</a:t>
            </a:r>
          </a:p>
        </p:txBody>
      </p:sp>
      <p:sp>
        <p:nvSpPr>
          <p:cNvPr id="530" name="Textfeld 529">
            <a:extLst>
              <a:ext uri="{FF2B5EF4-FFF2-40B4-BE49-F238E27FC236}">
                <a16:creationId xmlns:a16="http://schemas.microsoft.com/office/drawing/2014/main" id="{2CF6FDDA-1BDB-1901-9856-578A7F5999FF}"/>
              </a:ext>
            </a:extLst>
          </p:cNvPr>
          <p:cNvSpPr txBox="1"/>
          <p:nvPr/>
        </p:nvSpPr>
        <p:spPr>
          <a:xfrm>
            <a:off x="35426836" y="24226054"/>
            <a:ext cx="2344471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Volumen [als primäre Qualität]</a:t>
            </a:r>
          </a:p>
          <a:p>
            <a:r>
              <a:rPr lang="de-AT" sz="1000" dirty="0"/>
              <a:t>Volumengestalt</a:t>
            </a:r>
          </a:p>
          <a:p>
            <a:r>
              <a:rPr lang="de-AT" sz="1000" dirty="0"/>
              <a:t>Volumengestalt [Physiognomie]</a:t>
            </a:r>
          </a:p>
          <a:p>
            <a:r>
              <a:rPr lang="de-AT" sz="1000" dirty="0" err="1"/>
              <a:t>Voluminosität</a:t>
            </a:r>
            <a:r>
              <a:rPr lang="de-AT" sz="1000" dirty="0"/>
              <a:t> (Opazität) [als Ekstase]</a:t>
            </a:r>
          </a:p>
          <a:p>
            <a:endParaRPr lang="de-AT" sz="1000" dirty="0"/>
          </a:p>
          <a:p>
            <a:r>
              <a:rPr lang="de-AT" sz="1000" dirty="0"/>
              <a:t>Enge/Weite </a:t>
            </a:r>
            <a:r>
              <a:rPr lang="de-AT" sz="1000" dirty="0" err="1"/>
              <a:t>Engung</a:t>
            </a:r>
            <a:r>
              <a:rPr lang="de-AT" sz="1000" dirty="0"/>
              <a:t>/Weitung</a:t>
            </a:r>
          </a:p>
        </p:txBody>
      </p:sp>
      <p:cxnSp>
        <p:nvCxnSpPr>
          <p:cNvPr id="326" name="Gerader Verbinder 325">
            <a:extLst>
              <a:ext uri="{FF2B5EF4-FFF2-40B4-BE49-F238E27FC236}">
                <a16:creationId xmlns:a16="http://schemas.microsoft.com/office/drawing/2014/main" id="{C4230C5B-1709-00EB-75CF-EABD267A2BAA}"/>
              </a:ext>
            </a:extLst>
          </p:cNvPr>
          <p:cNvCxnSpPr>
            <a:cxnSpLocks/>
          </p:cNvCxnSpPr>
          <p:nvPr/>
        </p:nvCxnSpPr>
        <p:spPr>
          <a:xfrm flipV="1">
            <a:off x="29238920" y="4624237"/>
            <a:ext cx="0" cy="263822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8" name="Textfeld 327">
            <a:extLst>
              <a:ext uri="{FF2B5EF4-FFF2-40B4-BE49-F238E27FC236}">
                <a16:creationId xmlns:a16="http://schemas.microsoft.com/office/drawing/2014/main" id="{CA791DE0-6081-BB8D-81E2-ECE026ED82CB}"/>
              </a:ext>
            </a:extLst>
          </p:cNvPr>
          <p:cNvSpPr txBox="1"/>
          <p:nvPr/>
        </p:nvSpPr>
        <p:spPr>
          <a:xfrm>
            <a:off x="29937989" y="22420828"/>
            <a:ext cx="3194888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Erscheinung [zur Erscheinung kommen]  </a:t>
            </a:r>
          </a:p>
          <a:p>
            <a:r>
              <a:rPr lang="de-DE" sz="1000" dirty="0"/>
              <a:t>Erscheinungscharakter, Erscheinungscharaktere</a:t>
            </a:r>
          </a:p>
          <a:p>
            <a:r>
              <a:rPr lang="de-DE" sz="1000" dirty="0"/>
              <a:t>Erscheinungsformen der Atmosphären</a:t>
            </a:r>
          </a:p>
          <a:p>
            <a:r>
              <a:rPr lang="de-DE" sz="1000" dirty="0"/>
              <a:t>Erscheinungslehre [Ästhetik als]</a:t>
            </a:r>
          </a:p>
          <a:p>
            <a:r>
              <a:rPr lang="de-DE" sz="1000" dirty="0"/>
              <a:t>Erscheinungsqualität</a:t>
            </a:r>
          </a:p>
        </p:txBody>
      </p:sp>
      <p:cxnSp>
        <p:nvCxnSpPr>
          <p:cNvPr id="330" name="Gerader Verbinder 329">
            <a:extLst>
              <a:ext uri="{FF2B5EF4-FFF2-40B4-BE49-F238E27FC236}">
                <a16:creationId xmlns:a16="http://schemas.microsoft.com/office/drawing/2014/main" id="{6CC5856E-EC0D-0C4A-603C-F49E37D82309}"/>
              </a:ext>
            </a:extLst>
          </p:cNvPr>
          <p:cNvCxnSpPr>
            <a:cxnSpLocks/>
          </p:cNvCxnSpPr>
          <p:nvPr/>
        </p:nvCxnSpPr>
        <p:spPr>
          <a:xfrm flipH="1">
            <a:off x="24030142" y="12206743"/>
            <a:ext cx="439434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Gerader Verbinder 76">
            <a:extLst>
              <a:ext uri="{FF2B5EF4-FFF2-40B4-BE49-F238E27FC236}">
                <a16:creationId xmlns:a16="http://schemas.microsoft.com/office/drawing/2014/main" id="{18E32D07-DAE9-F223-085B-7B89E80A149A}"/>
              </a:ext>
            </a:extLst>
          </p:cNvPr>
          <p:cNvCxnSpPr/>
          <p:nvPr/>
        </p:nvCxnSpPr>
        <p:spPr>
          <a:xfrm>
            <a:off x="28424491" y="12215175"/>
            <a:ext cx="0" cy="30639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Gerader Verbinder 118">
            <a:extLst>
              <a:ext uri="{FF2B5EF4-FFF2-40B4-BE49-F238E27FC236}">
                <a16:creationId xmlns:a16="http://schemas.microsoft.com/office/drawing/2014/main" id="{9AF33D7A-8AC2-B419-A687-29F6B4EE7806}"/>
              </a:ext>
            </a:extLst>
          </p:cNvPr>
          <p:cNvCxnSpPr>
            <a:cxnSpLocks/>
          </p:cNvCxnSpPr>
          <p:nvPr/>
        </p:nvCxnSpPr>
        <p:spPr>
          <a:xfrm flipH="1">
            <a:off x="28423580" y="15290734"/>
            <a:ext cx="254724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2" name="Textfeld 331">
            <a:extLst>
              <a:ext uri="{FF2B5EF4-FFF2-40B4-BE49-F238E27FC236}">
                <a16:creationId xmlns:a16="http://schemas.microsoft.com/office/drawing/2014/main" id="{9D433880-0A1C-3FE0-3B86-64E0C254E8A2}"/>
              </a:ext>
            </a:extLst>
          </p:cNvPr>
          <p:cNvSpPr txBox="1"/>
          <p:nvPr/>
        </p:nvSpPr>
        <p:spPr>
          <a:xfrm>
            <a:off x="6954549" y="8901839"/>
            <a:ext cx="2305655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Abhebung [physiognomische Abhebung]</a:t>
            </a:r>
          </a:p>
          <a:p>
            <a:r>
              <a:rPr lang="de-DE" sz="1000" dirty="0"/>
              <a:t>Abhebungen als Heraustreten</a:t>
            </a:r>
          </a:p>
          <a:p>
            <a:r>
              <a:rPr lang="de-DE" sz="1000" dirty="0" err="1"/>
              <a:t>Ekstasis</a:t>
            </a:r>
            <a:r>
              <a:rPr lang="de-DE" sz="1000" dirty="0"/>
              <a:t> als Heraustreten</a:t>
            </a:r>
          </a:p>
          <a:p>
            <a:r>
              <a:rPr lang="de-DE" sz="1000" dirty="0"/>
              <a:t>heraustreten [aus-sich-Heraustreten] </a:t>
            </a:r>
          </a:p>
        </p:txBody>
      </p:sp>
      <p:sp>
        <p:nvSpPr>
          <p:cNvPr id="334" name="Textfeld 333">
            <a:extLst>
              <a:ext uri="{FF2B5EF4-FFF2-40B4-BE49-F238E27FC236}">
                <a16:creationId xmlns:a16="http://schemas.microsoft.com/office/drawing/2014/main" id="{2A9B79EF-54B6-D852-179A-6354CB2536E3}"/>
              </a:ext>
            </a:extLst>
          </p:cNvPr>
          <p:cNvSpPr txBox="1"/>
          <p:nvPr/>
        </p:nvSpPr>
        <p:spPr>
          <a:xfrm>
            <a:off x="36216174" y="9350704"/>
            <a:ext cx="1203610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Gemütszustand</a:t>
            </a:r>
          </a:p>
        </p:txBody>
      </p:sp>
      <p:sp>
        <p:nvSpPr>
          <p:cNvPr id="336" name="Textfeld 335">
            <a:extLst>
              <a:ext uri="{FF2B5EF4-FFF2-40B4-BE49-F238E27FC236}">
                <a16:creationId xmlns:a16="http://schemas.microsoft.com/office/drawing/2014/main" id="{6CEB94C0-7BCD-D6A3-5829-77537BB9483E}"/>
              </a:ext>
            </a:extLst>
          </p:cNvPr>
          <p:cNvSpPr txBox="1"/>
          <p:nvPr/>
        </p:nvSpPr>
        <p:spPr>
          <a:xfrm>
            <a:off x="36195385" y="8779284"/>
            <a:ext cx="161454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Gemüt</a:t>
            </a:r>
          </a:p>
        </p:txBody>
      </p:sp>
      <p:sp>
        <p:nvSpPr>
          <p:cNvPr id="339" name="Textfeld 338">
            <a:extLst>
              <a:ext uri="{FF2B5EF4-FFF2-40B4-BE49-F238E27FC236}">
                <a16:creationId xmlns:a16="http://schemas.microsoft.com/office/drawing/2014/main" id="{37E0E1A1-7158-1F88-6756-927F46BF2A08}"/>
              </a:ext>
            </a:extLst>
          </p:cNvPr>
          <p:cNvSpPr txBox="1"/>
          <p:nvPr/>
        </p:nvSpPr>
        <p:spPr>
          <a:xfrm>
            <a:off x="23875670" y="27949729"/>
            <a:ext cx="1438948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active</a:t>
            </a:r>
            <a:r>
              <a:rPr lang="de-DE" sz="1000" dirty="0"/>
              <a:t> matter</a:t>
            </a:r>
          </a:p>
          <a:p>
            <a:r>
              <a:rPr lang="de-DE" sz="1000" dirty="0" err="1"/>
              <a:t>matters</a:t>
            </a:r>
            <a:r>
              <a:rPr lang="de-DE" sz="1000" dirty="0"/>
              <a:t> </a:t>
            </a:r>
            <a:r>
              <a:rPr lang="de-DE" sz="1000" dirty="0" err="1"/>
              <a:t>of</a:t>
            </a:r>
            <a:r>
              <a:rPr lang="de-DE" sz="1000" dirty="0"/>
              <a:t> </a:t>
            </a:r>
            <a:r>
              <a:rPr lang="de-DE" sz="1000" dirty="0" err="1"/>
              <a:t>activity</a:t>
            </a:r>
            <a:endParaRPr lang="de-DE" sz="1000" dirty="0"/>
          </a:p>
        </p:txBody>
      </p:sp>
      <p:sp>
        <p:nvSpPr>
          <p:cNvPr id="341" name="Textfeld 340">
            <a:extLst>
              <a:ext uri="{FF2B5EF4-FFF2-40B4-BE49-F238E27FC236}">
                <a16:creationId xmlns:a16="http://schemas.microsoft.com/office/drawing/2014/main" id="{1D477A22-EC98-4414-39BF-8517D63AD61B}"/>
              </a:ext>
            </a:extLst>
          </p:cNvPr>
          <p:cNvSpPr txBox="1"/>
          <p:nvPr/>
        </p:nvSpPr>
        <p:spPr>
          <a:xfrm>
            <a:off x="19777651" y="5229163"/>
            <a:ext cx="1547164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akustische Atmosphäre  </a:t>
            </a:r>
          </a:p>
          <a:p>
            <a:r>
              <a:rPr lang="de-DE" sz="1000" dirty="0"/>
              <a:t>akustische Möblierung  </a:t>
            </a:r>
          </a:p>
          <a:p>
            <a:r>
              <a:rPr lang="de-DE" sz="1000" dirty="0"/>
              <a:t>Schall [räumlich ergossenes Medium]</a:t>
            </a:r>
          </a:p>
          <a:p>
            <a:r>
              <a:rPr lang="de-DE" sz="1000" dirty="0"/>
              <a:t>Schallenergie</a:t>
            </a:r>
          </a:p>
        </p:txBody>
      </p:sp>
      <p:sp>
        <p:nvSpPr>
          <p:cNvPr id="343" name="Textfeld 342">
            <a:extLst>
              <a:ext uri="{FF2B5EF4-FFF2-40B4-BE49-F238E27FC236}">
                <a16:creationId xmlns:a16="http://schemas.microsoft.com/office/drawing/2014/main" id="{EFAA1B00-E1A2-1069-E1DF-F61041EF588A}"/>
              </a:ext>
            </a:extLst>
          </p:cNvPr>
          <p:cNvSpPr txBox="1"/>
          <p:nvPr/>
        </p:nvSpPr>
        <p:spPr>
          <a:xfrm>
            <a:off x="36169697" y="16550685"/>
            <a:ext cx="238238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Anmutung</a:t>
            </a:r>
          </a:p>
        </p:txBody>
      </p:sp>
      <p:sp>
        <p:nvSpPr>
          <p:cNvPr id="345" name="Textfeld 344">
            <a:extLst>
              <a:ext uri="{FF2B5EF4-FFF2-40B4-BE49-F238E27FC236}">
                <a16:creationId xmlns:a16="http://schemas.microsoft.com/office/drawing/2014/main" id="{72A72418-1043-1D17-58E4-626D0790F311}"/>
              </a:ext>
            </a:extLst>
          </p:cNvPr>
          <p:cNvSpPr txBox="1"/>
          <p:nvPr/>
        </p:nvSpPr>
        <p:spPr>
          <a:xfrm>
            <a:off x="36187998" y="17119305"/>
            <a:ext cx="241993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Anmutung / Anmutungen  </a:t>
            </a:r>
          </a:p>
          <a:p>
            <a:r>
              <a:rPr lang="de-DE" sz="1000" dirty="0"/>
              <a:t>Anmutungscharaktere</a:t>
            </a:r>
          </a:p>
          <a:p>
            <a:r>
              <a:rPr lang="de-DE" sz="1000" dirty="0"/>
              <a:t>Gesamtanmutung</a:t>
            </a:r>
          </a:p>
        </p:txBody>
      </p:sp>
      <p:sp>
        <p:nvSpPr>
          <p:cNvPr id="347" name="Textfeld 346">
            <a:extLst>
              <a:ext uri="{FF2B5EF4-FFF2-40B4-BE49-F238E27FC236}">
                <a16:creationId xmlns:a16="http://schemas.microsoft.com/office/drawing/2014/main" id="{9442E8F5-DAF3-978F-2CBD-6F45995DC809}"/>
              </a:ext>
            </a:extLst>
          </p:cNvPr>
          <p:cNvSpPr txBox="1"/>
          <p:nvPr/>
        </p:nvSpPr>
        <p:spPr>
          <a:xfrm>
            <a:off x="18649386" y="17966008"/>
            <a:ext cx="116480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Aura</a:t>
            </a:r>
          </a:p>
        </p:txBody>
      </p:sp>
      <p:sp>
        <p:nvSpPr>
          <p:cNvPr id="349" name="Textfeld 348">
            <a:extLst>
              <a:ext uri="{FF2B5EF4-FFF2-40B4-BE49-F238E27FC236}">
                <a16:creationId xmlns:a16="http://schemas.microsoft.com/office/drawing/2014/main" id="{D0D27F33-463D-2468-79BE-8200C78C155C}"/>
              </a:ext>
            </a:extLst>
          </p:cNvPr>
          <p:cNvSpPr txBox="1"/>
          <p:nvPr/>
        </p:nvSpPr>
        <p:spPr>
          <a:xfrm>
            <a:off x="18664117" y="18530389"/>
            <a:ext cx="1491743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aura</a:t>
            </a:r>
            <a:r>
              <a:rPr lang="de-DE" sz="1000" dirty="0"/>
              <a:t> and </a:t>
            </a:r>
            <a:r>
              <a:rPr lang="de-DE" sz="1000" dirty="0" err="1"/>
              <a:t>atmospheres</a:t>
            </a:r>
            <a:endParaRPr lang="de-DE" sz="1000" dirty="0"/>
          </a:p>
        </p:txBody>
      </p:sp>
      <p:sp>
        <p:nvSpPr>
          <p:cNvPr id="351" name="Textfeld 350">
            <a:extLst>
              <a:ext uri="{FF2B5EF4-FFF2-40B4-BE49-F238E27FC236}">
                <a16:creationId xmlns:a16="http://schemas.microsoft.com/office/drawing/2014/main" id="{69951B67-E8FF-CBE0-87C3-4F23B428B8CD}"/>
              </a:ext>
            </a:extLst>
          </p:cNvPr>
          <p:cNvSpPr txBox="1"/>
          <p:nvPr/>
        </p:nvSpPr>
        <p:spPr>
          <a:xfrm>
            <a:off x="8395924" y="11328922"/>
            <a:ext cx="2305655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Blick [als Ekstase]</a:t>
            </a:r>
          </a:p>
        </p:txBody>
      </p:sp>
      <p:sp>
        <p:nvSpPr>
          <p:cNvPr id="355" name="Textfeld 354">
            <a:extLst>
              <a:ext uri="{FF2B5EF4-FFF2-40B4-BE49-F238E27FC236}">
                <a16:creationId xmlns:a16="http://schemas.microsoft.com/office/drawing/2014/main" id="{61CFF59E-823C-4C46-1CCF-3DFD0F56C564}"/>
              </a:ext>
            </a:extLst>
          </p:cNvPr>
          <p:cNvSpPr txBox="1"/>
          <p:nvPr/>
        </p:nvSpPr>
        <p:spPr>
          <a:xfrm>
            <a:off x="29950887" y="23303560"/>
            <a:ext cx="307020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Emergenz</a:t>
            </a:r>
          </a:p>
          <a:p>
            <a:r>
              <a:rPr lang="de-DE" sz="1000" dirty="0"/>
              <a:t>Emergenz ephemerer Umgebungen</a:t>
            </a:r>
          </a:p>
          <a:p>
            <a:r>
              <a:rPr lang="de-DE" sz="1000" dirty="0" err="1"/>
              <a:t>co-emergence</a:t>
            </a:r>
            <a:r>
              <a:rPr lang="de-DE" sz="1000" dirty="0"/>
              <a:t> </a:t>
            </a:r>
            <a:r>
              <a:rPr lang="de-DE" sz="1000" dirty="0" err="1"/>
              <a:t>of</a:t>
            </a:r>
            <a:r>
              <a:rPr lang="de-DE" sz="1000" dirty="0"/>
              <a:t> an </a:t>
            </a:r>
            <a:r>
              <a:rPr lang="de-DE" sz="1000" dirty="0" err="1"/>
              <a:t>atmosphere</a:t>
            </a:r>
            <a:endParaRPr lang="de-DE" sz="1000" dirty="0"/>
          </a:p>
          <a:p>
            <a:r>
              <a:rPr lang="de-DE" sz="1000" dirty="0"/>
              <a:t>emergente Umgebungen  </a:t>
            </a:r>
          </a:p>
          <a:p>
            <a:r>
              <a:rPr lang="de-DE" sz="1000" dirty="0"/>
              <a:t>emergente Konfiguration  </a:t>
            </a:r>
          </a:p>
          <a:p>
            <a:r>
              <a:rPr lang="de-DE" sz="1000" dirty="0"/>
              <a:t>emergent [entstehend </a:t>
            </a:r>
          </a:p>
        </p:txBody>
      </p:sp>
      <p:sp>
        <p:nvSpPr>
          <p:cNvPr id="358" name="Textfeld 357">
            <a:extLst>
              <a:ext uri="{FF2B5EF4-FFF2-40B4-BE49-F238E27FC236}">
                <a16:creationId xmlns:a16="http://schemas.microsoft.com/office/drawing/2014/main" id="{ADE0872E-CD35-A5BA-7328-93247693D699}"/>
              </a:ext>
            </a:extLst>
          </p:cNvPr>
          <p:cNvSpPr txBox="1"/>
          <p:nvPr/>
        </p:nvSpPr>
        <p:spPr>
          <a:xfrm>
            <a:off x="39703086" y="5044455"/>
            <a:ext cx="1499622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 err="1"/>
              <a:t>Enaktivismus</a:t>
            </a:r>
            <a:endParaRPr lang="de-AT" sz="1000" dirty="0"/>
          </a:p>
        </p:txBody>
      </p:sp>
      <p:sp>
        <p:nvSpPr>
          <p:cNvPr id="360" name="Textfeld 359">
            <a:extLst>
              <a:ext uri="{FF2B5EF4-FFF2-40B4-BE49-F238E27FC236}">
                <a16:creationId xmlns:a16="http://schemas.microsoft.com/office/drawing/2014/main" id="{754A1E94-24AB-3C70-C94B-25867ACF6A85}"/>
              </a:ext>
            </a:extLst>
          </p:cNvPr>
          <p:cNvSpPr txBox="1"/>
          <p:nvPr/>
        </p:nvSpPr>
        <p:spPr>
          <a:xfrm>
            <a:off x="1178086" y="23941294"/>
            <a:ext cx="152919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ephemer / </a:t>
            </a:r>
            <a:r>
              <a:rPr lang="de-DE" sz="1000" dirty="0" err="1"/>
              <a:t>ephemeral</a:t>
            </a:r>
            <a:endParaRPr lang="de-DE" sz="1000" dirty="0"/>
          </a:p>
          <a:p>
            <a:r>
              <a:rPr lang="de-DE" sz="1000" dirty="0" err="1"/>
              <a:t>ephemeral</a:t>
            </a:r>
            <a:r>
              <a:rPr lang="de-DE" sz="1000" dirty="0"/>
              <a:t> </a:t>
            </a:r>
            <a:r>
              <a:rPr lang="de-DE" sz="1000" dirty="0" err="1"/>
              <a:t>entities</a:t>
            </a:r>
            <a:endParaRPr lang="de-DE" sz="1000" dirty="0"/>
          </a:p>
          <a:p>
            <a:r>
              <a:rPr lang="de-DE" sz="1000" dirty="0"/>
              <a:t>ephemere Umgebungen</a:t>
            </a:r>
          </a:p>
        </p:txBody>
      </p:sp>
      <p:sp>
        <p:nvSpPr>
          <p:cNvPr id="362" name="Textfeld 361">
            <a:extLst>
              <a:ext uri="{FF2B5EF4-FFF2-40B4-BE49-F238E27FC236}">
                <a16:creationId xmlns:a16="http://schemas.microsoft.com/office/drawing/2014/main" id="{4E6909D3-89C5-E414-0A37-C25BC33ABF47}"/>
              </a:ext>
            </a:extLst>
          </p:cNvPr>
          <p:cNvSpPr txBox="1"/>
          <p:nvPr/>
        </p:nvSpPr>
        <p:spPr>
          <a:xfrm>
            <a:off x="8960638" y="10929313"/>
            <a:ext cx="1605062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Erregung / Erregungsgrade</a:t>
            </a:r>
          </a:p>
          <a:p>
            <a:r>
              <a:rPr lang="de-DE" sz="1000" dirty="0"/>
              <a:t>Überspringen der Ekstasen</a:t>
            </a:r>
          </a:p>
        </p:txBody>
      </p:sp>
      <p:sp>
        <p:nvSpPr>
          <p:cNvPr id="363" name="Textfeld 362">
            <a:extLst>
              <a:ext uri="{FF2B5EF4-FFF2-40B4-BE49-F238E27FC236}">
                <a16:creationId xmlns:a16="http://schemas.microsoft.com/office/drawing/2014/main" id="{58BE6727-0352-E896-7E58-4AF21A1A51C7}"/>
              </a:ext>
            </a:extLst>
          </p:cNvPr>
          <p:cNvSpPr txBox="1"/>
          <p:nvPr/>
        </p:nvSpPr>
        <p:spPr>
          <a:xfrm>
            <a:off x="36254771" y="18547018"/>
            <a:ext cx="3751387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Herstellbarkeit von Atmosphären  </a:t>
            </a:r>
          </a:p>
          <a:p>
            <a:r>
              <a:rPr lang="de-DE" sz="1000" dirty="0"/>
              <a:t>Produktion einer Atmosphäre  </a:t>
            </a:r>
          </a:p>
          <a:p>
            <a:r>
              <a:rPr lang="de-DE" sz="1000" dirty="0" err="1"/>
              <a:t>strategies</a:t>
            </a:r>
            <a:r>
              <a:rPr lang="de-DE" sz="1000" dirty="0"/>
              <a:t> </a:t>
            </a:r>
            <a:r>
              <a:rPr lang="de-DE" sz="1000" dirty="0" err="1"/>
              <a:t>of</a:t>
            </a:r>
            <a:r>
              <a:rPr lang="de-DE" sz="1000" dirty="0"/>
              <a:t> </a:t>
            </a:r>
            <a:r>
              <a:rPr lang="de-DE" sz="1000" dirty="0" err="1"/>
              <a:t>display</a:t>
            </a:r>
            <a:endParaRPr lang="de-DE" sz="1000" dirty="0"/>
          </a:p>
          <a:p>
            <a:r>
              <a:rPr lang="de-DE" sz="1000" dirty="0"/>
              <a:t>Festatmosphäre / Feststimmung</a:t>
            </a:r>
          </a:p>
        </p:txBody>
      </p:sp>
      <p:sp>
        <p:nvSpPr>
          <p:cNvPr id="365" name="Textfeld 364">
            <a:extLst>
              <a:ext uri="{FF2B5EF4-FFF2-40B4-BE49-F238E27FC236}">
                <a16:creationId xmlns:a16="http://schemas.microsoft.com/office/drawing/2014/main" id="{3F38D9AC-E17B-BD11-D3D0-CEB379E2B847}"/>
              </a:ext>
            </a:extLst>
          </p:cNvPr>
          <p:cNvSpPr txBox="1"/>
          <p:nvPr/>
        </p:nvSpPr>
        <p:spPr>
          <a:xfrm>
            <a:off x="3020744" y="10245340"/>
            <a:ext cx="3087922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Gegenstände aus uns herausstehen [Ekstasen]</a:t>
            </a:r>
          </a:p>
          <a:p>
            <a:r>
              <a:rPr lang="de-DE" sz="1000" dirty="0"/>
              <a:t>Gegenstände in uns hineinragen [Ekstasen]</a:t>
            </a:r>
            <a:endParaRPr lang="de-AT" sz="1000" dirty="0"/>
          </a:p>
        </p:txBody>
      </p:sp>
      <p:sp>
        <p:nvSpPr>
          <p:cNvPr id="367" name="Textfeld 366">
            <a:extLst>
              <a:ext uri="{FF2B5EF4-FFF2-40B4-BE49-F238E27FC236}">
                <a16:creationId xmlns:a16="http://schemas.microsoft.com/office/drawing/2014/main" id="{7290076E-29BC-494A-1B73-710A38ABBA65}"/>
              </a:ext>
            </a:extLst>
          </p:cNvPr>
          <p:cNvSpPr txBox="1"/>
          <p:nvPr/>
        </p:nvSpPr>
        <p:spPr>
          <a:xfrm>
            <a:off x="15930045" y="6370912"/>
            <a:ext cx="2523370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Glanz  / Schimmer  </a:t>
            </a:r>
          </a:p>
          <a:p>
            <a:r>
              <a:rPr lang="de-AT" sz="1000" dirty="0"/>
              <a:t>Glanzeffekte  </a:t>
            </a:r>
          </a:p>
          <a:p>
            <a:r>
              <a:rPr lang="de-AT" sz="1000" dirty="0"/>
              <a:t>Helle  </a:t>
            </a:r>
          </a:p>
          <a:p>
            <a:r>
              <a:rPr lang="de-AT" sz="1000" dirty="0"/>
              <a:t>Helligkeitsverläufe</a:t>
            </a:r>
          </a:p>
          <a:p>
            <a:r>
              <a:rPr lang="de-AT" sz="1000" dirty="0"/>
              <a:t>Schatten als Atmosphäre</a:t>
            </a:r>
          </a:p>
        </p:txBody>
      </p:sp>
      <p:sp>
        <p:nvSpPr>
          <p:cNvPr id="369" name="Textfeld 368">
            <a:extLst>
              <a:ext uri="{FF2B5EF4-FFF2-40B4-BE49-F238E27FC236}">
                <a16:creationId xmlns:a16="http://schemas.microsoft.com/office/drawing/2014/main" id="{3627AAB0-3F4D-B32C-A1AD-678B2802C65F}"/>
              </a:ext>
            </a:extLst>
          </p:cNvPr>
          <p:cNvSpPr txBox="1"/>
          <p:nvPr/>
        </p:nvSpPr>
        <p:spPr>
          <a:xfrm>
            <a:off x="24569065" y="13612107"/>
            <a:ext cx="2557247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Granularität [des Mediums]</a:t>
            </a:r>
          </a:p>
        </p:txBody>
      </p:sp>
      <p:sp>
        <p:nvSpPr>
          <p:cNvPr id="373" name="Textfeld 372">
            <a:extLst>
              <a:ext uri="{FF2B5EF4-FFF2-40B4-BE49-F238E27FC236}">
                <a16:creationId xmlns:a16="http://schemas.microsoft.com/office/drawing/2014/main" id="{11687F0F-757E-798C-3050-DA232CAF6C04}"/>
              </a:ext>
            </a:extLst>
          </p:cNvPr>
          <p:cNvSpPr txBox="1"/>
          <p:nvPr/>
        </p:nvSpPr>
        <p:spPr>
          <a:xfrm>
            <a:off x="33139977" y="24550345"/>
            <a:ext cx="2033000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Grund  </a:t>
            </a:r>
          </a:p>
          <a:p>
            <a:r>
              <a:rPr lang="de-DE" sz="1000" dirty="0"/>
              <a:t>Hintergrund  </a:t>
            </a:r>
          </a:p>
          <a:p>
            <a:r>
              <a:rPr lang="de-DE" sz="1000" dirty="0"/>
              <a:t>Hintergrund als Atmosphäre</a:t>
            </a:r>
          </a:p>
          <a:p>
            <a:r>
              <a:rPr lang="de-DE" sz="1000" dirty="0"/>
              <a:t>Hintergrundgestaltung</a:t>
            </a:r>
          </a:p>
        </p:txBody>
      </p:sp>
      <p:cxnSp>
        <p:nvCxnSpPr>
          <p:cNvPr id="63" name="Gerader Verbinder 62">
            <a:extLst>
              <a:ext uri="{FF2B5EF4-FFF2-40B4-BE49-F238E27FC236}">
                <a16:creationId xmlns:a16="http://schemas.microsoft.com/office/drawing/2014/main" id="{4C9703F1-02EC-2517-8921-41E35B50D829}"/>
              </a:ext>
            </a:extLst>
          </p:cNvPr>
          <p:cNvCxnSpPr/>
          <p:nvPr/>
        </p:nvCxnSpPr>
        <p:spPr>
          <a:xfrm>
            <a:off x="33080087" y="5869667"/>
            <a:ext cx="46991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5" name="Textfeld 374">
            <a:extLst>
              <a:ext uri="{FF2B5EF4-FFF2-40B4-BE49-F238E27FC236}">
                <a16:creationId xmlns:a16="http://schemas.microsoft.com/office/drawing/2014/main" id="{C21EE70E-25CC-A02A-B9D0-3CDA7BB10063}"/>
              </a:ext>
            </a:extLst>
          </p:cNvPr>
          <p:cNvSpPr txBox="1"/>
          <p:nvPr/>
        </p:nvSpPr>
        <p:spPr>
          <a:xfrm>
            <a:off x="130558" y="16014586"/>
            <a:ext cx="2353598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komplex gekrümmt [glatt]</a:t>
            </a:r>
          </a:p>
          <a:p>
            <a:r>
              <a:rPr lang="de-AT" sz="1000" dirty="0"/>
              <a:t>komplex gekrümmte Physiognomien</a:t>
            </a:r>
          </a:p>
          <a:p>
            <a:r>
              <a:rPr lang="de-AT" sz="1000" dirty="0"/>
              <a:t>komplexe Physiognomien</a:t>
            </a:r>
          </a:p>
        </p:txBody>
      </p:sp>
      <p:sp>
        <p:nvSpPr>
          <p:cNvPr id="377" name="Textfeld 376">
            <a:extLst>
              <a:ext uri="{FF2B5EF4-FFF2-40B4-BE49-F238E27FC236}">
                <a16:creationId xmlns:a16="http://schemas.microsoft.com/office/drawing/2014/main" id="{CB5E7DF2-36B1-A7F9-5A42-82A8662E4173}"/>
              </a:ext>
            </a:extLst>
          </p:cNvPr>
          <p:cNvSpPr txBox="1"/>
          <p:nvPr/>
        </p:nvSpPr>
        <p:spPr>
          <a:xfrm>
            <a:off x="39945767" y="20620273"/>
            <a:ext cx="260308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 err="1"/>
              <a:t>Meßbarkeit</a:t>
            </a:r>
            <a:endParaRPr lang="de-AT" sz="4000" dirty="0"/>
          </a:p>
        </p:txBody>
      </p:sp>
      <p:sp>
        <p:nvSpPr>
          <p:cNvPr id="379" name="Textfeld 378">
            <a:extLst>
              <a:ext uri="{FF2B5EF4-FFF2-40B4-BE49-F238E27FC236}">
                <a16:creationId xmlns:a16="http://schemas.microsoft.com/office/drawing/2014/main" id="{9A0262E9-8AF5-955E-8822-675E1F65126E}"/>
              </a:ext>
            </a:extLst>
          </p:cNvPr>
          <p:cNvSpPr txBox="1"/>
          <p:nvPr/>
        </p:nvSpPr>
        <p:spPr>
          <a:xfrm>
            <a:off x="39976711" y="21241630"/>
            <a:ext cx="2835784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meßbare</a:t>
            </a:r>
            <a:r>
              <a:rPr lang="de-DE" sz="1000" dirty="0"/>
              <a:t> Effekte im Medium</a:t>
            </a:r>
          </a:p>
          <a:p>
            <a:r>
              <a:rPr lang="de-DE" sz="1000" dirty="0" err="1"/>
              <a:t>meßbare</a:t>
            </a:r>
            <a:r>
              <a:rPr lang="de-DE" sz="1000" dirty="0"/>
              <a:t> Intensitäten</a:t>
            </a:r>
          </a:p>
          <a:p>
            <a:r>
              <a:rPr lang="de-DE" sz="1000" dirty="0" err="1"/>
              <a:t>Meßbarkeit</a:t>
            </a:r>
            <a:r>
              <a:rPr lang="de-DE" sz="1000" dirty="0"/>
              <a:t> von Atmosphären</a:t>
            </a:r>
          </a:p>
          <a:p>
            <a:r>
              <a:rPr lang="de-DE" sz="1000" dirty="0"/>
              <a:t>messen durch erlernte Gefühlsfähigkeiten</a:t>
            </a:r>
          </a:p>
          <a:p>
            <a:r>
              <a:rPr lang="de-DE" sz="1000" dirty="0"/>
              <a:t>Messung [Atmosphären als Medien der Messung]</a:t>
            </a:r>
          </a:p>
        </p:txBody>
      </p:sp>
      <p:sp>
        <p:nvSpPr>
          <p:cNvPr id="380" name="Textfeld 379">
            <a:extLst>
              <a:ext uri="{FF2B5EF4-FFF2-40B4-BE49-F238E27FC236}">
                <a16:creationId xmlns:a16="http://schemas.microsoft.com/office/drawing/2014/main" id="{8BB532AB-7A15-8EB8-361B-F56EF33B6A20}"/>
              </a:ext>
            </a:extLst>
          </p:cNvPr>
          <p:cNvSpPr txBox="1"/>
          <p:nvPr/>
        </p:nvSpPr>
        <p:spPr>
          <a:xfrm>
            <a:off x="16626904" y="27560453"/>
            <a:ext cx="107593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Sinn</a:t>
            </a:r>
          </a:p>
        </p:txBody>
      </p:sp>
      <p:sp>
        <p:nvSpPr>
          <p:cNvPr id="382" name="Textfeld 381">
            <a:extLst>
              <a:ext uri="{FF2B5EF4-FFF2-40B4-BE49-F238E27FC236}">
                <a16:creationId xmlns:a16="http://schemas.microsoft.com/office/drawing/2014/main" id="{5753CFBC-7163-BDE8-64DB-22009376F8C8}"/>
              </a:ext>
            </a:extLst>
          </p:cNvPr>
          <p:cNvSpPr txBox="1"/>
          <p:nvPr/>
        </p:nvSpPr>
        <p:spPr>
          <a:xfrm>
            <a:off x="16643664" y="28129530"/>
            <a:ext cx="2226900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Sinn-Begriff</a:t>
            </a:r>
          </a:p>
          <a:p>
            <a:r>
              <a:rPr lang="de-DE" sz="1000" dirty="0"/>
              <a:t>Sinn als Wirkung</a:t>
            </a:r>
          </a:p>
          <a:p>
            <a:r>
              <a:rPr lang="de-DE" sz="1000" dirty="0"/>
              <a:t>Sinn im Zueinander oder Mit-Sein</a:t>
            </a:r>
          </a:p>
          <a:p>
            <a:r>
              <a:rPr lang="de-DE" sz="1000" dirty="0"/>
              <a:t>Sinn von Zusammensein</a:t>
            </a:r>
          </a:p>
          <a:p>
            <a:endParaRPr lang="de-DE" sz="1000" dirty="0"/>
          </a:p>
          <a:p>
            <a:r>
              <a:rPr lang="de-DE" sz="1000" dirty="0"/>
              <a:t>Stellungseffekt</a:t>
            </a:r>
          </a:p>
        </p:txBody>
      </p:sp>
      <p:sp>
        <p:nvSpPr>
          <p:cNvPr id="384" name="Textfeld 383">
            <a:extLst>
              <a:ext uri="{FF2B5EF4-FFF2-40B4-BE49-F238E27FC236}">
                <a16:creationId xmlns:a16="http://schemas.microsoft.com/office/drawing/2014/main" id="{AC4F0271-E82D-4617-61A6-4D8E54A79027}"/>
              </a:ext>
            </a:extLst>
          </p:cNvPr>
          <p:cNvSpPr txBox="1"/>
          <p:nvPr/>
        </p:nvSpPr>
        <p:spPr>
          <a:xfrm>
            <a:off x="34806616" y="27299828"/>
            <a:ext cx="2032991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Topologie  </a:t>
            </a:r>
          </a:p>
          <a:p>
            <a:r>
              <a:rPr lang="de-AT" sz="1000" dirty="0"/>
              <a:t>Topologie [Container-Topologie]</a:t>
            </a:r>
          </a:p>
          <a:p>
            <a:r>
              <a:rPr lang="de-AT" sz="1000" dirty="0"/>
              <a:t>Topologie [Faltungstopologie]</a:t>
            </a:r>
          </a:p>
          <a:p>
            <a:r>
              <a:rPr lang="de-AT" sz="1000" dirty="0"/>
              <a:t>Topologie [fluide Topologien]</a:t>
            </a:r>
          </a:p>
        </p:txBody>
      </p:sp>
      <p:sp>
        <p:nvSpPr>
          <p:cNvPr id="371" name="Textfeld 370">
            <a:extLst>
              <a:ext uri="{FF2B5EF4-FFF2-40B4-BE49-F238E27FC236}">
                <a16:creationId xmlns:a16="http://schemas.microsoft.com/office/drawing/2014/main" id="{330F4F93-60FE-DB6C-667E-51EE63369D7D}"/>
              </a:ext>
            </a:extLst>
          </p:cNvPr>
          <p:cNvSpPr txBox="1"/>
          <p:nvPr/>
        </p:nvSpPr>
        <p:spPr>
          <a:xfrm>
            <a:off x="12111956" y="18948919"/>
            <a:ext cx="266160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einhüllend, umhüllend  </a:t>
            </a:r>
          </a:p>
          <a:p>
            <a:r>
              <a:rPr lang="de-AT" sz="1000" dirty="0"/>
              <a:t>allumfassend / randlos ergossen</a:t>
            </a:r>
          </a:p>
          <a:p>
            <a:r>
              <a:rPr lang="de-AT" sz="1000" dirty="0"/>
              <a:t>diffuse </a:t>
            </a:r>
            <a:r>
              <a:rPr lang="de-AT" sz="1000" dirty="0" err="1"/>
              <a:t>Ergossenheit</a:t>
            </a:r>
            <a:r>
              <a:rPr lang="de-AT" sz="1000" dirty="0"/>
              <a:t> / ergossen [randlos]</a:t>
            </a:r>
          </a:p>
          <a:p>
            <a:r>
              <a:rPr lang="de-AT" sz="1000" dirty="0"/>
              <a:t>konturlos  </a:t>
            </a:r>
          </a:p>
        </p:txBody>
      </p:sp>
      <p:sp>
        <p:nvSpPr>
          <p:cNvPr id="386" name="Textfeld 385">
            <a:extLst>
              <a:ext uri="{FF2B5EF4-FFF2-40B4-BE49-F238E27FC236}">
                <a16:creationId xmlns:a16="http://schemas.microsoft.com/office/drawing/2014/main" id="{599CE051-AB7B-FAAA-4D9D-268C4D764F95}"/>
              </a:ext>
            </a:extLst>
          </p:cNvPr>
          <p:cNvSpPr txBox="1"/>
          <p:nvPr/>
        </p:nvSpPr>
        <p:spPr>
          <a:xfrm>
            <a:off x="38690349" y="12458991"/>
            <a:ext cx="865918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 err="1"/>
              <a:t>Aisthetik</a:t>
            </a:r>
            <a:endParaRPr lang="de-AT" sz="1000" dirty="0"/>
          </a:p>
        </p:txBody>
      </p:sp>
      <p:cxnSp>
        <p:nvCxnSpPr>
          <p:cNvPr id="25" name="Gerader Verbinder 24">
            <a:extLst>
              <a:ext uri="{FF2B5EF4-FFF2-40B4-BE49-F238E27FC236}">
                <a16:creationId xmlns:a16="http://schemas.microsoft.com/office/drawing/2014/main" id="{7898F0D8-7AE3-1CC5-9045-693C149A3235}"/>
              </a:ext>
            </a:extLst>
          </p:cNvPr>
          <p:cNvCxnSpPr/>
          <p:nvPr/>
        </p:nvCxnSpPr>
        <p:spPr>
          <a:xfrm>
            <a:off x="10153967" y="16414229"/>
            <a:ext cx="44068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7" name="Textfeld 386">
            <a:extLst>
              <a:ext uri="{FF2B5EF4-FFF2-40B4-BE49-F238E27FC236}">
                <a16:creationId xmlns:a16="http://schemas.microsoft.com/office/drawing/2014/main" id="{AA7C4D82-27D2-D6D7-EA3A-9361EC39B745}"/>
              </a:ext>
            </a:extLst>
          </p:cNvPr>
          <p:cNvSpPr txBox="1"/>
          <p:nvPr/>
        </p:nvSpPr>
        <p:spPr>
          <a:xfrm>
            <a:off x="25603058" y="2009461"/>
            <a:ext cx="2394117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Dämmerung / Dämmerungssituation</a:t>
            </a:r>
          </a:p>
          <a:p>
            <a:r>
              <a:rPr lang="de-DE" sz="1000" dirty="0"/>
              <a:t>Dämmerung als </a:t>
            </a:r>
            <a:r>
              <a:rPr lang="de-DE" sz="1000" dirty="0" err="1"/>
              <a:t>Halbding</a:t>
            </a:r>
            <a:endParaRPr lang="de-DE" sz="1000" dirty="0"/>
          </a:p>
          <a:p>
            <a:r>
              <a:rPr lang="de-DE" sz="1000" dirty="0"/>
              <a:t>Dämmerung als Medium</a:t>
            </a:r>
          </a:p>
          <a:p>
            <a:r>
              <a:rPr lang="de-DE" sz="1000" dirty="0"/>
              <a:t>heilige Dämmerung  </a:t>
            </a:r>
          </a:p>
        </p:txBody>
      </p:sp>
      <p:sp>
        <p:nvSpPr>
          <p:cNvPr id="388" name="Textfeld 387">
            <a:extLst>
              <a:ext uri="{FF2B5EF4-FFF2-40B4-BE49-F238E27FC236}">
                <a16:creationId xmlns:a16="http://schemas.microsoft.com/office/drawing/2014/main" id="{87030097-4B74-82EC-9587-E8DE1260CDCF}"/>
              </a:ext>
            </a:extLst>
          </p:cNvPr>
          <p:cNvSpPr txBox="1"/>
          <p:nvPr/>
        </p:nvSpPr>
        <p:spPr>
          <a:xfrm>
            <a:off x="29768369" y="28956049"/>
            <a:ext cx="1343078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Effekte  </a:t>
            </a:r>
          </a:p>
        </p:txBody>
      </p:sp>
      <p:sp>
        <p:nvSpPr>
          <p:cNvPr id="391" name="Textfeld 390">
            <a:extLst>
              <a:ext uri="{FF2B5EF4-FFF2-40B4-BE49-F238E27FC236}">
                <a16:creationId xmlns:a16="http://schemas.microsoft.com/office/drawing/2014/main" id="{3BB342E6-6A85-8878-93D4-EC5915A70917}"/>
              </a:ext>
            </a:extLst>
          </p:cNvPr>
          <p:cNvSpPr txBox="1"/>
          <p:nvPr/>
        </p:nvSpPr>
        <p:spPr>
          <a:xfrm>
            <a:off x="27722684" y="8039182"/>
            <a:ext cx="2432790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Einstimmung, einstimmen  </a:t>
            </a:r>
          </a:p>
        </p:txBody>
      </p:sp>
      <p:sp>
        <p:nvSpPr>
          <p:cNvPr id="392" name="Textfeld 391">
            <a:extLst>
              <a:ext uri="{FF2B5EF4-FFF2-40B4-BE49-F238E27FC236}">
                <a16:creationId xmlns:a16="http://schemas.microsoft.com/office/drawing/2014/main" id="{A623DC52-4CD6-43C9-7AFE-651555A97CE7}"/>
              </a:ext>
            </a:extLst>
          </p:cNvPr>
          <p:cNvSpPr txBox="1"/>
          <p:nvPr/>
        </p:nvSpPr>
        <p:spPr>
          <a:xfrm>
            <a:off x="167949" y="12243709"/>
            <a:ext cx="1216216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indiskret  </a:t>
            </a:r>
          </a:p>
          <a:p>
            <a:r>
              <a:rPr lang="de-DE" sz="1000" dirty="0"/>
              <a:t>indiskrete Objekte</a:t>
            </a:r>
          </a:p>
          <a:p>
            <a:r>
              <a:rPr lang="de-DE" sz="1000" dirty="0"/>
              <a:t>Quasi-Dinge</a:t>
            </a:r>
          </a:p>
        </p:txBody>
      </p:sp>
      <p:sp>
        <p:nvSpPr>
          <p:cNvPr id="393" name="Textfeld 392">
            <a:extLst>
              <a:ext uri="{FF2B5EF4-FFF2-40B4-BE49-F238E27FC236}">
                <a16:creationId xmlns:a16="http://schemas.microsoft.com/office/drawing/2014/main" id="{AB25447D-1FED-34DF-F917-22FA27407DA9}"/>
              </a:ext>
            </a:extLst>
          </p:cNvPr>
          <p:cNvSpPr txBox="1"/>
          <p:nvPr/>
        </p:nvSpPr>
        <p:spPr>
          <a:xfrm>
            <a:off x="31737531" y="26469388"/>
            <a:ext cx="2950701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Interaktion einzelner Bestandteile [einer Situation]</a:t>
            </a:r>
          </a:p>
          <a:p>
            <a:r>
              <a:rPr lang="de-AT" sz="1000" dirty="0"/>
              <a:t>Interaktion [dynamisch]  </a:t>
            </a:r>
          </a:p>
        </p:txBody>
      </p:sp>
      <p:sp>
        <p:nvSpPr>
          <p:cNvPr id="394" name="Textfeld 393">
            <a:extLst>
              <a:ext uri="{FF2B5EF4-FFF2-40B4-BE49-F238E27FC236}">
                <a16:creationId xmlns:a16="http://schemas.microsoft.com/office/drawing/2014/main" id="{79F8B75B-EBBE-0052-89D7-631475D5AE52}"/>
              </a:ext>
            </a:extLst>
          </p:cNvPr>
          <p:cNvSpPr txBox="1"/>
          <p:nvPr/>
        </p:nvSpPr>
        <p:spPr>
          <a:xfrm>
            <a:off x="18083134" y="19897932"/>
            <a:ext cx="1491743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Modalität von Präsenz</a:t>
            </a:r>
          </a:p>
        </p:txBody>
      </p:sp>
      <p:sp>
        <p:nvSpPr>
          <p:cNvPr id="398" name="Textfeld 397">
            <a:extLst>
              <a:ext uri="{FF2B5EF4-FFF2-40B4-BE49-F238E27FC236}">
                <a16:creationId xmlns:a16="http://schemas.microsoft.com/office/drawing/2014/main" id="{0BB0BE86-6411-4BE1-D0DC-89FDE15AD3DF}"/>
              </a:ext>
            </a:extLst>
          </p:cNvPr>
          <p:cNvSpPr txBox="1"/>
          <p:nvPr/>
        </p:nvSpPr>
        <p:spPr>
          <a:xfrm>
            <a:off x="36227381" y="4490943"/>
            <a:ext cx="3087221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vorbegrifflicher Charakter von Atmosphären</a:t>
            </a:r>
          </a:p>
          <a:p>
            <a:r>
              <a:rPr lang="de-DE" sz="1000" dirty="0"/>
              <a:t>vorbegrifflicher Zustand (im Spüren]</a:t>
            </a:r>
          </a:p>
          <a:p>
            <a:r>
              <a:rPr lang="de-DE" sz="1000" dirty="0"/>
              <a:t>Vorbegrifflichkeit von Atmosphären</a:t>
            </a:r>
          </a:p>
          <a:p>
            <a:r>
              <a:rPr lang="de-DE" sz="1000" dirty="0"/>
              <a:t>vorreflexive Erfahrung</a:t>
            </a:r>
          </a:p>
          <a:p>
            <a:r>
              <a:rPr lang="de-DE" sz="1000" dirty="0"/>
              <a:t>vorreflexiven Charakter der Erfahrung </a:t>
            </a:r>
          </a:p>
          <a:p>
            <a:r>
              <a:rPr lang="de-DE" sz="1000" dirty="0"/>
              <a:t>vorreflexiven Dimension der Erfahrung </a:t>
            </a:r>
          </a:p>
        </p:txBody>
      </p:sp>
      <p:sp>
        <p:nvSpPr>
          <p:cNvPr id="400" name="Textfeld 399">
            <a:extLst>
              <a:ext uri="{FF2B5EF4-FFF2-40B4-BE49-F238E27FC236}">
                <a16:creationId xmlns:a16="http://schemas.microsoft.com/office/drawing/2014/main" id="{03002E04-E532-2D6F-AA4F-34713859283B}"/>
              </a:ext>
            </a:extLst>
          </p:cNvPr>
          <p:cNvSpPr txBox="1"/>
          <p:nvPr/>
        </p:nvSpPr>
        <p:spPr>
          <a:xfrm>
            <a:off x="3368161" y="9333318"/>
            <a:ext cx="3087922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Ungegenstädlichkeit</a:t>
            </a:r>
            <a:r>
              <a:rPr lang="de-DE" sz="1000" dirty="0"/>
              <a:t> der Atmosphäre</a:t>
            </a:r>
          </a:p>
          <a:p>
            <a:r>
              <a:rPr lang="de-DE" sz="1000" dirty="0"/>
              <a:t>unbestimmt - in die Weite ergossen</a:t>
            </a:r>
          </a:p>
          <a:p>
            <a:r>
              <a:rPr lang="de-AT" sz="1000" dirty="0"/>
              <a:t>Unbeständigkeit / </a:t>
            </a:r>
          </a:p>
          <a:p>
            <a:r>
              <a:rPr lang="de-AT" sz="1000" dirty="0"/>
              <a:t>unbeständig / </a:t>
            </a:r>
            <a:r>
              <a:rPr lang="de-AT" sz="1000" dirty="0" err="1"/>
              <a:t>impermanent</a:t>
            </a:r>
            <a:endParaRPr lang="de-AT" sz="1000" dirty="0"/>
          </a:p>
        </p:txBody>
      </p:sp>
      <p:sp>
        <p:nvSpPr>
          <p:cNvPr id="401" name="Textfeld 400">
            <a:extLst>
              <a:ext uri="{FF2B5EF4-FFF2-40B4-BE49-F238E27FC236}">
                <a16:creationId xmlns:a16="http://schemas.microsoft.com/office/drawing/2014/main" id="{A9408CC5-196A-D762-10E2-A3C6B4749606}"/>
              </a:ext>
            </a:extLst>
          </p:cNvPr>
          <p:cNvSpPr txBox="1"/>
          <p:nvPr/>
        </p:nvSpPr>
        <p:spPr>
          <a:xfrm>
            <a:off x="2140855" y="26861273"/>
            <a:ext cx="1998119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Unschärfe / unscharf</a:t>
            </a:r>
          </a:p>
          <a:p>
            <a:r>
              <a:rPr lang="de-DE" sz="1000" dirty="0"/>
              <a:t>Vagheit  </a:t>
            </a:r>
          </a:p>
          <a:p>
            <a:r>
              <a:rPr lang="de-DE" sz="1000" dirty="0"/>
              <a:t>vage  </a:t>
            </a:r>
          </a:p>
          <a:p>
            <a:r>
              <a:rPr lang="de-DE" sz="1000" dirty="0"/>
              <a:t>Unbestimmtheit / Unbestimmtes</a:t>
            </a:r>
          </a:p>
        </p:txBody>
      </p:sp>
      <p:cxnSp>
        <p:nvCxnSpPr>
          <p:cNvPr id="396" name="Gerader Verbinder 395">
            <a:extLst>
              <a:ext uri="{FF2B5EF4-FFF2-40B4-BE49-F238E27FC236}">
                <a16:creationId xmlns:a16="http://schemas.microsoft.com/office/drawing/2014/main" id="{D83164D1-DCA9-F286-2FC6-03A2121F0B3C}"/>
              </a:ext>
            </a:extLst>
          </p:cNvPr>
          <p:cNvCxnSpPr>
            <a:cxnSpLocks/>
          </p:cNvCxnSpPr>
          <p:nvPr/>
        </p:nvCxnSpPr>
        <p:spPr>
          <a:xfrm flipV="1">
            <a:off x="14003079" y="21642142"/>
            <a:ext cx="1010920" cy="8031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3" name="Textfeld 402">
            <a:extLst>
              <a:ext uri="{FF2B5EF4-FFF2-40B4-BE49-F238E27FC236}">
                <a16:creationId xmlns:a16="http://schemas.microsoft.com/office/drawing/2014/main" id="{DBC08B8F-1A2F-D122-9F3A-64CB9FEE98A8}"/>
              </a:ext>
            </a:extLst>
          </p:cNvPr>
          <p:cNvSpPr txBox="1"/>
          <p:nvPr/>
        </p:nvSpPr>
        <p:spPr>
          <a:xfrm>
            <a:off x="8551" y="23919"/>
            <a:ext cx="255550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>
                <a:hlinkClick r:id="rId3"/>
              </a:rPr>
              <a:t>gerhard.dirmoser@gmail.com</a:t>
            </a:r>
            <a:r>
              <a:rPr lang="en-US" sz="1000" dirty="0"/>
              <a:t>    Linz, 05.2022</a:t>
            </a:r>
          </a:p>
        </p:txBody>
      </p:sp>
    </p:spTree>
    <p:extLst>
      <p:ext uri="{BB962C8B-B14F-4D97-AF65-F5344CB8AC3E}">
        <p14:creationId xmlns:p14="http://schemas.microsoft.com/office/powerpoint/2010/main" val="889325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6" name="Rechteck 395">
            <a:extLst>
              <a:ext uri="{FF2B5EF4-FFF2-40B4-BE49-F238E27FC236}">
                <a16:creationId xmlns:a16="http://schemas.microsoft.com/office/drawing/2014/main" id="{363783C4-7C4B-35FC-E96E-5DC3DB2F6033}"/>
              </a:ext>
            </a:extLst>
          </p:cNvPr>
          <p:cNvSpPr/>
          <p:nvPr/>
        </p:nvSpPr>
        <p:spPr>
          <a:xfrm>
            <a:off x="4344294" y="10914298"/>
            <a:ext cx="29324261" cy="2684198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374" name="Textfeld 373">
            <a:extLst>
              <a:ext uri="{FF2B5EF4-FFF2-40B4-BE49-F238E27FC236}">
                <a16:creationId xmlns:a16="http://schemas.microsoft.com/office/drawing/2014/main" id="{A33434CD-80EB-3D75-4E67-0C0F2C83D657}"/>
              </a:ext>
            </a:extLst>
          </p:cNvPr>
          <p:cNvSpPr txBox="1"/>
          <p:nvPr/>
        </p:nvSpPr>
        <p:spPr>
          <a:xfrm>
            <a:off x="17628671" y="4867038"/>
            <a:ext cx="2391979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tone, sound</a:t>
            </a:r>
          </a:p>
          <a:p>
            <a:r>
              <a:rPr lang="en-US" sz="1000" dirty="0"/>
              <a:t>tone [ecstasy]</a:t>
            </a:r>
          </a:p>
          <a:p>
            <a:r>
              <a:rPr lang="en-US" sz="1000" dirty="0"/>
              <a:t>tonal movement</a:t>
            </a:r>
          </a:p>
          <a:p>
            <a:r>
              <a:rPr lang="en-US" sz="1000" dirty="0"/>
              <a:t>tonal intensity</a:t>
            </a:r>
          </a:p>
          <a:p>
            <a:r>
              <a:rPr lang="en-US" sz="1000" dirty="0"/>
              <a:t>tonal temporality</a:t>
            </a:r>
          </a:p>
          <a:p>
            <a:r>
              <a:rPr lang="en-US" sz="1000" dirty="0"/>
              <a:t>tones [the sounds of a thing] / sound</a:t>
            </a:r>
          </a:p>
          <a:p>
            <a:r>
              <a:rPr lang="en-US" sz="1000" dirty="0"/>
              <a:t>sound as atmosphere</a:t>
            </a:r>
          </a:p>
          <a:p>
            <a:r>
              <a:rPr lang="en-US" sz="1000" dirty="0"/>
              <a:t>sound as mass</a:t>
            </a:r>
          </a:p>
          <a:p>
            <a:r>
              <a:rPr lang="en-US" sz="1000" dirty="0"/>
              <a:t>sound as volume</a:t>
            </a:r>
          </a:p>
        </p:txBody>
      </p:sp>
      <p:sp>
        <p:nvSpPr>
          <p:cNvPr id="350" name="Textfeld 349">
            <a:extLst>
              <a:ext uri="{FF2B5EF4-FFF2-40B4-BE49-F238E27FC236}">
                <a16:creationId xmlns:a16="http://schemas.microsoft.com/office/drawing/2014/main" id="{24CB6262-4195-19CE-9C2A-159D9E799ED7}"/>
              </a:ext>
            </a:extLst>
          </p:cNvPr>
          <p:cNvSpPr txBox="1"/>
          <p:nvPr/>
        </p:nvSpPr>
        <p:spPr>
          <a:xfrm>
            <a:off x="15241932" y="3900861"/>
            <a:ext cx="2523370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color atmosphere</a:t>
            </a:r>
          </a:p>
          <a:p>
            <a:r>
              <a:rPr lang="en-US" sz="1000" dirty="0"/>
              <a:t>color [as ecstasy]</a:t>
            </a:r>
          </a:p>
          <a:p>
            <a:r>
              <a:rPr lang="en-US" sz="1000" dirty="0"/>
              <a:t>color [secondary quality] color</a:t>
            </a:r>
          </a:p>
          <a:p>
            <a:r>
              <a:rPr lang="en-US" sz="1000" dirty="0"/>
              <a:t>colors [ecstasies]</a:t>
            </a:r>
          </a:p>
          <a:p>
            <a:r>
              <a:rPr lang="en-US" sz="1000" dirty="0"/>
              <a:t>color energy</a:t>
            </a:r>
          </a:p>
          <a:p>
            <a:r>
              <a:rPr lang="en-US" sz="1000" dirty="0"/>
              <a:t>color fields / color field images</a:t>
            </a:r>
          </a:p>
          <a:p>
            <a:r>
              <a:rPr lang="en-US" sz="1000" dirty="0"/>
              <a:t>color contrasts</a:t>
            </a:r>
          </a:p>
          <a:p>
            <a:r>
              <a:rPr lang="en-US" sz="1000" dirty="0"/>
              <a:t>colored light</a:t>
            </a:r>
          </a:p>
          <a:p>
            <a:r>
              <a:rPr lang="en-US" sz="1000" dirty="0"/>
              <a:t>color spaces</a:t>
            </a:r>
          </a:p>
          <a:p>
            <a:r>
              <a:rPr lang="en-US" sz="1000" dirty="0"/>
              <a:t>courses of colors</a:t>
            </a:r>
          </a:p>
          <a:p>
            <a:r>
              <a:rPr lang="en-US" sz="1000" dirty="0"/>
              <a:t>Color cloud [submerging]</a:t>
            </a:r>
          </a:p>
        </p:txBody>
      </p:sp>
      <p:sp>
        <p:nvSpPr>
          <p:cNvPr id="381" name="Textfeld 380">
            <a:extLst>
              <a:ext uri="{FF2B5EF4-FFF2-40B4-BE49-F238E27FC236}">
                <a16:creationId xmlns:a16="http://schemas.microsoft.com/office/drawing/2014/main" id="{6ED88B68-C2FA-BA6E-5AED-975880CE1230}"/>
              </a:ext>
            </a:extLst>
          </p:cNvPr>
          <p:cNvSpPr txBox="1"/>
          <p:nvPr/>
        </p:nvSpPr>
        <p:spPr>
          <a:xfrm>
            <a:off x="14404470" y="5597983"/>
            <a:ext cx="1913986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light</a:t>
            </a:r>
          </a:p>
          <a:p>
            <a:r>
              <a:rPr lang="en-US" sz="1000" dirty="0"/>
              <a:t>light as medial third</a:t>
            </a:r>
          </a:p>
          <a:p>
            <a:r>
              <a:rPr lang="en-US" sz="1000" dirty="0"/>
              <a:t>light atmosphere</a:t>
            </a:r>
          </a:p>
          <a:p>
            <a:r>
              <a:rPr lang="en-US" sz="1000" dirty="0"/>
              <a:t>light energy</a:t>
            </a:r>
          </a:p>
          <a:p>
            <a:r>
              <a:rPr lang="en-US" sz="1000" dirty="0"/>
              <a:t>flood of light [immersing]</a:t>
            </a:r>
          </a:p>
          <a:p>
            <a:r>
              <a:rPr lang="en-US" sz="1000" dirty="0"/>
              <a:t>light design</a:t>
            </a:r>
          </a:p>
          <a:p>
            <a:r>
              <a:rPr lang="en-US" sz="1000" dirty="0"/>
              <a:t>light staging</a:t>
            </a:r>
          </a:p>
          <a:p>
            <a:r>
              <a:rPr lang="en-US" sz="1000" dirty="0"/>
              <a:t>light spaces [walk in]</a:t>
            </a:r>
          </a:p>
          <a:p>
            <a:r>
              <a:rPr lang="en-US" sz="1000" dirty="0"/>
              <a:t>light mood</a:t>
            </a:r>
          </a:p>
          <a:p>
            <a:r>
              <a:rPr lang="en-US" sz="1000" dirty="0"/>
              <a:t>clearing</a:t>
            </a:r>
          </a:p>
          <a:p>
            <a:r>
              <a:rPr lang="en-US" sz="1000" dirty="0"/>
              <a:t>light and space in architecture</a:t>
            </a:r>
          </a:p>
        </p:txBody>
      </p:sp>
      <p:sp>
        <p:nvSpPr>
          <p:cNvPr id="224" name="Textfeld 223">
            <a:extLst>
              <a:ext uri="{FF2B5EF4-FFF2-40B4-BE49-F238E27FC236}">
                <a16:creationId xmlns:a16="http://schemas.microsoft.com/office/drawing/2014/main" id="{9C369E40-CDDD-71D4-85A1-DD99C5B6AB4F}"/>
              </a:ext>
            </a:extLst>
          </p:cNvPr>
          <p:cNvSpPr txBox="1"/>
          <p:nvPr/>
        </p:nvSpPr>
        <p:spPr>
          <a:xfrm>
            <a:off x="11129450" y="5012738"/>
            <a:ext cx="2921517" cy="31700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energetic affecting</a:t>
            </a:r>
          </a:p>
          <a:p>
            <a:r>
              <a:rPr lang="en-US" sz="1000" dirty="0"/>
              <a:t>energetic atmosphere</a:t>
            </a:r>
          </a:p>
          <a:p>
            <a:r>
              <a:rPr lang="en-US" sz="1000" dirty="0"/>
              <a:t>energetic movement pattern</a:t>
            </a:r>
          </a:p>
          <a:p>
            <a:r>
              <a:rPr lang="en-US" sz="1000" dirty="0"/>
              <a:t>energetic evaluation</a:t>
            </a:r>
          </a:p>
          <a:p>
            <a:r>
              <a:rPr lang="en-US" sz="1000" dirty="0"/>
              <a:t>energetic evaluation scheme</a:t>
            </a:r>
          </a:p>
          <a:p>
            <a:r>
              <a:rPr lang="en-US" sz="1000" dirty="0"/>
              <a:t>energetic dimensions [of the atmosphere]</a:t>
            </a:r>
          </a:p>
          <a:p>
            <a:r>
              <a:rPr lang="en-US" sz="1000" dirty="0"/>
              <a:t>energetic dramatization</a:t>
            </a:r>
          </a:p>
          <a:p>
            <a:r>
              <a:rPr lang="en-US" sz="1000" dirty="0"/>
              <a:t>energetic impact [affection]</a:t>
            </a:r>
          </a:p>
          <a:p>
            <a:r>
              <a:rPr lang="en-US" sz="1000" dirty="0"/>
              <a:t>energetic emanation</a:t>
            </a:r>
          </a:p>
          <a:p>
            <a:r>
              <a:rPr lang="en-US" sz="1000" dirty="0"/>
              <a:t>energetic formability [of atmospheres]</a:t>
            </a:r>
          </a:p>
          <a:p>
            <a:r>
              <a:rPr lang="en-US" sz="1000" dirty="0"/>
              <a:t>energetic intra-action</a:t>
            </a:r>
          </a:p>
          <a:p>
            <a:r>
              <a:rPr lang="en-US" sz="1000" dirty="0"/>
              <a:t>energetic parameter</a:t>
            </a:r>
          </a:p>
          <a:p>
            <a:r>
              <a:rPr lang="en-US" sz="1000" dirty="0"/>
              <a:t>energetic potentials</a:t>
            </a:r>
          </a:p>
          <a:p>
            <a:r>
              <a:rPr lang="en-US" sz="1000" dirty="0"/>
              <a:t>energetic behavioral pattern</a:t>
            </a:r>
          </a:p>
          <a:p>
            <a:r>
              <a:rPr lang="en-US" sz="1000" dirty="0"/>
              <a:t>energetic exchange</a:t>
            </a:r>
          </a:p>
          <a:p>
            <a:r>
              <a:rPr lang="en-US" sz="1000" dirty="0"/>
              <a:t>energetic approach</a:t>
            </a:r>
          </a:p>
          <a:p>
            <a:r>
              <a:rPr lang="en-US" sz="1000" dirty="0"/>
              <a:t>energetics sensing</a:t>
            </a:r>
          </a:p>
          <a:p>
            <a:r>
              <a:rPr lang="en-US" sz="1000" dirty="0"/>
              <a:t>energy</a:t>
            </a:r>
          </a:p>
          <a:p>
            <a:r>
              <a:rPr lang="en-US" sz="1000" dirty="0"/>
              <a:t>energy [energy systems]</a:t>
            </a:r>
          </a:p>
          <a:p>
            <a:r>
              <a:rPr lang="en-US" sz="1000" dirty="0"/>
              <a:t>forms of energy</a:t>
            </a:r>
          </a:p>
        </p:txBody>
      </p:sp>
      <p:sp>
        <p:nvSpPr>
          <p:cNvPr id="415" name="Textfeld 414">
            <a:extLst>
              <a:ext uri="{FF2B5EF4-FFF2-40B4-BE49-F238E27FC236}">
                <a16:creationId xmlns:a16="http://schemas.microsoft.com/office/drawing/2014/main" id="{E02F5001-31C6-E147-04C7-E6F68E1F920D}"/>
              </a:ext>
            </a:extLst>
          </p:cNvPr>
          <p:cNvSpPr txBox="1"/>
          <p:nvPr/>
        </p:nvSpPr>
        <p:spPr>
          <a:xfrm>
            <a:off x="25159914" y="23082159"/>
            <a:ext cx="2321398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scene</a:t>
            </a:r>
          </a:p>
          <a:p>
            <a:r>
              <a:rPr lang="en-US" sz="1000" dirty="0"/>
              <a:t>scenes [dynamic]</a:t>
            </a:r>
          </a:p>
          <a:p>
            <a:r>
              <a:rPr lang="en-US" sz="1000" dirty="0"/>
              <a:t>scenery immanent atmospheres</a:t>
            </a:r>
          </a:p>
          <a:p>
            <a:r>
              <a:rPr lang="en-US" sz="1000" dirty="0"/>
              <a:t>scenic shapes of processes</a:t>
            </a:r>
          </a:p>
          <a:p>
            <a:r>
              <a:rPr lang="en-US" sz="1000" dirty="0"/>
              <a:t>scenic being together</a:t>
            </a:r>
          </a:p>
          <a:p>
            <a:r>
              <a:rPr lang="en-US" sz="1000" dirty="0"/>
              <a:t>scenography</a:t>
            </a:r>
          </a:p>
        </p:txBody>
      </p:sp>
      <p:sp>
        <p:nvSpPr>
          <p:cNvPr id="191" name="Textfeld 190">
            <a:extLst>
              <a:ext uri="{FF2B5EF4-FFF2-40B4-BE49-F238E27FC236}">
                <a16:creationId xmlns:a16="http://schemas.microsoft.com/office/drawing/2014/main" id="{859B4ADC-3AB8-4D27-9032-FA289D19E0A1}"/>
              </a:ext>
            </a:extLst>
          </p:cNvPr>
          <p:cNvSpPr txBox="1"/>
          <p:nvPr/>
        </p:nvSpPr>
        <p:spPr>
          <a:xfrm>
            <a:off x="18058534" y="20756726"/>
            <a:ext cx="2454178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presence</a:t>
            </a:r>
          </a:p>
          <a:p>
            <a:r>
              <a:rPr lang="en-US" sz="1000" dirty="0"/>
              <a:t>presence [emotional]</a:t>
            </a:r>
          </a:p>
          <a:p>
            <a:r>
              <a:rPr lang="en-US" sz="1000" dirty="0"/>
              <a:t>presence [vocal]</a:t>
            </a:r>
          </a:p>
          <a:p>
            <a:r>
              <a:rPr lang="en-US" sz="1000" dirty="0"/>
              <a:t>presence [perception oriented]</a:t>
            </a:r>
          </a:p>
          <a:p>
            <a:r>
              <a:rPr lang="en-US" sz="1000" dirty="0"/>
              <a:t>event of presence</a:t>
            </a:r>
          </a:p>
          <a:p>
            <a:r>
              <a:rPr lang="en-US" sz="1000" dirty="0"/>
              <a:t>event of presence in the medium</a:t>
            </a:r>
          </a:p>
          <a:p>
            <a:r>
              <a:rPr lang="en-US" sz="1000" dirty="0"/>
              <a:t>forms of presence</a:t>
            </a:r>
          </a:p>
          <a:p>
            <a:r>
              <a:rPr lang="en-US" sz="1000" dirty="0"/>
              <a:t>species of presences / presence</a:t>
            </a:r>
          </a:p>
          <a:p>
            <a:r>
              <a:rPr lang="en-US" sz="1000" dirty="0"/>
              <a:t>presence</a:t>
            </a:r>
          </a:p>
          <a:p>
            <a:r>
              <a:rPr lang="en-US" sz="1000" dirty="0"/>
              <a:t>presence of things [ &gt; ecstasies]</a:t>
            </a:r>
          </a:p>
          <a:p>
            <a:r>
              <a:rPr lang="en-US" sz="1000" dirty="0"/>
              <a:t>co-presence</a:t>
            </a:r>
          </a:p>
        </p:txBody>
      </p:sp>
      <p:sp>
        <p:nvSpPr>
          <p:cNvPr id="411" name="Textfeld 410">
            <a:extLst>
              <a:ext uri="{FF2B5EF4-FFF2-40B4-BE49-F238E27FC236}">
                <a16:creationId xmlns:a16="http://schemas.microsoft.com/office/drawing/2014/main" id="{4BEC0501-FC65-7044-96D2-C732472F6A7A}"/>
              </a:ext>
            </a:extLst>
          </p:cNvPr>
          <p:cNvSpPr txBox="1"/>
          <p:nvPr/>
        </p:nvSpPr>
        <p:spPr>
          <a:xfrm>
            <a:off x="25040095" y="29200797"/>
            <a:ext cx="1499111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actants [actors]</a:t>
            </a:r>
          </a:p>
          <a:p>
            <a:r>
              <a:rPr lang="en-US" sz="1000" dirty="0"/>
              <a:t>actors</a:t>
            </a:r>
          </a:p>
          <a:p>
            <a:r>
              <a:rPr lang="en-US" sz="1000" dirty="0"/>
              <a:t>ability to act</a:t>
            </a:r>
          </a:p>
        </p:txBody>
      </p:sp>
      <p:sp>
        <p:nvSpPr>
          <p:cNvPr id="491" name="Textfeld 490">
            <a:extLst>
              <a:ext uri="{FF2B5EF4-FFF2-40B4-BE49-F238E27FC236}">
                <a16:creationId xmlns:a16="http://schemas.microsoft.com/office/drawing/2014/main" id="{3D62B6B2-6AD6-103D-8408-5E2CEC133346}"/>
              </a:ext>
            </a:extLst>
          </p:cNvPr>
          <p:cNvSpPr txBox="1"/>
          <p:nvPr/>
        </p:nvSpPr>
        <p:spPr>
          <a:xfrm>
            <a:off x="17161522" y="29194380"/>
            <a:ext cx="2763625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notations – gestural realization</a:t>
            </a:r>
          </a:p>
          <a:p>
            <a:r>
              <a:rPr lang="en-US" sz="1000" dirty="0"/>
              <a:t>notations – drawn</a:t>
            </a:r>
          </a:p>
          <a:p>
            <a:r>
              <a:rPr lang="en-US" sz="1000" dirty="0"/>
              <a:t>experimental being together of  notation</a:t>
            </a:r>
          </a:p>
          <a:p>
            <a:r>
              <a:rPr lang="en-US" sz="1000" dirty="0"/>
              <a:t>artifacts of notation</a:t>
            </a:r>
          </a:p>
          <a:p>
            <a:r>
              <a:rPr lang="en-US" sz="1000" dirty="0"/>
              <a:t>aesthetic practices of notation</a:t>
            </a:r>
          </a:p>
          <a:p>
            <a:r>
              <a:rPr lang="en-US" sz="1000" dirty="0" err="1"/>
              <a:t>pratices</a:t>
            </a:r>
            <a:r>
              <a:rPr lang="en-US" sz="1000" dirty="0"/>
              <a:t> of notation</a:t>
            </a:r>
          </a:p>
        </p:txBody>
      </p:sp>
      <p:sp>
        <p:nvSpPr>
          <p:cNvPr id="222" name="Textfeld 221">
            <a:extLst>
              <a:ext uri="{FF2B5EF4-FFF2-40B4-BE49-F238E27FC236}">
                <a16:creationId xmlns:a16="http://schemas.microsoft.com/office/drawing/2014/main" id="{358B0D86-8B67-29BD-7D77-D521C5FE174E}"/>
              </a:ext>
            </a:extLst>
          </p:cNvPr>
          <p:cNvSpPr txBox="1"/>
          <p:nvPr/>
        </p:nvSpPr>
        <p:spPr>
          <a:xfrm>
            <a:off x="1953778" y="576193"/>
            <a:ext cx="2757691" cy="440120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intensity</a:t>
            </a:r>
          </a:p>
          <a:p>
            <a:r>
              <a:rPr lang="en-US" sz="1000" dirty="0"/>
              <a:t>intensity [tonal]</a:t>
            </a:r>
          </a:p>
          <a:p>
            <a:r>
              <a:rPr lang="en-US" sz="1000" dirty="0"/>
              <a:t>sensing intensity</a:t>
            </a:r>
          </a:p>
          <a:p>
            <a:r>
              <a:rPr lang="en-US" sz="1000" dirty="0"/>
              <a:t>density of intensity</a:t>
            </a:r>
          </a:p>
          <a:p>
            <a:r>
              <a:rPr lang="en-US" sz="1000" dirty="0"/>
              <a:t>difference of intensity</a:t>
            </a:r>
          </a:p>
          <a:p>
            <a:r>
              <a:rPr lang="en-US" sz="1000" dirty="0"/>
              <a:t>sensations of intensity</a:t>
            </a:r>
          </a:p>
          <a:p>
            <a:r>
              <a:rPr lang="en-US" sz="1000" dirty="0"/>
              <a:t>feeling of intensity</a:t>
            </a:r>
          </a:p>
          <a:p>
            <a:r>
              <a:rPr lang="en-US" sz="1000" dirty="0"/>
              <a:t>courses of intensity</a:t>
            </a:r>
          </a:p>
          <a:p>
            <a:r>
              <a:rPr lang="en-US" sz="1000" dirty="0"/>
              <a:t>intensity-mediated world relation</a:t>
            </a:r>
          </a:p>
          <a:p>
            <a:r>
              <a:rPr lang="en-US" sz="1000" dirty="0"/>
              <a:t>intensity</a:t>
            </a:r>
          </a:p>
          <a:p>
            <a:r>
              <a:rPr lang="en-US" sz="1000" dirty="0"/>
              <a:t>intensive duration of sound</a:t>
            </a:r>
          </a:p>
          <a:p>
            <a:r>
              <a:rPr lang="en-US" sz="1000" dirty="0"/>
              <a:t>intensive density</a:t>
            </a:r>
          </a:p>
          <a:p>
            <a:r>
              <a:rPr lang="en-US" sz="1000" dirty="0"/>
              <a:t>intensive </a:t>
            </a:r>
            <a:r>
              <a:rPr lang="en-US" sz="1000" dirty="0" err="1"/>
              <a:t>wholenesses</a:t>
            </a:r>
            <a:r>
              <a:rPr lang="en-US" sz="1000" dirty="0"/>
              <a:t> [atmosphere]</a:t>
            </a:r>
          </a:p>
          <a:p>
            <a:r>
              <a:rPr lang="en-US" sz="1000" dirty="0"/>
              <a:t>intensive magnitude</a:t>
            </a:r>
          </a:p>
          <a:p>
            <a:r>
              <a:rPr lang="en-US" sz="1000" dirty="0"/>
              <a:t>intensive length </a:t>
            </a:r>
          </a:p>
          <a:p>
            <a:r>
              <a:rPr lang="en-US" sz="1000" dirty="0"/>
              <a:t>intensive magnitudes</a:t>
            </a:r>
          </a:p>
          <a:p>
            <a:r>
              <a:rPr lang="en-US" sz="1000" dirty="0"/>
              <a:t>intensive qualities</a:t>
            </a:r>
          </a:p>
          <a:p>
            <a:r>
              <a:rPr lang="en-US" sz="1000" dirty="0"/>
              <a:t>intensive relationality</a:t>
            </a:r>
          </a:p>
          <a:p>
            <a:r>
              <a:rPr lang="en-US" sz="1000" dirty="0"/>
              <a:t>intensive singularities</a:t>
            </a:r>
          </a:p>
          <a:p>
            <a:r>
              <a:rPr lang="en-US" sz="1000" dirty="0"/>
              <a:t>intensive texture</a:t>
            </a:r>
          </a:p>
          <a:p>
            <a:r>
              <a:rPr lang="en-US" sz="1000" dirty="0"/>
              <a:t>intensive expanse</a:t>
            </a:r>
          </a:p>
          <a:p>
            <a:r>
              <a:rPr lang="en-US" sz="1000" dirty="0"/>
              <a:t>intensive expanse of the space of sound</a:t>
            </a:r>
          </a:p>
          <a:p>
            <a:r>
              <a:rPr lang="en-US" sz="1000" dirty="0"/>
              <a:t>intensive expanse of </a:t>
            </a:r>
            <a:r>
              <a:rPr lang="en-US" sz="1000" dirty="0" err="1"/>
              <a:t>surfaceless</a:t>
            </a:r>
            <a:r>
              <a:rPr lang="en-US" sz="1000" dirty="0"/>
              <a:t> sonic space</a:t>
            </a:r>
          </a:p>
          <a:p>
            <a:r>
              <a:rPr lang="en-US" sz="1000" dirty="0"/>
              <a:t>intensive approach</a:t>
            </a:r>
          </a:p>
          <a:p>
            <a:r>
              <a:rPr lang="en-US" sz="1000" dirty="0"/>
              <a:t>intensive sense</a:t>
            </a:r>
          </a:p>
          <a:p>
            <a:r>
              <a:rPr lang="en-US" sz="1000" dirty="0"/>
              <a:t>Intensive approach [perception]</a:t>
            </a:r>
          </a:p>
          <a:p>
            <a:r>
              <a:rPr lang="en-US" sz="1000" dirty="0"/>
              <a:t>intensification</a:t>
            </a:r>
          </a:p>
          <a:p>
            <a:r>
              <a:rPr lang="en-US" sz="1000" dirty="0"/>
              <a:t>intensification of atmospheres [through music]</a:t>
            </a:r>
          </a:p>
        </p:txBody>
      </p:sp>
      <p:sp>
        <p:nvSpPr>
          <p:cNvPr id="196" name="Textfeld 195">
            <a:extLst>
              <a:ext uri="{FF2B5EF4-FFF2-40B4-BE49-F238E27FC236}">
                <a16:creationId xmlns:a16="http://schemas.microsoft.com/office/drawing/2014/main" id="{651BCCB9-432C-C66D-4685-FBE4CE296665}"/>
              </a:ext>
            </a:extLst>
          </p:cNvPr>
          <p:cNvSpPr txBox="1"/>
          <p:nvPr/>
        </p:nvSpPr>
        <p:spPr>
          <a:xfrm>
            <a:off x="8525159" y="22383963"/>
            <a:ext cx="3386923" cy="28623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situation</a:t>
            </a:r>
          </a:p>
          <a:p>
            <a:r>
              <a:rPr lang="en-US" sz="1000" dirty="0"/>
              <a:t>situation [as basic unit of experience]</a:t>
            </a:r>
          </a:p>
          <a:p>
            <a:r>
              <a:rPr lang="en-US" sz="1000" dirty="0"/>
              <a:t>situation [as contextual whole]</a:t>
            </a:r>
          </a:p>
          <a:p>
            <a:r>
              <a:rPr lang="en-US" sz="1000" dirty="0"/>
              <a:t>situation [as harmonious whole]</a:t>
            </a:r>
          </a:p>
          <a:p>
            <a:r>
              <a:rPr lang="en-US" sz="1000" dirty="0"/>
              <a:t>situation [external situation [</a:t>
            </a:r>
            <a:r>
              <a:rPr lang="en-US" sz="1000" dirty="0" err="1"/>
              <a:t>atmo</a:t>
            </a:r>
            <a:r>
              <a:rPr lang="en-US" sz="1000" dirty="0"/>
              <a:t>] vs. inner situation]</a:t>
            </a:r>
          </a:p>
          <a:p>
            <a:r>
              <a:rPr lang="en-US" sz="1000" dirty="0"/>
              <a:t>situation [components of a situation]</a:t>
            </a:r>
          </a:p>
          <a:p>
            <a:r>
              <a:rPr lang="en-US" sz="1000" dirty="0"/>
              <a:t>situation [character of the situation]</a:t>
            </a:r>
          </a:p>
          <a:p>
            <a:r>
              <a:rPr lang="en-US" sz="1000" dirty="0"/>
              <a:t>situation [wholeness of the situation / unity of a situation]</a:t>
            </a:r>
          </a:p>
          <a:p>
            <a:r>
              <a:rPr lang="en-US" sz="1000" dirty="0"/>
              <a:t>situation [overall situation] </a:t>
            </a:r>
          </a:p>
          <a:p>
            <a:r>
              <a:rPr lang="en-US" sz="1000" dirty="0"/>
              <a:t>situation [in its totality]</a:t>
            </a:r>
          </a:p>
          <a:p>
            <a:r>
              <a:rPr lang="en-US" sz="1000" dirty="0"/>
              <a:t>situation [entangled in situations]</a:t>
            </a:r>
          </a:p>
          <a:p>
            <a:r>
              <a:rPr lang="en-US" sz="1000" dirty="0"/>
              <a:t>situation [inner/psychic situation [mood]]</a:t>
            </a:r>
          </a:p>
          <a:p>
            <a:r>
              <a:rPr lang="en-US" sz="1000" dirty="0"/>
              <a:t>situation [ontology of a situation]</a:t>
            </a:r>
          </a:p>
          <a:p>
            <a:r>
              <a:rPr lang="en-US" sz="1000" dirty="0"/>
              <a:t>perception of a situation</a:t>
            </a:r>
          </a:p>
          <a:p>
            <a:r>
              <a:rPr lang="en-US" sz="1000" dirty="0" err="1"/>
              <a:t>situative</a:t>
            </a:r>
            <a:r>
              <a:rPr lang="en-US" sz="1000" dirty="0"/>
              <a:t> relation</a:t>
            </a:r>
          </a:p>
          <a:p>
            <a:r>
              <a:rPr lang="en-US" sz="1000" dirty="0" err="1"/>
              <a:t>situatives</a:t>
            </a:r>
            <a:r>
              <a:rPr lang="en-US" sz="1000" dirty="0"/>
              <a:t> whole</a:t>
            </a:r>
          </a:p>
          <a:p>
            <a:r>
              <a:rPr lang="en-US" sz="1000" dirty="0" err="1"/>
              <a:t>situative</a:t>
            </a:r>
            <a:r>
              <a:rPr lang="en-US" sz="1000" dirty="0"/>
              <a:t> being together</a:t>
            </a:r>
          </a:p>
          <a:p>
            <a:r>
              <a:rPr lang="en-US" sz="1000" dirty="0" err="1"/>
              <a:t>situative</a:t>
            </a:r>
            <a:r>
              <a:rPr lang="en-US" sz="1000" dirty="0"/>
              <a:t> in-between</a:t>
            </a:r>
          </a:p>
        </p:txBody>
      </p:sp>
      <p:sp>
        <p:nvSpPr>
          <p:cNvPr id="370" name="Textfeld 369">
            <a:extLst>
              <a:ext uri="{FF2B5EF4-FFF2-40B4-BE49-F238E27FC236}">
                <a16:creationId xmlns:a16="http://schemas.microsoft.com/office/drawing/2014/main" id="{E4CCCA6A-9432-7E16-E04E-0FD02F22C1C9}"/>
              </a:ext>
            </a:extLst>
          </p:cNvPr>
          <p:cNvSpPr txBox="1"/>
          <p:nvPr/>
        </p:nvSpPr>
        <p:spPr>
          <a:xfrm>
            <a:off x="114922" y="28196615"/>
            <a:ext cx="2104004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continuous</a:t>
            </a:r>
          </a:p>
          <a:p>
            <a:r>
              <a:rPr lang="en-US" sz="1000" dirty="0"/>
              <a:t>continuous fluid</a:t>
            </a:r>
          </a:p>
          <a:p>
            <a:r>
              <a:rPr lang="en-US" sz="1000" dirty="0"/>
              <a:t>continuous track-oriented</a:t>
            </a:r>
          </a:p>
          <a:p>
            <a:r>
              <a:rPr lang="en-US" sz="1000" dirty="0"/>
              <a:t>continuous moldings</a:t>
            </a:r>
          </a:p>
          <a:p>
            <a:r>
              <a:rPr lang="en-US" sz="1000" dirty="0"/>
              <a:t>continuous movement pattern</a:t>
            </a:r>
          </a:p>
          <a:p>
            <a:r>
              <a:rPr lang="en-US" sz="1000" dirty="0"/>
              <a:t>continuous traces / </a:t>
            </a:r>
          </a:p>
          <a:p>
            <a:r>
              <a:rPr lang="en-US" sz="1000" dirty="0"/>
              <a:t>continuous track sequences</a:t>
            </a:r>
          </a:p>
          <a:p>
            <a:r>
              <a:rPr lang="en-US" sz="1000" dirty="0"/>
              <a:t>continuous transitional forms</a:t>
            </a:r>
          </a:p>
          <a:p>
            <a:r>
              <a:rPr lang="en-US" sz="1000" dirty="0"/>
              <a:t>continuous transition</a:t>
            </a:r>
          </a:p>
          <a:p>
            <a:r>
              <a:rPr lang="en-US" sz="1000" dirty="0"/>
              <a:t>continuity</a:t>
            </a:r>
          </a:p>
          <a:p>
            <a:r>
              <a:rPr lang="en-US" sz="1000" dirty="0"/>
              <a:t>continuum</a:t>
            </a:r>
          </a:p>
        </p:txBody>
      </p:sp>
      <p:sp>
        <p:nvSpPr>
          <p:cNvPr id="193" name="Textfeld 192">
            <a:extLst>
              <a:ext uri="{FF2B5EF4-FFF2-40B4-BE49-F238E27FC236}">
                <a16:creationId xmlns:a16="http://schemas.microsoft.com/office/drawing/2014/main" id="{7EE11918-8171-14FE-01C3-2C610ED54075}"/>
              </a:ext>
            </a:extLst>
          </p:cNvPr>
          <p:cNvSpPr txBox="1"/>
          <p:nvPr/>
        </p:nvSpPr>
        <p:spPr>
          <a:xfrm>
            <a:off x="4024085" y="25061087"/>
            <a:ext cx="3413934" cy="34778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moving sound bodies</a:t>
            </a:r>
          </a:p>
          <a:p>
            <a:r>
              <a:rPr lang="en-US" sz="1000" dirty="0"/>
              <a:t>movement</a:t>
            </a:r>
          </a:p>
          <a:p>
            <a:r>
              <a:rPr lang="en-US" sz="1000" dirty="0"/>
              <a:t>movement [as ecstasy]</a:t>
            </a:r>
          </a:p>
          <a:p>
            <a:r>
              <a:rPr lang="en-US" sz="1000" dirty="0"/>
              <a:t>movement [as medium]</a:t>
            </a:r>
          </a:p>
          <a:p>
            <a:r>
              <a:rPr lang="en-US" sz="1000" dirty="0"/>
              <a:t>movement [primary quality] motion</a:t>
            </a:r>
          </a:p>
          <a:p>
            <a:r>
              <a:rPr lang="en-US" sz="1000" dirty="0"/>
              <a:t>movement of things</a:t>
            </a:r>
          </a:p>
          <a:p>
            <a:r>
              <a:rPr lang="en-US" sz="1000" dirty="0"/>
              <a:t>movement impressions</a:t>
            </a:r>
          </a:p>
          <a:p>
            <a:r>
              <a:rPr lang="en-US" sz="1000" dirty="0"/>
              <a:t>movement aspects</a:t>
            </a:r>
          </a:p>
          <a:p>
            <a:r>
              <a:rPr lang="en-US" sz="1000" dirty="0"/>
              <a:t>movement ecstasy</a:t>
            </a:r>
          </a:p>
          <a:p>
            <a:r>
              <a:rPr lang="en-US" sz="1000" dirty="0"/>
              <a:t>movement energy</a:t>
            </a:r>
          </a:p>
          <a:p>
            <a:r>
              <a:rPr lang="en-US" sz="1000" dirty="0"/>
              <a:t>movement events</a:t>
            </a:r>
          </a:p>
          <a:p>
            <a:r>
              <a:rPr lang="en-US" sz="1000" dirty="0"/>
              <a:t>movement figure</a:t>
            </a:r>
          </a:p>
          <a:p>
            <a:r>
              <a:rPr lang="en-US" sz="1000" dirty="0"/>
              <a:t>movement figure [tonal]</a:t>
            </a:r>
          </a:p>
          <a:p>
            <a:r>
              <a:rPr lang="en-US" sz="1000" dirty="0"/>
              <a:t>movement shape [shape of our movement]</a:t>
            </a:r>
          </a:p>
          <a:p>
            <a:r>
              <a:rPr lang="en-US" sz="1000" dirty="0"/>
              <a:t>intensity of movement</a:t>
            </a:r>
          </a:p>
          <a:p>
            <a:r>
              <a:rPr lang="en-US" sz="1000" dirty="0"/>
              <a:t>movement pattern</a:t>
            </a:r>
          </a:p>
          <a:p>
            <a:r>
              <a:rPr lang="en-US" sz="1000" dirty="0"/>
              <a:t>movement style</a:t>
            </a:r>
          </a:p>
          <a:p>
            <a:r>
              <a:rPr lang="en-US" sz="1000" dirty="0"/>
              <a:t>suggestion of movement</a:t>
            </a:r>
          </a:p>
          <a:p>
            <a:r>
              <a:rPr lang="en-US" sz="1000" dirty="0"/>
              <a:t>suggestion of movement [perceived as habit]</a:t>
            </a:r>
          </a:p>
          <a:p>
            <a:r>
              <a:rPr lang="en-US" sz="1000" dirty="0"/>
              <a:t>tendency of movement</a:t>
            </a:r>
          </a:p>
          <a:p>
            <a:r>
              <a:rPr lang="en-US" sz="1000" dirty="0"/>
              <a:t>blurriness of movement</a:t>
            </a:r>
          </a:p>
          <a:p>
            <a:r>
              <a:rPr lang="en-US" sz="1000" dirty="0"/>
              <a:t>course of movement                                  </a:t>
            </a:r>
          </a:p>
        </p:txBody>
      </p:sp>
      <p:sp>
        <p:nvSpPr>
          <p:cNvPr id="505" name="Textfeld 504">
            <a:extLst>
              <a:ext uri="{FF2B5EF4-FFF2-40B4-BE49-F238E27FC236}">
                <a16:creationId xmlns:a16="http://schemas.microsoft.com/office/drawing/2014/main" id="{2E079F7F-E898-052F-3551-06231B5908FD}"/>
              </a:ext>
            </a:extLst>
          </p:cNvPr>
          <p:cNvSpPr txBox="1"/>
          <p:nvPr/>
        </p:nvSpPr>
        <p:spPr>
          <a:xfrm>
            <a:off x="431989" y="6582891"/>
            <a:ext cx="1954707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field</a:t>
            </a:r>
          </a:p>
          <a:p>
            <a:r>
              <a:rPr lang="en-US" sz="1000" dirty="0"/>
              <a:t>field-like</a:t>
            </a:r>
          </a:p>
          <a:p>
            <a:r>
              <a:rPr lang="en-US" sz="1000" dirty="0"/>
              <a:t>field-like polar</a:t>
            </a:r>
          </a:p>
          <a:p>
            <a:r>
              <a:rPr lang="en-US" sz="1000" dirty="0"/>
              <a:t>field-like order patterns</a:t>
            </a:r>
          </a:p>
          <a:p>
            <a:r>
              <a:rPr lang="en-US" sz="1000" dirty="0"/>
              <a:t>field-like being together</a:t>
            </a:r>
          </a:p>
          <a:p>
            <a:r>
              <a:rPr lang="en-US" sz="1000" dirty="0"/>
              <a:t>field lines</a:t>
            </a:r>
          </a:p>
          <a:p>
            <a:r>
              <a:rPr lang="en-US" sz="1000" dirty="0"/>
              <a:t>field-oriented approaches</a:t>
            </a:r>
          </a:p>
        </p:txBody>
      </p:sp>
      <p:sp>
        <p:nvSpPr>
          <p:cNvPr id="3" name="Rechteck 2">
            <a:extLst>
              <a:ext uri="{FF2B5EF4-FFF2-40B4-BE49-F238E27FC236}">
                <a16:creationId xmlns:a16="http://schemas.microsoft.com/office/drawing/2014/main" id="{C14FC1DB-9F5A-A5C7-43CB-9D557F5A0B89}"/>
              </a:ext>
            </a:extLst>
          </p:cNvPr>
          <p:cNvSpPr/>
          <p:nvPr/>
        </p:nvSpPr>
        <p:spPr>
          <a:xfrm>
            <a:off x="4191894" y="10761898"/>
            <a:ext cx="29324261" cy="268419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771FE71C-41F0-9E83-31EF-30B0A391875C}"/>
              </a:ext>
            </a:extLst>
          </p:cNvPr>
          <p:cNvSpPr txBox="1"/>
          <p:nvPr/>
        </p:nvSpPr>
        <p:spPr>
          <a:xfrm>
            <a:off x="4862946" y="2834640"/>
            <a:ext cx="3284810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intensity</a:t>
            </a:r>
          </a:p>
        </p:txBody>
      </p:sp>
      <p:cxnSp>
        <p:nvCxnSpPr>
          <p:cNvPr id="5" name="Gerader Verbinder 4">
            <a:extLst>
              <a:ext uri="{FF2B5EF4-FFF2-40B4-BE49-F238E27FC236}">
                <a16:creationId xmlns:a16="http://schemas.microsoft.com/office/drawing/2014/main" id="{DF3C9164-998F-E2F5-84B4-93F41C3E8B9A}"/>
              </a:ext>
            </a:extLst>
          </p:cNvPr>
          <p:cNvCxnSpPr>
            <a:cxnSpLocks/>
          </p:cNvCxnSpPr>
          <p:nvPr/>
        </p:nvCxnSpPr>
        <p:spPr>
          <a:xfrm>
            <a:off x="8209490" y="3383280"/>
            <a:ext cx="1942201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Gerader Verbinder 5">
            <a:extLst>
              <a:ext uri="{FF2B5EF4-FFF2-40B4-BE49-F238E27FC236}">
                <a16:creationId xmlns:a16="http://schemas.microsoft.com/office/drawing/2014/main" id="{49F91FAC-C21F-07C7-280D-69CF3998941B}"/>
              </a:ext>
            </a:extLst>
          </p:cNvPr>
          <p:cNvCxnSpPr>
            <a:cxnSpLocks/>
          </p:cNvCxnSpPr>
          <p:nvPr/>
        </p:nvCxnSpPr>
        <p:spPr>
          <a:xfrm>
            <a:off x="6710698" y="4343400"/>
            <a:ext cx="0" cy="7073559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feld 6">
            <a:extLst>
              <a:ext uri="{FF2B5EF4-FFF2-40B4-BE49-F238E27FC236}">
                <a16:creationId xmlns:a16="http://schemas.microsoft.com/office/drawing/2014/main" id="{B11718DE-7A14-7C81-B36A-DBB733B11895}"/>
              </a:ext>
            </a:extLst>
          </p:cNvPr>
          <p:cNvSpPr txBox="1"/>
          <p:nvPr/>
        </p:nvSpPr>
        <p:spPr>
          <a:xfrm>
            <a:off x="5015346" y="11399520"/>
            <a:ext cx="277531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ecstasy</a:t>
            </a:r>
          </a:p>
        </p:txBody>
      </p:sp>
      <p:cxnSp>
        <p:nvCxnSpPr>
          <p:cNvPr id="8" name="Gerader Verbinder 7">
            <a:extLst>
              <a:ext uri="{FF2B5EF4-FFF2-40B4-BE49-F238E27FC236}">
                <a16:creationId xmlns:a16="http://schemas.microsoft.com/office/drawing/2014/main" id="{67669ADF-E9F2-07DE-03DD-2C126A6DCFAF}"/>
              </a:ext>
            </a:extLst>
          </p:cNvPr>
          <p:cNvCxnSpPr>
            <a:cxnSpLocks/>
          </p:cNvCxnSpPr>
          <p:nvPr/>
        </p:nvCxnSpPr>
        <p:spPr>
          <a:xfrm>
            <a:off x="8021688" y="11956810"/>
            <a:ext cx="1026095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feld 8">
            <a:extLst>
              <a:ext uri="{FF2B5EF4-FFF2-40B4-BE49-F238E27FC236}">
                <a16:creationId xmlns:a16="http://schemas.microsoft.com/office/drawing/2014/main" id="{44940073-1000-7933-94A5-A163A5BEFDB8}"/>
              </a:ext>
            </a:extLst>
          </p:cNvPr>
          <p:cNvSpPr txBox="1"/>
          <p:nvPr/>
        </p:nvSpPr>
        <p:spPr>
          <a:xfrm>
            <a:off x="18426546" y="11369040"/>
            <a:ext cx="515859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ATMOSPHERE</a:t>
            </a:r>
          </a:p>
        </p:txBody>
      </p:sp>
      <p:cxnSp>
        <p:nvCxnSpPr>
          <p:cNvPr id="10" name="Gerader Verbinder 9">
            <a:extLst>
              <a:ext uri="{FF2B5EF4-FFF2-40B4-BE49-F238E27FC236}">
                <a16:creationId xmlns:a16="http://schemas.microsoft.com/office/drawing/2014/main" id="{912CC9D0-F64F-1653-78D5-36CE7C0CB8DB}"/>
              </a:ext>
            </a:extLst>
          </p:cNvPr>
          <p:cNvCxnSpPr>
            <a:cxnSpLocks/>
          </p:cNvCxnSpPr>
          <p:nvPr/>
        </p:nvCxnSpPr>
        <p:spPr>
          <a:xfrm>
            <a:off x="21510841" y="12480152"/>
            <a:ext cx="0" cy="7487460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feld 10">
            <a:extLst>
              <a:ext uri="{FF2B5EF4-FFF2-40B4-BE49-F238E27FC236}">
                <a16:creationId xmlns:a16="http://schemas.microsoft.com/office/drawing/2014/main" id="{4EC9C6AF-F6C0-C500-0031-FA404CAB6997}"/>
              </a:ext>
            </a:extLst>
          </p:cNvPr>
          <p:cNvSpPr txBox="1"/>
          <p:nvPr/>
        </p:nvSpPr>
        <p:spPr>
          <a:xfrm>
            <a:off x="19308561" y="19983450"/>
            <a:ext cx="3452740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presence</a:t>
            </a:r>
          </a:p>
        </p:txBody>
      </p:sp>
      <p:sp>
        <p:nvSpPr>
          <p:cNvPr id="12" name="Textfeld 11">
            <a:extLst>
              <a:ext uri="{FF2B5EF4-FFF2-40B4-BE49-F238E27FC236}">
                <a16:creationId xmlns:a16="http://schemas.microsoft.com/office/drawing/2014/main" id="{EF079532-F60B-AF74-90BA-B11CFA3AFC90}"/>
              </a:ext>
            </a:extLst>
          </p:cNvPr>
          <p:cNvSpPr txBox="1"/>
          <p:nvPr/>
        </p:nvSpPr>
        <p:spPr>
          <a:xfrm>
            <a:off x="20274650" y="20907081"/>
            <a:ext cx="32762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3200">
                <a:solidFill>
                  <a:srgbClr val="0070C0"/>
                </a:solidFill>
              </a:defRPr>
            </a:lvl1pPr>
          </a:lstStyle>
          <a:p>
            <a:r>
              <a:rPr lang="en-US" dirty="0" err="1"/>
              <a:t>Gansterer</a:t>
            </a:r>
            <a:r>
              <a:rPr lang="en-US" dirty="0"/>
              <a:t>/Arteaga</a:t>
            </a:r>
          </a:p>
        </p:txBody>
      </p:sp>
      <p:sp>
        <p:nvSpPr>
          <p:cNvPr id="13" name="Textfeld 12">
            <a:extLst>
              <a:ext uri="{FF2B5EF4-FFF2-40B4-BE49-F238E27FC236}">
                <a16:creationId xmlns:a16="http://schemas.microsoft.com/office/drawing/2014/main" id="{E348A103-6AA5-CC35-CD34-47B7989B930F}"/>
              </a:ext>
            </a:extLst>
          </p:cNvPr>
          <p:cNvSpPr txBox="1"/>
          <p:nvPr/>
        </p:nvSpPr>
        <p:spPr>
          <a:xfrm>
            <a:off x="22075201" y="10910409"/>
            <a:ext cx="13724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Böhme</a:t>
            </a:r>
          </a:p>
        </p:txBody>
      </p:sp>
      <p:sp>
        <p:nvSpPr>
          <p:cNvPr id="14" name="Textfeld 13">
            <a:extLst>
              <a:ext uri="{FF2B5EF4-FFF2-40B4-BE49-F238E27FC236}">
                <a16:creationId xmlns:a16="http://schemas.microsoft.com/office/drawing/2014/main" id="{830317DC-BF13-BF74-C1F6-868A1166E9E4}"/>
              </a:ext>
            </a:extLst>
          </p:cNvPr>
          <p:cNvSpPr txBox="1"/>
          <p:nvPr/>
        </p:nvSpPr>
        <p:spPr>
          <a:xfrm>
            <a:off x="6993638" y="12414945"/>
            <a:ext cx="13724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Böhme</a:t>
            </a:r>
          </a:p>
        </p:txBody>
      </p:sp>
      <p:cxnSp>
        <p:nvCxnSpPr>
          <p:cNvPr id="15" name="Gerader Verbinder 14">
            <a:extLst>
              <a:ext uri="{FF2B5EF4-FFF2-40B4-BE49-F238E27FC236}">
                <a16:creationId xmlns:a16="http://schemas.microsoft.com/office/drawing/2014/main" id="{59A5BA66-B306-4DA6-2544-F110794EEF69}"/>
              </a:ext>
            </a:extLst>
          </p:cNvPr>
          <p:cNvCxnSpPr>
            <a:cxnSpLocks/>
          </p:cNvCxnSpPr>
          <p:nvPr/>
        </p:nvCxnSpPr>
        <p:spPr>
          <a:xfrm>
            <a:off x="6710698" y="12553362"/>
            <a:ext cx="0" cy="8064159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Gerader Verbinder 15">
            <a:extLst>
              <a:ext uri="{FF2B5EF4-FFF2-40B4-BE49-F238E27FC236}">
                <a16:creationId xmlns:a16="http://schemas.microsoft.com/office/drawing/2014/main" id="{21BA0D33-DB81-9961-B1A0-FB4F13BAB9BD}"/>
              </a:ext>
            </a:extLst>
          </p:cNvPr>
          <p:cNvCxnSpPr>
            <a:cxnSpLocks/>
          </p:cNvCxnSpPr>
          <p:nvPr/>
        </p:nvCxnSpPr>
        <p:spPr>
          <a:xfrm>
            <a:off x="6710698" y="20617521"/>
            <a:ext cx="12382598" cy="0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feld 16">
            <a:extLst>
              <a:ext uri="{FF2B5EF4-FFF2-40B4-BE49-F238E27FC236}">
                <a16:creationId xmlns:a16="http://schemas.microsoft.com/office/drawing/2014/main" id="{22AE7A74-1FBB-3C9A-6A89-7EE492E65E1E}"/>
              </a:ext>
            </a:extLst>
          </p:cNvPr>
          <p:cNvSpPr txBox="1"/>
          <p:nvPr/>
        </p:nvSpPr>
        <p:spPr>
          <a:xfrm>
            <a:off x="7163294" y="19713649"/>
            <a:ext cx="642368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i="1" dirty="0"/>
              <a:t>ecstasies as forms of presence</a:t>
            </a:r>
          </a:p>
        </p:txBody>
      </p:sp>
      <p:cxnSp>
        <p:nvCxnSpPr>
          <p:cNvPr id="18" name="Gerader Verbinder 17">
            <a:extLst>
              <a:ext uri="{FF2B5EF4-FFF2-40B4-BE49-F238E27FC236}">
                <a16:creationId xmlns:a16="http://schemas.microsoft.com/office/drawing/2014/main" id="{677B592C-0AE9-697D-D838-9E1FD7ABDB61}"/>
              </a:ext>
            </a:extLst>
          </p:cNvPr>
          <p:cNvCxnSpPr>
            <a:cxnSpLocks/>
          </p:cNvCxnSpPr>
          <p:nvPr/>
        </p:nvCxnSpPr>
        <p:spPr>
          <a:xfrm>
            <a:off x="6429435" y="12586762"/>
            <a:ext cx="0" cy="116186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feld 18">
            <a:extLst>
              <a:ext uri="{FF2B5EF4-FFF2-40B4-BE49-F238E27FC236}">
                <a16:creationId xmlns:a16="http://schemas.microsoft.com/office/drawing/2014/main" id="{692BEEA1-0CCE-DCE1-5D29-BE76EA36699F}"/>
              </a:ext>
            </a:extLst>
          </p:cNvPr>
          <p:cNvSpPr txBox="1"/>
          <p:nvPr/>
        </p:nvSpPr>
        <p:spPr>
          <a:xfrm>
            <a:off x="3950387" y="24103964"/>
            <a:ext cx="4086440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movement</a:t>
            </a:r>
          </a:p>
        </p:txBody>
      </p:sp>
      <p:cxnSp>
        <p:nvCxnSpPr>
          <p:cNvPr id="20" name="Gerader Verbinder 19">
            <a:extLst>
              <a:ext uri="{FF2B5EF4-FFF2-40B4-BE49-F238E27FC236}">
                <a16:creationId xmlns:a16="http://schemas.microsoft.com/office/drawing/2014/main" id="{EB92E3CB-B72E-CEDB-D4F6-59ACA3FB2C26}"/>
              </a:ext>
            </a:extLst>
          </p:cNvPr>
          <p:cNvCxnSpPr>
            <a:cxnSpLocks/>
          </p:cNvCxnSpPr>
          <p:nvPr/>
        </p:nvCxnSpPr>
        <p:spPr>
          <a:xfrm>
            <a:off x="21496115" y="21964222"/>
            <a:ext cx="838073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feld 20">
            <a:extLst>
              <a:ext uri="{FF2B5EF4-FFF2-40B4-BE49-F238E27FC236}">
                <a16:creationId xmlns:a16="http://schemas.microsoft.com/office/drawing/2014/main" id="{A2A1FE00-36DF-DC72-BE00-F7E11376766E}"/>
              </a:ext>
            </a:extLst>
          </p:cNvPr>
          <p:cNvSpPr txBox="1"/>
          <p:nvPr/>
        </p:nvSpPr>
        <p:spPr>
          <a:xfrm>
            <a:off x="29876852" y="21353207"/>
            <a:ext cx="439363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appearance</a:t>
            </a:r>
          </a:p>
        </p:txBody>
      </p:sp>
      <p:cxnSp>
        <p:nvCxnSpPr>
          <p:cNvPr id="22" name="Gerader Verbinder 21">
            <a:extLst>
              <a:ext uri="{FF2B5EF4-FFF2-40B4-BE49-F238E27FC236}">
                <a16:creationId xmlns:a16="http://schemas.microsoft.com/office/drawing/2014/main" id="{EE6890ED-7060-94BF-6529-BF5E42CAD546}"/>
              </a:ext>
            </a:extLst>
          </p:cNvPr>
          <p:cNvCxnSpPr>
            <a:cxnSpLocks/>
          </p:cNvCxnSpPr>
          <p:nvPr/>
        </p:nvCxnSpPr>
        <p:spPr>
          <a:xfrm>
            <a:off x="23997012" y="11939803"/>
            <a:ext cx="4922142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feld 22">
            <a:extLst>
              <a:ext uri="{FF2B5EF4-FFF2-40B4-BE49-F238E27FC236}">
                <a16:creationId xmlns:a16="http://schemas.microsoft.com/office/drawing/2014/main" id="{35F5CB97-4F20-2776-0F24-B1A992BE5F8B}"/>
              </a:ext>
            </a:extLst>
          </p:cNvPr>
          <p:cNvSpPr txBox="1"/>
          <p:nvPr/>
        </p:nvSpPr>
        <p:spPr>
          <a:xfrm>
            <a:off x="29025275" y="11355977"/>
            <a:ext cx="286809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sensing</a:t>
            </a:r>
          </a:p>
        </p:txBody>
      </p:sp>
      <p:cxnSp>
        <p:nvCxnSpPr>
          <p:cNvPr id="24" name="Gerader Verbinder 23">
            <a:extLst>
              <a:ext uri="{FF2B5EF4-FFF2-40B4-BE49-F238E27FC236}">
                <a16:creationId xmlns:a16="http://schemas.microsoft.com/office/drawing/2014/main" id="{64AEAF5D-34D8-11B0-818F-5CE1573F5F2C}"/>
              </a:ext>
            </a:extLst>
          </p:cNvPr>
          <p:cNvCxnSpPr>
            <a:cxnSpLocks/>
          </p:cNvCxnSpPr>
          <p:nvPr/>
        </p:nvCxnSpPr>
        <p:spPr>
          <a:xfrm>
            <a:off x="7865226" y="4572000"/>
            <a:ext cx="7576335" cy="966019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feld 25">
            <a:extLst>
              <a:ext uri="{FF2B5EF4-FFF2-40B4-BE49-F238E27FC236}">
                <a16:creationId xmlns:a16="http://schemas.microsoft.com/office/drawing/2014/main" id="{F094FDFB-7FC6-65A9-53E5-5449FC075DA1}"/>
              </a:ext>
            </a:extLst>
          </p:cNvPr>
          <p:cNvSpPr txBox="1"/>
          <p:nvPr/>
        </p:nvSpPr>
        <p:spPr>
          <a:xfrm>
            <a:off x="21784754" y="15973455"/>
            <a:ext cx="317266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>
                <a:solidFill>
                  <a:schemeClr val="accent4">
                    <a:lumMod val="75000"/>
                  </a:schemeClr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medium</a:t>
            </a:r>
          </a:p>
        </p:txBody>
      </p:sp>
      <p:cxnSp>
        <p:nvCxnSpPr>
          <p:cNvPr id="27" name="Gerader Verbinder 26">
            <a:extLst>
              <a:ext uri="{FF2B5EF4-FFF2-40B4-BE49-F238E27FC236}">
                <a16:creationId xmlns:a16="http://schemas.microsoft.com/office/drawing/2014/main" id="{9FAA8E7E-E5B8-7226-1DDB-20C74C23D981}"/>
              </a:ext>
            </a:extLst>
          </p:cNvPr>
          <p:cNvCxnSpPr>
            <a:cxnSpLocks/>
          </p:cNvCxnSpPr>
          <p:nvPr/>
        </p:nvCxnSpPr>
        <p:spPr>
          <a:xfrm>
            <a:off x="22863352" y="12467089"/>
            <a:ext cx="0" cy="3506366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feld 27">
            <a:extLst>
              <a:ext uri="{FF2B5EF4-FFF2-40B4-BE49-F238E27FC236}">
                <a16:creationId xmlns:a16="http://schemas.microsoft.com/office/drawing/2014/main" id="{A3173CC8-0510-78BA-9BAE-FD80C81475AA}"/>
              </a:ext>
            </a:extLst>
          </p:cNvPr>
          <p:cNvSpPr txBox="1"/>
          <p:nvPr/>
        </p:nvSpPr>
        <p:spPr>
          <a:xfrm>
            <a:off x="22450594" y="26338592"/>
            <a:ext cx="269721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agency</a:t>
            </a:r>
          </a:p>
        </p:txBody>
      </p:sp>
      <p:sp>
        <p:nvSpPr>
          <p:cNvPr id="29" name="Textfeld 28">
            <a:extLst>
              <a:ext uri="{FF2B5EF4-FFF2-40B4-BE49-F238E27FC236}">
                <a16:creationId xmlns:a16="http://schemas.microsoft.com/office/drawing/2014/main" id="{7A85DB93-DBB3-FF5C-13A9-4674BCFF9E55}"/>
              </a:ext>
            </a:extLst>
          </p:cNvPr>
          <p:cNvSpPr txBox="1"/>
          <p:nvPr/>
        </p:nvSpPr>
        <p:spPr>
          <a:xfrm>
            <a:off x="28069146" y="2892624"/>
            <a:ext cx="330667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affecting</a:t>
            </a:r>
          </a:p>
        </p:txBody>
      </p:sp>
      <p:cxnSp>
        <p:nvCxnSpPr>
          <p:cNvPr id="30" name="Gerader Verbinder 29">
            <a:extLst>
              <a:ext uri="{FF2B5EF4-FFF2-40B4-BE49-F238E27FC236}">
                <a16:creationId xmlns:a16="http://schemas.microsoft.com/office/drawing/2014/main" id="{AA95672A-943A-44CA-74DE-19ED2CE2514D}"/>
              </a:ext>
            </a:extLst>
          </p:cNvPr>
          <p:cNvCxnSpPr>
            <a:cxnSpLocks/>
          </p:cNvCxnSpPr>
          <p:nvPr/>
        </p:nvCxnSpPr>
        <p:spPr>
          <a:xfrm>
            <a:off x="30477909" y="4046466"/>
            <a:ext cx="0" cy="7320651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feld 30">
            <a:extLst>
              <a:ext uri="{FF2B5EF4-FFF2-40B4-BE49-F238E27FC236}">
                <a16:creationId xmlns:a16="http://schemas.microsoft.com/office/drawing/2014/main" id="{AA3F6AA2-E4F5-B45E-0FF4-FEFDFB6CD122}"/>
              </a:ext>
            </a:extLst>
          </p:cNvPr>
          <p:cNvSpPr txBox="1"/>
          <p:nvPr/>
        </p:nvSpPr>
        <p:spPr>
          <a:xfrm>
            <a:off x="18523989" y="8748778"/>
            <a:ext cx="3265638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i="1" dirty="0"/>
              <a:t>atmosphere as</a:t>
            </a:r>
          </a:p>
          <a:p>
            <a:r>
              <a:rPr lang="en-US" sz="4000" i="1" dirty="0"/>
              <a:t>feeling for</a:t>
            </a:r>
          </a:p>
          <a:p>
            <a:r>
              <a:rPr lang="en-US" sz="4000" i="1" dirty="0"/>
              <a:t>intensities</a:t>
            </a:r>
          </a:p>
        </p:txBody>
      </p:sp>
      <p:cxnSp>
        <p:nvCxnSpPr>
          <p:cNvPr id="32" name="Gerader Verbinder 31">
            <a:extLst>
              <a:ext uri="{FF2B5EF4-FFF2-40B4-BE49-F238E27FC236}">
                <a16:creationId xmlns:a16="http://schemas.microsoft.com/office/drawing/2014/main" id="{D67DE7EF-A4D3-047A-169D-F9C68034B70D}"/>
              </a:ext>
            </a:extLst>
          </p:cNvPr>
          <p:cNvCxnSpPr>
            <a:cxnSpLocks/>
          </p:cNvCxnSpPr>
          <p:nvPr/>
        </p:nvCxnSpPr>
        <p:spPr>
          <a:xfrm>
            <a:off x="21434602" y="9653539"/>
            <a:ext cx="0" cy="17925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feld 32">
            <a:extLst>
              <a:ext uri="{FF2B5EF4-FFF2-40B4-BE49-F238E27FC236}">
                <a16:creationId xmlns:a16="http://schemas.microsoft.com/office/drawing/2014/main" id="{867417CD-8431-11E1-7583-E21CF0BDC295}"/>
              </a:ext>
            </a:extLst>
          </p:cNvPr>
          <p:cNvSpPr txBox="1"/>
          <p:nvPr/>
        </p:nvSpPr>
        <p:spPr>
          <a:xfrm>
            <a:off x="7135108" y="3830667"/>
            <a:ext cx="12610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Löffler</a:t>
            </a:r>
          </a:p>
        </p:txBody>
      </p:sp>
      <p:sp>
        <p:nvSpPr>
          <p:cNvPr id="34" name="Textfeld 33">
            <a:extLst>
              <a:ext uri="{FF2B5EF4-FFF2-40B4-BE49-F238E27FC236}">
                <a16:creationId xmlns:a16="http://schemas.microsoft.com/office/drawing/2014/main" id="{A21D422D-88A7-EF41-14E8-B3953F3F90B3}"/>
              </a:ext>
            </a:extLst>
          </p:cNvPr>
          <p:cNvSpPr txBox="1"/>
          <p:nvPr/>
        </p:nvSpPr>
        <p:spPr>
          <a:xfrm>
            <a:off x="28088147" y="2497749"/>
            <a:ext cx="26995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Spinoza/Löffler</a:t>
            </a:r>
          </a:p>
        </p:txBody>
      </p:sp>
      <p:sp>
        <p:nvSpPr>
          <p:cNvPr id="35" name="Textfeld 34">
            <a:extLst>
              <a:ext uri="{FF2B5EF4-FFF2-40B4-BE49-F238E27FC236}">
                <a16:creationId xmlns:a16="http://schemas.microsoft.com/office/drawing/2014/main" id="{2753DC8B-6DD3-5F35-7FEA-EC20E99E3295}"/>
              </a:ext>
            </a:extLst>
          </p:cNvPr>
          <p:cNvSpPr txBox="1"/>
          <p:nvPr/>
        </p:nvSpPr>
        <p:spPr>
          <a:xfrm>
            <a:off x="12306097" y="7715346"/>
            <a:ext cx="264437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energy</a:t>
            </a:r>
          </a:p>
        </p:txBody>
      </p:sp>
      <p:sp>
        <p:nvSpPr>
          <p:cNvPr id="37" name="Textfeld 36">
            <a:extLst>
              <a:ext uri="{FF2B5EF4-FFF2-40B4-BE49-F238E27FC236}">
                <a16:creationId xmlns:a16="http://schemas.microsoft.com/office/drawing/2014/main" id="{7CB156EB-7A9F-EF9B-1C04-83478BD68E53}"/>
              </a:ext>
            </a:extLst>
          </p:cNvPr>
          <p:cNvSpPr txBox="1"/>
          <p:nvPr/>
        </p:nvSpPr>
        <p:spPr>
          <a:xfrm>
            <a:off x="22488006" y="27452661"/>
            <a:ext cx="32762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Gansterer/Arteaga</a:t>
            </a:r>
          </a:p>
        </p:txBody>
      </p:sp>
      <p:sp>
        <p:nvSpPr>
          <p:cNvPr id="38" name="Textfeld 37">
            <a:extLst>
              <a:ext uri="{FF2B5EF4-FFF2-40B4-BE49-F238E27FC236}">
                <a16:creationId xmlns:a16="http://schemas.microsoft.com/office/drawing/2014/main" id="{42E6B153-19C9-ED77-E5F6-3D51CCCA16B3}"/>
              </a:ext>
            </a:extLst>
          </p:cNvPr>
          <p:cNvSpPr txBox="1"/>
          <p:nvPr/>
        </p:nvSpPr>
        <p:spPr>
          <a:xfrm>
            <a:off x="5352839" y="25088912"/>
            <a:ext cx="32431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0070C0"/>
                </a:solidFill>
              </a:rPr>
              <a:t>Dirmoser/</a:t>
            </a:r>
            <a:r>
              <a:rPr lang="en-US" sz="3200" dirty="0" err="1">
                <a:solidFill>
                  <a:srgbClr val="0070C0"/>
                </a:solidFill>
              </a:rPr>
              <a:t>Thibaud</a:t>
            </a:r>
            <a:endParaRPr lang="en-US" sz="3200" dirty="0">
              <a:solidFill>
                <a:srgbClr val="0070C0"/>
              </a:solidFill>
            </a:endParaRPr>
          </a:p>
        </p:txBody>
      </p:sp>
      <p:sp>
        <p:nvSpPr>
          <p:cNvPr id="40" name="Textfeld 39">
            <a:extLst>
              <a:ext uri="{FF2B5EF4-FFF2-40B4-BE49-F238E27FC236}">
                <a16:creationId xmlns:a16="http://schemas.microsoft.com/office/drawing/2014/main" id="{4B62B1FE-C061-6334-FBBF-54474AC1CBE7}"/>
              </a:ext>
            </a:extLst>
          </p:cNvPr>
          <p:cNvSpPr txBox="1"/>
          <p:nvPr/>
        </p:nvSpPr>
        <p:spPr>
          <a:xfrm>
            <a:off x="21810206" y="16924469"/>
            <a:ext cx="316881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Dirmoser/Arteaga</a:t>
            </a:r>
          </a:p>
        </p:txBody>
      </p:sp>
      <p:sp>
        <p:nvSpPr>
          <p:cNvPr id="43" name="Textfeld 42">
            <a:extLst>
              <a:ext uri="{FF2B5EF4-FFF2-40B4-BE49-F238E27FC236}">
                <a16:creationId xmlns:a16="http://schemas.microsoft.com/office/drawing/2014/main" id="{B31B2D36-6C27-C0BD-391E-DB9CC28C8184}"/>
              </a:ext>
            </a:extLst>
          </p:cNvPr>
          <p:cNvSpPr txBox="1"/>
          <p:nvPr/>
        </p:nvSpPr>
        <p:spPr>
          <a:xfrm>
            <a:off x="36337530" y="11416959"/>
            <a:ext cx="409195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perception</a:t>
            </a:r>
          </a:p>
        </p:txBody>
      </p:sp>
      <p:cxnSp>
        <p:nvCxnSpPr>
          <p:cNvPr id="44" name="Gerader Verbinder 43">
            <a:extLst>
              <a:ext uri="{FF2B5EF4-FFF2-40B4-BE49-F238E27FC236}">
                <a16:creationId xmlns:a16="http://schemas.microsoft.com/office/drawing/2014/main" id="{A035BD91-61E4-07A6-7A9B-38FCF8E1696D}"/>
              </a:ext>
            </a:extLst>
          </p:cNvPr>
          <p:cNvCxnSpPr>
            <a:cxnSpLocks/>
          </p:cNvCxnSpPr>
          <p:nvPr/>
        </p:nvCxnSpPr>
        <p:spPr>
          <a:xfrm>
            <a:off x="31916088" y="11996030"/>
            <a:ext cx="406503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feld 44">
            <a:extLst>
              <a:ext uri="{FF2B5EF4-FFF2-40B4-BE49-F238E27FC236}">
                <a16:creationId xmlns:a16="http://schemas.microsoft.com/office/drawing/2014/main" id="{0293E330-5DAA-A870-C8F3-B1F397DDD887}"/>
              </a:ext>
            </a:extLst>
          </p:cNvPr>
          <p:cNvSpPr txBox="1"/>
          <p:nvPr/>
        </p:nvSpPr>
        <p:spPr>
          <a:xfrm>
            <a:off x="35020030" y="12397376"/>
            <a:ext cx="3786806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perception as sensing</a:t>
            </a:r>
          </a:p>
          <a:p>
            <a:r>
              <a:rPr lang="en-US" sz="3200" dirty="0"/>
              <a:t>of presence</a:t>
            </a:r>
          </a:p>
        </p:txBody>
      </p:sp>
      <p:cxnSp>
        <p:nvCxnSpPr>
          <p:cNvPr id="46" name="Gerader Verbinder 45">
            <a:extLst>
              <a:ext uri="{FF2B5EF4-FFF2-40B4-BE49-F238E27FC236}">
                <a16:creationId xmlns:a16="http://schemas.microsoft.com/office/drawing/2014/main" id="{A563B830-EE61-2AA8-1C9E-4D976BBCAB04}"/>
              </a:ext>
            </a:extLst>
          </p:cNvPr>
          <p:cNvCxnSpPr>
            <a:cxnSpLocks/>
          </p:cNvCxnSpPr>
          <p:nvPr/>
        </p:nvCxnSpPr>
        <p:spPr>
          <a:xfrm flipV="1">
            <a:off x="22860000" y="12274810"/>
            <a:ext cx="6079781" cy="83372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Gerader Verbinder 46">
            <a:extLst>
              <a:ext uri="{FF2B5EF4-FFF2-40B4-BE49-F238E27FC236}">
                <a16:creationId xmlns:a16="http://schemas.microsoft.com/office/drawing/2014/main" id="{F40D4C0F-C363-FAE9-7CF9-28406673F848}"/>
              </a:ext>
            </a:extLst>
          </p:cNvPr>
          <p:cNvCxnSpPr>
            <a:cxnSpLocks/>
          </p:cNvCxnSpPr>
          <p:nvPr/>
        </p:nvCxnSpPr>
        <p:spPr>
          <a:xfrm>
            <a:off x="14471115" y="8839064"/>
            <a:ext cx="3771521" cy="260981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feld 47">
            <a:extLst>
              <a:ext uri="{FF2B5EF4-FFF2-40B4-BE49-F238E27FC236}">
                <a16:creationId xmlns:a16="http://schemas.microsoft.com/office/drawing/2014/main" id="{E08B8E77-23E8-F028-CC43-EE1931907D9F}"/>
              </a:ext>
            </a:extLst>
          </p:cNvPr>
          <p:cNvSpPr txBox="1"/>
          <p:nvPr/>
        </p:nvSpPr>
        <p:spPr>
          <a:xfrm>
            <a:off x="12735474" y="8663658"/>
            <a:ext cx="15424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>
                <a:solidFill>
                  <a:srgbClr val="0070C0"/>
                </a:solidFill>
              </a:rPr>
              <a:t>Thibaud</a:t>
            </a:r>
            <a:endParaRPr lang="en-US" sz="3200" dirty="0">
              <a:solidFill>
                <a:srgbClr val="0070C0"/>
              </a:solidFill>
            </a:endParaRPr>
          </a:p>
        </p:txBody>
      </p:sp>
      <p:sp>
        <p:nvSpPr>
          <p:cNvPr id="50" name="Textfeld 49">
            <a:extLst>
              <a:ext uri="{FF2B5EF4-FFF2-40B4-BE49-F238E27FC236}">
                <a16:creationId xmlns:a16="http://schemas.microsoft.com/office/drawing/2014/main" id="{E907C234-8F89-7C26-A068-9F5A3EC88A10}"/>
              </a:ext>
            </a:extLst>
          </p:cNvPr>
          <p:cNvSpPr txBox="1"/>
          <p:nvPr/>
        </p:nvSpPr>
        <p:spPr>
          <a:xfrm>
            <a:off x="12112994" y="3662671"/>
            <a:ext cx="2600840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vitality</a:t>
            </a:r>
          </a:p>
        </p:txBody>
      </p:sp>
      <p:sp>
        <p:nvSpPr>
          <p:cNvPr id="51" name="Textfeld 50">
            <a:extLst>
              <a:ext uri="{FF2B5EF4-FFF2-40B4-BE49-F238E27FC236}">
                <a16:creationId xmlns:a16="http://schemas.microsoft.com/office/drawing/2014/main" id="{208DE4D2-C57F-2241-85C1-3CA18A1B82A4}"/>
              </a:ext>
            </a:extLst>
          </p:cNvPr>
          <p:cNvSpPr txBox="1"/>
          <p:nvPr/>
        </p:nvSpPr>
        <p:spPr>
          <a:xfrm>
            <a:off x="25326776" y="26801068"/>
            <a:ext cx="255428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effective force</a:t>
            </a:r>
          </a:p>
        </p:txBody>
      </p:sp>
      <p:cxnSp>
        <p:nvCxnSpPr>
          <p:cNvPr id="52" name="Gerader Verbinder 51">
            <a:extLst>
              <a:ext uri="{FF2B5EF4-FFF2-40B4-BE49-F238E27FC236}">
                <a16:creationId xmlns:a16="http://schemas.microsoft.com/office/drawing/2014/main" id="{5EF481F3-2906-F424-95DD-380F5BD9D385}"/>
              </a:ext>
            </a:extLst>
          </p:cNvPr>
          <p:cNvCxnSpPr>
            <a:cxnSpLocks/>
          </p:cNvCxnSpPr>
          <p:nvPr/>
        </p:nvCxnSpPr>
        <p:spPr>
          <a:xfrm flipV="1">
            <a:off x="21526150" y="3884093"/>
            <a:ext cx="6542996" cy="179525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Gerader Verbinder 52">
            <a:extLst>
              <a:ext uri="{FF2B5EF4-FFF2-40B4-BE49-F238E27FC236}">
                <a16:creationId xmlns:a16="http://schemas.microsoft.com/office/drawing/2014/main" id="{1E373458-844D-4E99-7BAD-DB01F0C1B662}"/>
              </a:ext>
            </a:extLst>
          </p:cNvPr>
          <p:cNvCxnSpPr>
            <a:cxnSpLocks/>
          </p:cNvCxnSpPr>
          <p:nvPr/>
        </p:nvCxnSpPr>
        <p:spPr>
          <a:xfrm>
            <a:off x="15244550" y="12370448"/>
            <a:ext cx="0" cy="114946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feld 53">
            <a:extLst>
              <a:ext uri="{FF2B5EF4-FFF2-40B4-BE49-F238E27FC236}">
                <a16:creationId xmlns:a16="http://schemas.microsoft.com/office/drawing/2014/main" id="{81A15299-A99D-B072-45A0-4D9A46578801}"/>
              </a:ext>
            </a:extLst>
          </p:cNvPr>
          <p:cNvSpPr txBox="1"/>
          <p:nvPr/>
        </p:nvSpPr>
        <p:spPr>
          <a:xfrm>
            <a:off x="15808376" y="24326244"/>
            <a:ext cx="694151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dynamic processes</a:t>
            </a:r>
          </a:p>
        </p:txBody>
      </p:sp>
      <p:sp>
        <p:nvSpPr>
          <p:cNvPr id="55" name="Textfeld 54">
            <a:extLst>
              <a:ext uri="{FF2B5EF4-FFF2-40B4-BE49-F238E27FC236}">
                <a16:creationId xmlns:a16="http://schemas.microsoft.com/office/drawing/2014/main" id="{F9C6D0F9-7DAD-D36F-D4F1-D6B53C4433CD}"/>
              </a:ext>
            </a:extLst>
          </p:cNvPr>
          <p:cNvSpPr txBox="1"/>
          <p:nvPr/>
        </p:nvSpPr>
        <p:spPr>
          <a:xfrm>
            <a:off x="17144294" y="25259002"/>
            <a:ext cx="15424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>
                <a:solidFill>
                  <a:srgbClr val="0070C0"/>
                </a:solidFill>
              </a:rPr>
              <a:t>Thibaud</a:t>
            </a:r>
            <a:endParaRPr lang="en-US" sz="3200" dirty="0">
              <a:solidFill>
                <a:srgbClr val="0070C0"/>
              </a:solidFill>
            </a:endParaRPr>
          </a:p>
        </p:txBody>
      </p:sp>
      <p:sp>
        <p:nvSpPr>
          <p:cNvPr id="56" name="Textfeld 55">
            <a:extLst>
              <a:ext uri="{FF2B5EF4-FFF2-40B4-BE49-F238E27FC236}">
                <a16:creationId xmlns:a16="http://schemas.microsoft.com/office/drawing/2014/main" id="{471D4574-E712-AC95-6273-9353BA08DEA5}"/>
              </a:ext>
            </a:extLst>
          </p:cNvPr>
          <p:cNvSpPr txBox="1"/>
          <p:nvPr/>
        </p:nvSpPr>
        <p:spPr>
          <a:xfrm>
            <a:off x="28924629" y="24326244"/>
            <a:ext cx="4043415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affordance</a:t>
            </a:r>
          </a:p>
        </p:txBody>
      </p:sp>
      <p:cxnSp>
        <p:nvCxnSpPr>
          <p:cNvPr id="57" name="Gerader Verbinder 56">
            <a:extLst>
              <a:ext uri="{FF2B5EF4-FFF2-40B4-BE49-F238E27FC236}">
                <a16:creationId xmlns:a16="http://schemas.microsoft.com/office/drawing/2014/main" id="{02EE8481-1DF7-3B51-78BF-C4F7D411D4A6}"/>
              </a:ext>
            </a:extLst>
          </p:cNvPr>
          <p:cNvCxnSpPr>
            <a:cxnSpLocks/>
          </p:cNvCxnSpPr>
          <p:nvPr/>
        </p:nvCxnSpPr>
        <p:spPr>
          <a:xfrm>
            <a:off x="22761301" y="24947880"/>
            <a:ext cx="588341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Textfeld 57">
            <a:extLst>
              <a:ext uri="{FF2B5EF4-FFF2-40B4-BE49-F238E27FC236}">
                <a16:creationId xmlns:a16="http://schemas.microsoft.com/office/drawing/2014/main" id="{61681A93-EF43-E1D0-6275-CF0C5CB50A44}"/>
              </a:ext>
            </a:extLst>
          </p:cNvPr>
          <p:cNvSpPr txBox="1"/>
          <p:nvPr/>
        </p:nvSpPr>
        <p:spPr>
          <a:xfrm>
            <a:off x="36164801" y="5302095"/>
            <a:ext cx="353398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cognition</a:t>
            </a:r>
          </a:p>
        </p:txBody>
      </p:sp>
      <p:cxnSp>
        <p:nvCxnSpPr>
          <p:cNvPr id="59" name="Gerader Verbinder 58">
            <a:extLst>
              <a:ext uri="{FF2B5EF4-FFF2-40B4-BE49-F238E27FC236}">
                <a16:creationId xmlns:a16="http://schemas.microsoft.com/office/drawing/2014/main" id="{824E4C69-D3EE-A76E-3F65-27E7639125C5}"/>
              </a:ext>
            </a:extLst>
          </p:cNvPr>
          <p:cNvCxnSpPr>
            <a:cxnSpLocks/>
          </p:cNvCxnSpPr>
          <p:nvPr/>
        </p:nvCxnSpPr>
        <p:spPr>
          <a:xfrm flipV="1">
            <a:off x="23886148" y="6275248"/>
            <a:ext cx="12278653" cy="51929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feld 59">
            <a:extLst>
              <a:ext uri="{FF2B5EF4-FFF2-40B4-BE49-F238E27FC236}">
                <a16:creationId xmlns:a16="http://schemas.microsoft.com/office/drawing/2014/main" id="{FFA59A23-D7B3-57AF-B74A-18EBE0CAF76C}"/>
              </a:ext>
            </a:extLst>
          </p:cNvPr>
          <p:cNvSpPr txBox="1"/>
          <p:nvPr/>
        </p:nvSpPr>
        <p:spPr>
          <a:xfrm>
            <a:off x="37787632" y="6257285"/>
            <a:ext cx="12610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Löffler</a:t>
            </a:r>
          </a:p>
        </p:txBody>
      </p:sp>
      <p:sp>
        <p:nvSpPr>
          <p:cNvPr id="61" name="Textfeld 60">
            <a:extLst>
              <a:ext uri="{FF2B5EF4-FFF2-40B4-BE49-F238E27FC236}">
                <a16:creationId xmlns:a16="http://schemas.microsoft.com/office/drawing/2014/main" id="{FF219707-F62E-E673-B01C-304E14DDCB55}"/>
              </a:ext>
            </a:extLst>
          </p:cNvPr>
          <p:cNvSpPr txBox="1"/>
          <p:nvPr/>
        </p:nvSpPr>
        <p:spPr>
          <a:xfrm>
            <a:off x="15494436" y="7375912"/>
            <a:ext cx="2124749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i="1" dirty="0" err="1"/>
              <a:t>atmo</a:t>
            </a:r>
            <a:r>
              <a:rPr lang="en-US" sz="4000" i="1" dirty="0"/>
              <a:t>. as</a:t>
            </a:r>
          </a:p>
          <a:p>
            <a:r>
              <a:rPr lang="en-US" sz="4000" i="1" dirty="0"/>
              <a:t>energetic</a:t>
            </a:r>
          </a:p>
          <a:p>
            <a:r>
              <a:rPr lang="en-US" sz="4000" i="1" dirty="0"/>
              <a:t>rating</a:t>
            </a:r>
            <a:r>
              <a:rPr lang="en-US" sz="4000" i="1" dirty="0">
                <a:solidFill>
                  <a:srgbClr val="FF0000"/>
                </a:solidFill>
              </a:rPr>
              <a:t> </a:t>
            </a:r>
          </a:p>
        </p:txBody>
      </p:sp>
      <p:sp>
        <p:nvSpPr>
          <p:cNvPr id="64" name="Textfeld 63">
            <a:extLst>
              <a:ext uri="{FF2B5EF4-FFF2-40B4-BE49-F238E27FC236}">
                <a16:creationId xmlns:a16="http://schemas.microsoft.com/office/drawing/2014/main" id="{7CCE0F55-BAD2-C5E9-733F-834159988AB5}"/>
              </a:ext>
            </a:extLst>
          </p:cNvPr>
          <p:cNvSpPr txBox="1"/>
          <p:nvPr/>
        </p:nvSpPr>
        <p:spPr>
          <a:xfrm>
            <a:off x="916763" y="14922183"/>
            <a:ext cx="494622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physiognomy</a:t>
            </a:r>
          </a:p>
        </p:txBody>
      </p:sp>
      <p:cxnSp>
        <p:nvCxnSpPr>
          <p:cNvPr id="65" name="Gerader Verbinder 64">
            <a:extLst>
              <a:ext uri="{FF2B5EF4-FFF2-40B4-BE49-F238E27FC236}">
                <a16:creationId xmlns:a16="http://schemas.microsoft.com/office/drawing/2014/main" id="{C3786128-FCEC-0783-4A29-B9F6FFFF852F}"/>
              </a:ext>
            </a:extLst>
          </p:cNvPr>
          <p:cNvCxnSpPr>
            <a:cxnSpLocks/>
          </p:cNvCxnSpPr>
          <p:nvPr/>
        </p:nvCxnSpPr>
        <p:spPr>
          <a:xfrm>
            <a:off x="5494095" y="12682331"/>
            <a:ext cx="0" cy="22398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Gerader Verbinder 65">
            <a:extLst>
              <a:ext uri="{FF2B5EF4-FFF2-40B4-BE49-F238E27FC236}">
                <a16:creationId xmlns:a16="http://schemas.microsoft.com/office/drawing/2014/main" id="{8BA47709-96FB-5037-93D1-620A33E9B6D4}"/>
              </a:ext>
            </a:extLst>
          </p:cNvPr>
          <p:cNvCxnSpPr>
            <a:cxnSpLocks/>
          </p:cNvCxnSpPr>
          <p:nvPr/>
        </p:nvCxnSpPr>
        <p:spPr>
          <a:xfrm>
            <a:off x="23997012" y="17640638"/>
            <a:ext cx="0" cy="889056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Gerader Verbinder 66">
            <a:extLst>
              <a:ext uri="{FF2B5EF4-FFF2-40B4-BE49-F238E27FC236}">
                <a16:creationId xmlns:a16="http://schemas.microsoft.com/office/drawing/2014/main" id="{60E2470A-464A-F0B1-A8C8-39DA269572B4}"/>
              </a:ext>
            </a:extLst>
          </p:cNvPr>
          <p:cNvCxnSpPr>
            <a:cxnSpLocks/>
          </p:cNvCxnSpPr>
          <p:nvPr/>
        </p:nvCxnSpPr>
        <p:spPr>
          <a:xfrm>
            <a:off x="25181425" y="16627778"/>
            <a:ext cx="1453425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rader Verbinder 67">
            <a:extLst>
              <a:ext uri="{FF2B5EF4-FFF2-40B4-BE49-F238E27FC236}">
                <a16:creationId xmlns:a16="http://schemas.microsoft.com/office/drawing/2014/main" id="{04A953DD-E3AB-E11E-6FFE-89C092B9498C}"/>
              </a:ext>
            </a:extLst>
          </p:cNvPr>
          <p:cNvCxnSpPr>
            <a:cxnSpLocks/>
          </p:cNvCxnSpPr>
          <p:nvPr/>
        </p:nvCxnSpPr>
        <p:spPr>
          <a:xfrm>
            <a:off x="39715675" y="12553362"/>
            <a:ext cx="0" cy="40744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Textfeld 68">
            <a:extLst>
              <a:ext uri="{FF2B5EF4-FFF2-40B4-BE49-F238E27FC236}">
                <a16:creationId xmlns:a16="http://schemas.microsoft.com/office/drawing/2014/main" id="{2B6BB466-1B75-F424-7DC1-423AAE5BD1B9}"/>
              </a:ext>
            </a:extLst>
          </p:cNvPr>
          <p:cNvSpPr txBox="1"/>
          <p:nvPr/>
        </p:nvSpPr>
        <p:spPr>
          <a:xfrm>
            <a:off x="2213624" y="7588249"/>
            <a:ext cx="407348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materiality</a:t>
            </a:r>
          </a:p>
        </p:txBody>
      </p:sp>
      <p:cxnSp>
        <p:nvCxnSpPr>
          <p:cNvPr id="70" name="Gerader Verbinder 69">
            <a:extLst>
              <a:ext uri="{FF2B5EF4-FFF2-40B4-BE49-F238E27FC236}">
                <a16:creationId xmlns:a16="http://schemas.microsoft.com/office/drawing/2014/main" id="{3EDCE6E7-C68B-E83B-7AC7-883AAD88A962}"/>
              </a:ext>
            </a:extLst>
          </p:cNvPr>
          <p:cNvCxnSpPr>
            <a:cxnSpLocks/>
          </p:cNvCxnSpPr>
          <p:nvPr/>
        </p:nvCxnSpPr>
        <p:spPr>
          <a:xfrm>
            <a:off x="5563368" y="8726196"/>
            <a:ext cx="0" cy="26324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feld 70">
            <a:extLst>
              <a:ext uri="{FF2B5EF4-FFF2-40B4-BE49-F238E27FC236}">
                <a16:creationId xmlns:a16="http://schemas.microsoft.com/office/drawing/2014/main" id="{0C1F4CBC-5FA6-77E5-F8DA-B48F2E6ADA58}"/>
              </a:ext>
            </a:extLst>
          </p:cNvPr>
          <p:cNvSpPr txBox="1"/>
          <p:nvPr/>
        </p:nvSpPr>
        <p:spPr>
          <a:xfrm>
            <a:off x="11427327" y="22198694"/>
            <a:ext cx="340330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situation</a:t>
            </a:r>
          </a:p>
        </p:txBody>
      </p:sp>
      <p:cxnSp>
        <p:nvCxnSpPr>
          <p:cNvPr id="72" name="Gerader Verbinder 71">
            <a:extLst>
              <a:ext uri="{FF2B5EF4-FFF2-40B4-BE49-F238E27FC236}">
                <a16:creationId xmlns:a16="http://schemas.microsoft.com/office/drawing/2014/main" id="{F022EEC9-9AC8-53FB-CE0F-5010A183F49D}"/>
              </a:ext>
            </a:extLst>
          </p:cNvPr>
          <p:cNvCxnSpPr>
            <a:cxnSpLocks/>
          </p:cNvCxnSpPr>
          <p:nvPr/>
        </p:nvCxnSpPr>
        <p:spPr>
          <a:xfrm>
            <a:off x="14757524" y="22814280"/>
            <a:ext cx="1471109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Gerader Verbinder 72">
            <a:extLst>
              <a:ext uri="{FF2B5EF4-FFF2-40B4-BE49-F238E27FC236}">
                <a16:creationId xmlns:a16="http://schemas.microsoft.com/office/drawing/2014/main" id="{07B63697-E70D-5654-9853-0CC6BFBE8AF9}"/>
              </a:ext>
            </a:extLst>
          </p:cNvPr>
          <p:cNvCxnSpPr>
            <a:cxnSpLocks/>
          </p:cNvCxnSpPr>
          <p:nvPr/>
        </p:nvCxnSpPr>
        <p:spPr>
          <a:xfrm>
            <a:off x="29449456" y="22799068"/>
            <a:ext cx="0" cy="152717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feld 73">
            <a:extLst>
              <a:ext uri="{FF2B5EF4-FFF2-40B4-BE49-F238E27FC236}">
                <a16:creationId xmlns:a16="http://schemas.microsoft.com/office/drawing/2014/main" id="{9CD46C4F-3940-6BB5-C11F-F958E144F2B5}"/>
              </a:ext>
            </a:extLst>
          </p:cNvPr>
          <p:cNvSpPr txBox="1"/>
          <p:nvPr/>
        </p:nvSpPr>
        <p:spPr>
          <a:xfrm>
            <a:off x="12221095" y="23123926"/>
            <a:ext cx="15424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Thibaud</a:t>
            </a:r>
            <a:endParaRPr lang="en-US" sz="3200" dirty="0">
              <a:solidFill>
                <a:srgbClr val="0070C0"/>
              </a:solidFill>
            </a:endParaRPr>
          </a:p>
        </p:txBody>
      </p:sp>
      <p:sp>
        <p:nvSpPr>
          <p:cNvPr id="75" name="Textfeld 74">
            <a:extLst>
              <a:ext uri="{FF2B5EF4-FFF2-40B4-BE49-F238E27FC236}">
                <a16:creationId xmlns:a16="http://schemas.microsoft.com/office/drawing/2014/main" id="{E7056FBB-D712-A019-415B-294CAEE671B0}"/>
              </a:ext>
            </a:extLst>
          </p:cNvPr>
          <p:cNvSpPr txBox="1"/>
          <p:nvPr/>
        </p:nvSpPr>
        <p:spPr>
          <a:xfrm>
            <a:off x="29001332" y="10953600"/>
            <a:ext cx="12610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Löffler</a:t>
            </a:r>
          </a:p>
        </p:txBody>
      </p:sp>
      <p:sp>
        <p:nvSpPr>
          <p:cNvPr id="78" name="Textfeld 77">
            <a:extLst>
              <a:ext uri="{FF2B5EF4-FFF2-40B4-BE49-F238E27FC236}">
                <a16:creationId xmlns:a16="http://schemas.microsoft.com/office/drawing/2014/main" id="{E618F303-02C4-1301-390B-5BA831E983E0}"/>
              </a:ext>
            </a:extLst>
          </p:cNvPr>
          <p:cNvSpPr txBox="1"/>
          <p:nvPr/>
        </p:nvSpPr>
        <p:spPr>
          <a:xfrm>
            <a:off x="11427327" y="26591206"/>
            <a:ext cx="548586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being together</a:t>
            </a:r>
          </a:p>
        </p:txBody>
      </p:sp>
      <p:cxnSp>
        <p:nvCxnSpPr>
          <p:cNvPr id="79" name="Gerader Verbinder 78">
            <a:extLst>
              <a:ext uri="{FF2B5EF4-FFF2-40B4-BE49-F238E27FC236}">
                <a16:creationId xmlns:a16="http://schemas.microsoft.com/office/drawing/2014/main" id="{C0BFFA30-D563-7596-C494-59DC33600C32}"/>
              </a:ext>
            </a:extLst>
          </p:cNvPr>
          <p:cNvCxnSpPr>
            <a:cxnSpLocks/>
          </p:cNvCxnSpPr>
          <p:nvPr/>
        </p:nvCxnSpPr>
        <p:spPr>
          <a:xfrm>
            <a:off x="13675375" y="23496268"/>
            <a:ext cx="0" cy="33086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Gerader Verbinder 80">
            <a:extLst>
              <a:ext uri="{FF2B5EF4-FFF2-40B4-BE49-F238E27FC236}">
                <a16:creationId xmlns:a16="http://schemas.microsoft.com/office/drawing/2014/main" id="{5141E418-09C7-48E0-BE49-69BA7BFEB3DC}"/>
              </a:ext>
            </a:extLst>
          </p:cNvPr>
          <p:cNvCxnSpPr>
            <a:cxnSpLocks/>
          </p:cNvCxnSpPr>
          <p:nvPr/>
        </p:nvCxnSpPr>
        <p:spPr>
          <a:xfrm flipV="1">
            <a:off x="14003079" y="21642142"/>
            <a:ext cx="1010920" cy="8031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Textfeld 81">
            <a:extLst>
              <a:ext uri="{FF2B5EF4-FFF2-40B4-BE49-F238E27FC236}">
                <a16:creationId xmlns:a16="http://schemas.microsoft.com/office/drawing/2014/main" id="{D7B56AB0-BDD5-5242-9FEC-356F6C41A16F}"/>
              </a:ext>
            </a:extLst>
          </p:cNvPr>
          <p:cNvSpPr txBox="1"/>
          <p:nvPr/>
        </p:nvSpPr>
        <p:spPr>
          <a:xfrm>
            <a:off x="12886119" y="4526479"/>
            <a:ext cx="106990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0070C0"/>
                </a:solidFill>
              </a:rPr>
              <a:t>Stern</a:t>
            </a:r>
          </a:p>
        </p:txBody>
      </p:sp>
      <p:sp>
        <p:nvSpPr>
          <p:cNvPr id="83" name="Textfeld 82">
            <a:extLst>
              <a:ext uri="{FF2B5EF4-FFF2-40B4-BE49-F238E27FC236}">
                <a16:creationId xmlns:a16="http://schemas.microsoft.com/office/drawing/2014/main" id="{DC9FC6A9-F976-D78B-A771-5121AA2B217B}"/>
              </a:ext>
            </a:extLst>
          </p:cNvPr>
          <p:cNvSpPr txBox="1"/>
          <p:nvPr/>
        </p:nvSpPr>
        <p:spPr>
          <a:xfrm>
            <a:off x="33627827" y="14392265"/>
            <a:ext cx="13724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Böhme</a:t>
            </a:r>
          </a:p>
        </p:txBody>
      </p:sp>
      <p:sp>
        <p:nvSpPr>
          <p:cNvPr id="84" name="Textfeld 83">
            <a:extLst>
              <a:ext uri="{FF2B5EF4-FFF2-40B4-BE49-F238E27FC236}">
                <a16:creationId xmlns:a16="http://schemas.microsoft.com/office/drawing/2014/main" id="{830A2DB4-9E95-8DB8-744F-377112C89595}"/>
              </a:ext>
            </a:extLst>
          </p:cNvPr>
          <p:cNvSpPr txBox="1"/>
          <p:nvPr/>
        </p:nvSpPr>
        <p:spPr>
          <a:xfrm>
            <a:off x="12898375" y="27517679"/>
            <a:ext cx="172675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Dirmoser</a:t>
            </a:r>
          </a:p>
        </p:txBody>
      </p:sp>
      <p:sp>
        <p:nvSpPr>
          <p:cNvPr id="85" name="Textfeld 84">
            <a:extLst>
              <a:ext uri="{FF2B5EF4-FFF2-40B4-BE49-F238E27FC236}">
                <a16:creationId xmlns:a16="http://schemas.microsoft.com/office/drawing/2014/main" id="{C328D9BA-0ADF-5421-1B11-96DBAADF6D58}"/>
              </a:ext>
            </a:extLst>
          </p:cNvPr>
          <p:cNvSpPr txBox="1"/>
          <p:nvPr/>
        </p:nvSpPr>
        <p:spPr>
          <a:xfrm>
            <a:off x="29001332" y="25312405"/>
            <a:ext cx="12610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Löffler</a:t>
            </a:r>
          </a:p>
        </p:txBody>
      </p:sp>
      <p:sp>
        <p:nvSpPr>
          <p:cNvPr id="86" name="Textfeld 85">
            <a:extLst>
              <a:ext uri="{FF2B5EF4-FFF2-40B4-BE49-F238E27FC236}">
                <a16:creationId xmlns:a16="http://schemas.microsoft.com/office/drawing/2014/main" id="{61B678B5-B852-FF34-8F92-B8B19A175A98}"/>
              </a:ext>
            </a:extLst>
          </p:cNvPr>
          <p:cNvSpPr txBox="1"/>
          <p:nvPr/>
        </p:nvSpPr>
        <p:spPr>
          <a:xfrm>
            <a:off x="17742308" y="2130548"/>
            <a:ext cx="222144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affect</a:t>
            </a:r>
          </a:p>
        </p:txBody>
      </p:sp>
      <p:sp>
        <p:nvSpPr>
          <p:cNvPr id="87" name="Textfeld 86">
            <a:extLst>
              <a:ext uri="{FF2B5EF4-FFF2-40B4-BE49-F238E27FC236}">
                <a16:creationId xmlns:a16="http://schemas.microsoft.com/office/drawing/2014/main" id="{428C3605-744B-4376-6384-DB806CAC6B8A}"/>
              </a:ext>
            </a:extLst>
          </p:cNvPr>
          <p:cNvSpPr txBox="1"/>
          <p:nvPr/>
        </p:nvSpPr>
        <p:spPr>
          <a:xfrm>
            <a:off x="37507270" y="19655457"/>
            <a:ext cx="209223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similarity</a:t>
            </a:r>
          </a:p>
        </p:txBody>
      </p:sp>
      <p:sp>
        <p:nvSpPr>
          <p:cNvPr id="88" name="Textfeld 87">
            <a:extLst>
              <a:ext uri="{FF2B5EF4-FFF2-40B4-BE49-F238E27FC236}">
                <a16:creationId xmlns:a16="http://schemas.microsoft.com/office/drawing/2014/main" id="{C49DFF78-9E21-BEC5-C852-A377485804C9}"/>
              </a:ext>
            </a:extLst>
          </p:cNvPr>
          <p:cNvSpPr txBox="1"/>
          <p:nvPr/>
        </p:nvSpPr>
        <p:spPr>
          <a:xfrm>
            <a:off x="26179373" y="28802798"/>
            <a:ext cx="278980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actants</a:t>
            </a:r>
          </a:p>
        </p:txBody>
      </p:sp>
      <p:sp>
        <p:nvSpPr>
          <p:cNvPr id="89" name="Textfeld 88">
            <a:extLst>
              <a:ext uri="{FF2B5EF4-FFF2-40B4-BE49-F238E27FC236}">
                <a16:creationId xmlns:a16="http://schemas.microsoft.com/office/drawing/2014/main" id="{48958112-C167-73C6-3F15-24FB14E7ECAF}"/>
              </a:ext>
            </a:extLst>
          </p:cNvPr>
          <p:cNvSpPr txBox="1"/>
          <p:nvPr/>
        </p:nvSpPr>
        <p:spPr>
          <a:xfrm>
            <a:off x="9278088" y="20769098"/>
            <a:ext cx="370325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ambience</a:t>
            </a:r>
          </a:p>
        </p:txBody>
      </p:sp>
      <p:sp>
        <p:nvSpPr>
          <p:cNvPr id="90" name="Textfeld 89">
            <a:extLst>
              <a:ext uri="{FF2B5EF4-FFF2-40B4-BE49-F238E27FC236}">
                <a16:creationId xmlns:a16="http://schemas.microsoft.com/office/drawing/2014/main" id="{87D6C461-1890-B725-E41D-624707658A0E}"/>
              </a:ext>
            </a:extLst>
          </p:cNvPr>
          <p:cNvSpPr txBox="1"/>
          <p:nvPr/>
        </p:nvSpPr>
        <p:spPr>
          <a:xfrm>
            <a:off x="821623" y="18413210"/>
            <a:ext cx="4024435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expression</a:t>
            </a:r>
          </a:p>
        </p:txBody>
      </p:sp>
      <p:sp>
        <p:nvSpPr>
          <p:cNvPr id="91" name="Textfeld 90">
            <a:extLst>
              <a:ext uri="{FF2B5EF4-FFF2-40B4-BE49-F238E27FC236}">
                <a16:creationId xmlns:a16="http://schemas.microsoft.com/office/drawing/2014/main" id="{3686C358-8956-93B0-2A86-D75C2175779E}"/>
              </a:ext>
            </a:extLst>
          </p:cNvPr>
          <p:cNvSpPr txBox="1"/>
          <p:nvPr/>
        </p:nvSpPr>
        <p:spPr>
          <a:xfrm>
            <a:off x="9000633" y="28255034"/>
            <a:ext cx="303878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diagrammatic</a:t>
            </a:r>
          </a:p>
        </p:txBody>
      </p:sp>
      <p:sp>
        <p:nvSpPr>
          <p:cNvPr id="92" name="Textfeld 91">
            <a:extLst>
              <a:ext uri="{FF2B5EF4-FFF2-40B4-BE49-F238E27FC236}">
                <a16:creationId xmlns:a16="http://schemas.microsoft.com/office/drawing/2014/main" id="{89A1C06B-6D13-5CD7-32FC-E45580690B96}"/>
              </a:ext>
            </a:extLst>
          </p:cNvPr>
          <p:cNvSpPr txBox="1"/>
          <p:nvPr/>
        </p:nvSpPr>
        <p:spPr>
          <a:xfrm>
            <a:off x="330466" y="4947651"/>
            <a:ext cx="2802370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density</a:t>
            </a:r>
          </a:p>
        </p:txBody>
      </p:sp>
      <p:sp>
        <p:nvSpPr>
          <p:cNvPr id="93" name="Textfeld 92">
            <a:extLst>
              <a:ext uri="{FF2B5EF4-FFF2-40B4-BE49-F238E27FC236}">
                <a16:creationId xmlns:a16="http://schemas.microsoft.com/office/drawing/2014/main" id="{9A279DD8-1991-47E5-ADB0-7BC5AFECEDEC}"/>
              </a:ext>
            </a:extLst>
          </p:cNvPr>
          <p:cNvSpPr txBox="1"/>
          <p:nvPr/>
        </p:nvSpPr>
        <p:spPr>
          <a:xfrm>
            <a:off x="26530801" y="17416112"/>
            <a:ext cx="4371710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diaphanous</a:t>
            </a:r>
          </a:p>
        </p:txBody>
      </p:sp>
      <p:cxnSp>
        <p:nvCxnSpPr>
          <p:cNvPr id="94" name="Gerader Verbinder 93">
            <a:extLst>
              <a:ext uri="{FF2B5EF4-FFF2-40B4-BE49-F238E27FC236}">
                <a16:creationId xmlns:a16="http://schemas.microsoft.com/office/drawing/2014/main" id="{8D61B1B3-EAD9-BF93-880F-2A2853DA08E6}"/>
              </a:ext>
            </a:extLst>
          </p:cNvPr>
          <p:cNvCxnSpPr>
            <a:cxnSpLocks/>
          </p:cNvCxnSpPr>
          <p:nvPr/>
        </p:nvCxnSpPr>
        <p:spPr>
          <a:xfrm>
            <a:off x="25181059" y="16636329"/>
            <a:ext cx="1257108" cy="13029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Textfeld 94">
            <a:extLst>
              <a:ext uri="{FF2B5EF4-FFF2-40B4-BE49-F238E27FC236}">
                <a16:creationId xmlns:a16="http://schemas.microsoft.com/office/drawing/2014/main" id="{FE86F7A7-741F-8C27-492C-92F98EF76252}"/>
              </a:ext>
            </a:extLst>
          </p:cNvPr>
          <p:cNvSpPr txBox="1"/>
          <p:nvPr/>
        </p:nvSpPr>
        <p:spPr>
          <a:xfrm>
            <a:off x="35091748" y="498418"/>
            <a:ext cx="272542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dimensional</a:t>
            </a:r>
          </a:p>
        </p:txBody>
      </p:sp>
      <p:sp>
        <p:nvSpPr>
          <p:cNvPr id="96" name="Textfeld 95">
            <a:extLst>
              <a:ext uri="{FF2B5EF4-FFF2-40B4-BE49-F238E27FC236}">
                <a16:creationId xmlns:a16="http://schemas.microsoft.com/office/drawing/2014/main" id="{73919262-8A3F-AF01-961C-A4A3C01C09F3}"/>
              </a:ext>
            </a:extLst>
          </p:cNvPr>
          <p:cNvSpPr txBox="1"/>
          <p:nvPr/>
        </p:nvSpPr>
        <p:spPr>
          <a:xfrm>
            <a:off x="1212314" y="11330501"/>
            <a:ext cx="237757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things</a:t>
            </a:r>
          </a:p>
        </p:txBody>
      </p:sp>
      <p:cxnSp>
        <p:nvCxnSpPr>
          <p:cNvPr id="97" name="Gerader Verbinder 96">
            <a:extLst>
              <a:ext uri="{FF2B5EF4-FFF2-40B4-BE49-F238E27FC236}">
                <a16:creationId xmlns:a16="http://schemas.microsoft.com/office/drawing/2014/main" id="{654DA026-20B5-19AC-0963-B01F5843506E}"/>
              </a:ext>
            </a:extLst>
          </p:cNvPr>
          <p:cNvCxnSpPr>
            <a:cxnSpLocks/>
          </p:cNvCxnSpPr>
          <p:nvPr/>
        </p:nvCxnSpPr>
        <p:spPr>
          <a:xfrm>
            <a:off x="3589888" y="11961116"/>
            <a:ext cx="1315680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Textfeld 97">
            <a:extLst>
              <a:ext uri="{FF2B5EF4-FFF2-40B4-BE49-F238E27FC236}">
                <a16:creationId xmlns:a16="http://schemas.microsoft.com/office/drawing/2014/main" id="{91FD2E94-3C0E-2F4A-CE35-04E46F6EF5F0}"/>
              </a:ext>
            </a:extLst>
          </p:cNvPr>
          <p:cNvSpPr txBox="1"/>
          <p:nvPr/>
        </p:nvSpPr>
        <p:spPr>
          <a:xfrm>
            <a:off x="6578287" y="26531207"/>
            <a:ext cx="317760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distance</a:t>
            </a:r>
          </a:p>
        </p:txBody>
      </p:sp>
      <p:cxnSp>
        <p:nvCxnSpPr>
          <p:cNvPr id="99" name="Gerader Verbinder 98">
            <a:extLst>
              <a:ext uri="{FF2B5EF4-FFF2-40B4-BE49-F238E27FC236}">
                <a16:creationId xmlns:a16="http://schemas.microsoft.com/office/drawing/2014/main" id="{712E6018-603F-26D4-33F6-FC1282779A56}"/>
              </a:ext>
            </a:extLst>
          </p:cNvPr>
          <p:cNvCxnSpPr>
            <a:cxnSpLocks/>
          </p:cNvCxnSpPr>
          <p:nvPr/>
        </p:nvCxnSpPr>
        <p:spPr>
          <a:xfrm flipH="1">
            <a:off x="9755888" y="27141442"/>
            <a:ext cx="147048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feld 99">
            <a:extLst>
              <a:ext uri="{FF2B5EF4-FFF2-40B4-BE49-F238E27FC236}">
                <a16:creationId xmlns:a16="http://schemas.microsoft.com/office/drawing/2014/main" id="{CD037ED3-4EF4-07F1-42D6-9530569E3376}"/>
              </a:ext>
            </a:extLst>
          </p:cNvPr>
          <p:cNvSpPr txBox="1"/>
          <p:nvPr/>
        </p:nvSpPr>
        <p:spPr>
          <a:xfrm>
            <a:off x="38665129" y="8371847"/>
            <a:ext cx="412439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>
                <a:solidFill>
                  <a:sysClr val="windowText" lastClr="000000"/>
                </a:solidFill>
              </a:rPr>
              <a:t>impression</a:t>
            </a:r>
          </a:p>
        </p:txBody>
      </p:sp>
      <p:sp>
        <p:nvSpPr>
          <p:cNvPr id="101" name="Textfeld 100">
            <a:extLst>
              <a:ext uri="{FF2B5EF4-FFF2-40B4-BE49-F238E27FC236}">
                <a16:creationId xmlns:a16="http://schemas.microsoft.com/office/drawing/2014/main" id="{C64C9E7A-AA39-1919-5417-99C6A9E146B6}"/>
              </a:ext>
            </a:extLst>
          </p:cNvPr>
          <p:cNvSpPr txBox="1"/>
          <p:nvPr/>
        </p:nvSpPr>
        <p:spPr>
          <a:xfrm>
            <a:off x="13911064" y="2082514"/>
            <a:ext cx="323037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emotion</a:t>
            </a:r>
          </a:p>
        </p:txBody>
      </p:sp>
      <p:sp>
        <p:nvSpPr>
          <p:cNvPr id="102" name="Textfeld 101">
            <a:extLst>
              <a:ext uri="{FF2B5EF4-FFF2-40B4-BE49-F238E27FC236}">
                <a16:creationId xmlns:a16="http://schemas.microsoft.com/office/drawing/2014/main" id="{9D12F8E6-75C0-4D91-9BF0-7871A73C8D37}"/>
              </a:ext>
            </a:extLst>
          </p:cNvPr>
          <p:cNvSpPr txBox="1"/>
          <p:nvPr/>
        </p:nvSpPr>
        <p:spPr>
          <a:xfrm>
            <a:off x="31536381" y="8635064"/>
            <a:ext cx="680994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dirty="0"/>
              <a:t>sense perception </a:t>
            </a:r>
          </a:p>
        </p:txBody>
      </p:sp>
      <p:cxnSp>
        <p:nvCxnSpPr>
          <p:cNvPr id="103" name="Gerader Verbinder 102">
            <a:extLst>
              <a:ext uri="{FF2B5EF4-FFF2-40B4-BE49-F238E27FC236}">
                <a16:creationId xmlns:a16="http://schemas.microsoft.com/office/drawing/2014/main" id="{802B2E23-FE73-1083-BEC9-B2016ADB663E}"/>
              </a:ext>
            </a:extLst>
          </p:cNvPr>
          <p:cNvCxnSpPr>
            <a:cxnSpLocks/>
            <a:stCxn id="23" idx="0"/>
          </p:cNvCxnSpPr>
          <p:nvPr/>
        </p:nvCxnSpPr>
        <p:spPr>
          <a:xfrm flipV="1">
            <a:off x="30459322" y="9720675"/>
            <a:ext cx="1376373" cy="16353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Textfeld 103">
            <a:extLst>
              <a:ext uri="{FF2B5EF4-FFF2-40B4-BE49-F238E27FC236}">
                <a16:creationId xmlns:a16="http://schemas.microsoft.com/office/drawing/2014/main" id="{86C77728-440D-DC7F-F6A7-B151996F0C68}"/>
              </a:ext>
            </a:extLst>
          </p:cNvPr>
          <p:cNvSpPr txBox="1"/>
          <p:nvPr/>
        </p:nvSpPr>
        <p:spPr>
          <a:xfrm>
            <a:off x="2437251" y="21795466"/>
            <a:ext cx="387913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occurence</a:t>
            </a:r>
            <a:endParaRPr lang="en-US" dirty="0"/>
          </a:p>
        </p:txBody>
      </p:sp>
      <p:sp>
        <p:nvSpPr>
          <p:cNvPr id="105" name="Textfeld 104">
            <a:extLst>
              <a:ext uri="{FF2B5EF4-FFF2-40B4-BE49-F238E27FC236}">
                <a16:creationId xmlns:a16="http://schemas.microsoft.com/office/drawing/2014/main" id="{C34BC642-50D5-3A47-8863-9AF004B9754F}"/>
              </a:ext>
            </a:extLst>
          </p:cNvPr>
          <p:cNvSpPr txBox="1"/>
          <p:nvPr/>
        </p:nvSpPr>
        <p:spPr>
          <a:xfrm>
            <a:off x="24817063" y="4955253"/>
            <a:ext cx="4132285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ysClr val="windowText" lastClr="000000"/>
                </a:solidFill>
              </a:rPr>
              <a:t>experience</a:t>
            </a:r>
          </a:p>
        </p:txBody>
      </p:sp>
      <p:sp>
        <p:nvSpPr>
          <p:cNvPr id="106" name="Textfeld 105">
            <a:extLst>
              <a:ext uri="{FF2B5EF4-FFF2-40B4-BE49-F238E27FC236}">
                <a16:creationId xmlns:a16="http://schemas.microsoft.com/office/drawing/2014/main" id="{7E07727D-0F74-A695-5653-C9B8028CE703}"/>
              </a:ext>
            </a:extLst>
          </p:cNvPr>
          <p:cNvSpPr txBox="1"/>
          <p:nvPr/>
        </p:nvSpPr>
        <p:spPr>
          <a:xfrm>
            <a:off x="5769443" y="28225452"/>
            <a:ext cx="220387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extension</a:t>
            </a:r>
          </a:p>
        </p:txBody>
      </p:sp>
      <p:sp>
        <p:nvSpPr>
          <p:cNvPr id="107" name="Textfeld 106">
            <a:extLst>
              <a:ext uri="{FF2B5EF4-FFF2-40B4-BE49-F238E27FC236}">
                <a16:creationId xmlns:a16="http://schemas.microsoft.com/office/drawing/2014/main" id="{26CE6566-56CA-D076-2892-E745202A2634}"/>
              </a:ext>
            </a:extLst>
          </p:cNvPr>
          <p:cNvSpPr txBox="1"/>
          <p:nvPr/>
        </p:nvSpPr>
        <p:spPr>
          <a:xfrm>
            <a:off x="16286564" y="3530150"/>
            <a:ext cx="12352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color</a:t>
            </a:r>
          </a:p>
        </p:txBody>
      </p:sp>
      <p:sp>
        <p:nvSpPr>
          <p:cNvPr id="108" name="Textfeld 107">
            <a:extLst>
              <a:ext uri="{FF2B5EF4-FFF2-40B4-BE49-F238E27FC236}">
                <a16:creationId xmlns:a16="http://schemas.microsoft.com/office/drawing/2014/main" id="{48ED7108-00D1-9BFD-F494-926C112AB42B}"/>
              </a:ext>
            </a:extLst>
          </p:cNvPr>
          <p:cNvSpPr txBox="1"/>
          <p:nvPr/>
        </p:nvSpPr>
        <p:spPr>
          <a:xfrm>
            <a:off x="421483" y="5932739"/>
            <a:ext cx="109998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field</a:t>
            </a:r>
          </a:p>
        </p:txBody>
      </p:sp>
      <p:sp>
        <p:nvSpPr>
          <p:cNvPr id="109" name="Textfeld 108">
            <a:extLst>
              <a:ext uri="{FF2B5EF4-FFF2-40B4-BE49-F238E27FC236}">
                <a16:creationId xmlns:a16="http://schemas.microsoft.com/office/drawing/2014/main" id="{E5124125-FCF3-CB49-7D8A-006C90A429F8}"/>
              </a:ext>
            </a:extLst>
          </p:cNvPr>
          <p:cNvSpPr txBox="1"/>
          <p:nvPr/>
        </p:nvSpPr>
        <p:spPr>
          <a:xfrm>
            <a:off x="33078556" y="22260186"/>
            <a:ext cx="227613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figure</a:t>
            </a:r>
          </a:p>
        </p:txBody>
      </p:sp>
      <p:cxnSp>
        <p:nvCxnSpPr>
          <p:cNvPr id="110" name="Gerader Verbinder 109">
            <a:extLst>
              <a:ext uri="{FF2B5EF4-FFF2-40B4-BE49-F238E27FC236}">
                <a16:creationId xmlns:a16="http://schemas.microsoft.com/office/drawing/2014/main" id="{3274C562-7D91-B0A3-C4D9-B1CB5231168D}"/>
              </a:ext>
            </a:extLst>
          </p:cNvPr>
          <p:cNvCxnSpPr>
            <a:cxnSpLocks/>
          </p:cNvCxnSpPr>
          <p:nvPr/>
        </p:nvCxnSpPr>
        <p:spPr>
          <a:xfrm>
            <a:off x="2291576" y="16092535"/>
            <a:ext cx="0" cy="247741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Textfeld 110">
            <a:extLst>
              <a:ext uri="{FF2B5EF4-FFF2-40B4-BE49-F238E27FC236}">
                <a16:creationId xmlns:a16="http://schemas.microsoft.com/office/drawing/2014/main" id="{801B6456-A4BB-E978-3615-A450C0444F3C}"/>
              </a:ext>
            </a:extLst>
          </p:cNvPr>
          <p:cNvSpPr txBox="1"/>
          <p:nvPr/>
        </p:nvSpPr>
        <p:spPr>
          <a:xfrm>
            <a:off x="155819" y="24449431"/>
            <a:ext cx="144407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fluid</a:t>
            </a:r>
          </a:p>
        </p:txBody>
      </p:sp>
      <p:sp>
        <p:nvSpPr>
          <p:cNvPr id="112" name="Textfeld 111">
            <a:extLst>
              <a:ext uri="{FF2B5EF4-FFF2-40B4-BE49-F238E27FC236}">
                <a16:creationId xmlns:a16="http://schemas.microsoft.com/office/drawing/2014/main" id="{7AEC6C55-2EEA-9340-2DE1-40440882B39D}"/>
              </a:ext>
            </a:extLst>
          </p:cNvPr>
          <p:cNvSpPr txBox="1"/>
          <p:nvPr/>
        </p:nvSpPr>
        <p:spPr>
          <a:xfrm>
            <a:off x="36412651" y="22326018"/>
            <a:ext cx="1916550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form</a:t>
            </a:r>
          </a:p>
        </p:txBody>
      </p:sp>
      <p:sp>
        <p:nvSpPr>
          <p:cNvPr id="113" name="Textfeld 112">
            <a:extLst>
              <a:ext uri="{FF2B5EF4-FFF2-40B4-BE49-F238E27FC236}">
                <a16:creationId xmlns:a16="http://schemas.microsoft.com/office/drawing/2014/main" id="{423BDBFD-86F2-D75F-63CC-A1F4460234F6}"/>
              </a:ext>
            </a:extLst>
          </p:cNvPr>
          <p:cNvSpPr txBox="1"/>
          <p:nvPr/>
        </p:nvSpPr>
        <p:spPr>
          <a:xfrm>
            <a:off x="31739400" y="17712460"/>
            <a:ext cx="239200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whole</a:t>
            </a:r>
          </a:p>
        </p:txBody>
      </p:sp>
      <p:cxnSp>
        <p:nvCxnSpPr>
          <p:cNvPr id="114" name="Gerader Verbinder 113">
            <a:extLst>
              <a:ext uri="{FF2B5EF4-FFF2-40B4-BE49-F238E27FC236}">
                <a16:creationId xmlns:a16="http://schemas.microsoft.com/office/drawing/2014/main" id="{BDB7D58D-0785-C6EA-B075-661491F1481E}"/>
              </a:ext>
            </a:extLst>
          </p:cNvPr>
          <p:cNvCxnSpPr>
            <a:cxnSpLocks/>
          </p:cNvCxnSpPr>
          <p:nvPr/>
        </p:nvCxnSpPr>
        <p:spPr>
          <a:xfrm>
            <a:off x="28417527" y="15293356"/>
            <a:ext cx="3330758" cy="26996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Textfeld 114">
            <a:extLst>
              <a:ext uri="{FF2B5EF4-FFF2-40B4-BE49-F238E27FC236}">
                <a16:creationId xmlns:a16="http://schemas.microsoft.com/office/drawing/2014/main" id="{04058D39-DD11-313F-16EE-24925D0C2257}"/>
              </a:ext>
            </a:extLst>
          </p:cNvPr>
          <p:cNvSpPr txBox="1"/>
          <p:nvPr/>
        </p:nvSpPr>
        <p:spPr>
          <a:xfrm>
            <a:off x="10286365" y="2085613"/>
            <a:ext cx="294862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feelings</a:t>
            </a:r>
          </a:p>
        </p:txBody>
      </p:sp>
      <p:sp>
        <p:nvSpPr>
          <p:cNvPr id="116" name="Textfeld 115">
            <a:extLst>
              <a:ext uri="{FF2B5EF4-FFF2-40B4-BE49-F238E27FC236}">
                <a16:creationId xmlns:a16="http://schemas.microsoft.com/office/drawing/2014/main" id="{5EECAAA1-14BC-879C-58C0-85B85F94242A}"/>
              </a:ext>
            </a:extLst>
          </p:cNvPr>
          <p:cNvSpPr txBox="1"/>
          <p:nvPr/>
        </p:nvSpPr>
        <p:spPr>
          <a:xfrm>
            <a:off x="34273166" y="7223660"/>
            <a:ext cx="128432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smell</a:t>
            </a:r>
          </a:p>
        </p:txBody>
      </p:sp>
      <p:sp>
        <p:nvSpPr>
          <p:cNvPr id="117" name="Textfeld 116">
            <a:extLst>
              <a:ext uri="{FF2B5EF4-FFF2-40B4-BE49-F238E27FC236}">
                <a16:creationId xmlns:a16="http://schemas.microsoft.com/office/drawing/2014/main" id="{722359F6-0E66-BE52-09DF-B81CB1895FF1}"/>
              </a:ext>
            </a:extLst>
          </p:cNvPr>
          <p:cNvSpPr txBox="1"/>
          <p:nvPr/>
        </p:nvSpPr>
        <p:spPr>
          <a:xfrm>
            <a:off x="19140137" y="27596262"/>
            <a:ext cx="279031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graphematic</a:t>
            </a:r>
          </a:p>
        </p:txBody>
      </p:sp>
      <p:sp>
        <p:nvSpPr>
          <p:cNvPr id="118" name="Textfeld 117">
            <a:extLst>
              <a:ext uri="{FF2B5EF4-FFF2-40B4-BE49-F238E27FC236}">
                <a16:creationId xmlns:a16="http://schemas.microsoft.com/office/drawing/2014/main" id="{0A98C254-9330-EE38-D201-AF01F09911F7}"/>
              </a:ext>
            </a:extLst>
          </p:cNvPr>
          <p:cNvSpPr txBox="1"/>
          <p:nvPr/>
        </p:nvSpPr>
        <p:spPr>
          <a:xfrm>
            <a:off x="25613141" y="7046125"/>
            <a:ext cx="228940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>
                <a:solidFill>
                  <a:sysClr val="windowText" lastClr="000000"/>
                </a:solidFill>
              </a:rPr>
              <a:t>mood</a:t>
            </a:r>
          </a:p>
        </p:txBody>
      </p:sp>
      <p:sp>
        <p:nvSpPr>
          <p:cNvPr id="120" name="Textfeld 119">
            <a:extLst>
              <a:ext uri="{FF2B5EF4-FFF2-40B4-BE49-F238E27FC236}">
                <a16:creationId xmlns:a16="http://schemas.microsoft.com/office/drawing/2014/main" id="{46B55852-1B97-34CD-6086-5DF4CF47B375}"/>
              </a:ext>
            </a:extLst>
          </p:cNvPr>
          <p:cNvSpPr txBox="1"/>
          <p:nvPr/>
        </p:nvSpPr>
        <p:spPr>
          <a:xfrm>
            <a:off x="8156250" y="17595300"/>
            <a:ext cx="401674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immersion</a:t>
            </a:r>
          </a:p>
        </p:txBody>
      </p:sp>
      <p:sp>
        <p:nvSpPr>
          <p:cNvPr id="121" name="Textfeld 120">
            <a:extLst>
              <a:ext uri="{FF2B5EF4-FFF2-40B4-BE49-F238E27FC236}">
                <a16:creationId xmlns:a16="http://schemas.microsoft.com/office/drawing/2014/main" id="{DEC80CEA-E6D7-BE84-40AA-CA4DEF435690}"/>
              </a:ext>
            </a:extLst>
          </p:cNvPr>
          <p:cNvSpPr txBox="1"/>
          <p:nvPr/>
        </p:nvSpPr>
        <p:spPr>
          <a:xfrm>
            <a:off x="28145445" y="26564521"/>
            <a:ext cx="435337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intra-action</a:t>
            </a:r>
          </a:p>
        </p:txBody>
      </p:sp>
      <p:sp>
        <p:nvSpPr>
          <p:cNvPr id="122" name="Textfeld 121">
            <a:extLst>
              <a:ext uri="{FF2B5EF4-FFF2-40B4-BE49-F238E27FC236}">
                <a16:creationId xmlns:a16="http://schemas.microsoft.com/office/drawing/2014/main" id="{150273DC-E0B0-DE3F-9932-AEE665FA8A47}"/>
              </a:ext>
            </a:extLst>
          </p:cNvPr>
          <p:cNvSpPr txBox="1"/>
          <p:nvPr/>
        </p:nvSpPr>
        <p:spPr>
          <a:xfrm>
            <a:off x="38331458" y="7248045"/>
            <a:ext cx="146386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/>
              <a:t>sound</a:t>
            </a:r>
          </a:p>
        </p:txBody>
      </p:sp>
      <p:sp>
        <p:nvSpPr>
          <p:cNvPr id="123" name="Textfeld 122">
            <a:extLst>
              <a:ext uri="{FF2B5EF4-FFF2-40B4-BE49-F238E27FC236}">
                <a16:creationId xmlns:a16="http://schemas.microsoft.com/office/drawing/2014/main" id="{914015A7-FBFF-993C-5579-E8A1FA329E35}"/>
              </a:ext>
            </a:extLst>
          </p:cNvPr>
          <p:cNvSpPr txBox="1"/>
          <p:nvPr/>
        </p:nvSpPr>
        <p:spPr>
          <a:xfrm>
            <a:off x="10531894" y="24412155"/>
            <a:ext cx="285584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>
                <a:solidFill>
                  <a:sysClr val="windowText" lastClr="000000"/>
                </a:solidFill>
              </a:rPr>
              <a:t>constellation</a:t>
            </a:r>
          </a:p>
        </p:txBody>
      </p:sp>
      <p:sp>
        <p:nvSpPr>
          <p:cNvPr id="124" name="Textfeld 123">
            <a:extLst>
              <a:ext uri="{FF2B5EF4-FFF2-40B4-BE49-F238E27FC236}">
                <a16:creationId xmlns:a16="http://schemas.microsoft.com/office/drawing/2014/main" id="{B972E80C-8203-C6E9-24A3-8920478B47EF}"/>
              </a:ext>
            </a:extLst>
          </p:cNvPr>
          <p:cNvSpPr txBox="1"/>
          <p:nvPr/>
        </p:nvSpPr>
        <p:spPr>
          <a:xfrm>
            <a:off x="881110" y="29472907"/>
            <a:ext cx="228043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continuity</a:t>
            </a:r>
          </a:p>
        </p:txBody>
      </p:sp>
      <p:sp>
        <p:nvSpPr>
          <p:cNvPr id="125" name="Textfeld 124">
            <a:extLst>
              <a:ext uri="{FF2B5EF4-FFF2-40B4-BE49-F238E27FC236}">
                <a16:creationId xmlns:a16="http://schemas.microsoft.com/office/drawing/2014/main" id="{9AA930D8-1B20-1C26-8ECC-AED7F7B97242}"/>
              </a:ext>
            </a:extLst>
          </p:cNvPr>
          <p:cNvSpPr txBox="1"/>
          <p:nvPr/>
        </p:nvSpPr>
        <p:spPr>
          <a:xfrm>
            <a:off x="40352225" y="14945806"/>
            <a:ext cx="18842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contrast</a:t>
            </a:r>
          </a:p>
        </p:txBody>
      </p:sp>
      <p:sp>
        <p:nvSpPr>
          <p:cNvPr id="126" name="Textfeld 125">
            <a:extLst>
              <a:ext uri="{FF2B5EF4-FFF2-40B4-BE49-F238E27FC236}">
                <a16:creationId xmlns:a16="http://schemas.microsoft.com/office/drawing/2014/main" id="{4871DC41-D44A-2A7D-C63C-03DBE689D2F7}"/>
              </a:ext>
            </a:extLst>
          </p:cNvPr>
          <p:cNvSpPr txBox="1"/>
          <p:nvPr/>
        </p:nvSpPr>
        <p:spPr>
          <a:xfrm>
            <a:off x="9597556" y="9112811"/>
            <a:ext cx="144558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forces</a:t>
            </a:r>
          </a:p>
        </p:txBody>
      </p:sp>
      <p:sp>
        <p:nvSpPr>
          <p:cNvPr id="127" name="Textfeld 126">
            <a:extLst>
              <a:ext uri="{FF2B5EF4-FFF2-40B4-BE49-F238E27FC236}">
                <a16:creationId xmlns:a16="http://schemas.microsoft.com/office/drawing/2014/main" id="{58E12897-D868-3C1A-A022-4A852BAAC8E5}"/>
              </a:ext>
            </a:extLst>
          </p:cNvPr>
          <p:cNvSpPr txBox="1"/>
          <p:nvPr/>
        </p:nvSpPr>
        <p:spPr>
          <a:xfrm>
            <a:off x="31467036" y="5287792"/>
            <a:ext cx="1947713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/>
              <a:t>felt body</a:t>
            </a:r>
            <a:r>
              <a:rPr lang="en-US" sz="3600" dirty="0">
                <a:solidFill>
                  <a:sysClr val="windowText" lastClr="000000"/>
                </a:solidFill>
              </a:rPr>
              <a:t> </a:t>
            </a:r>
          </a:p>
          <a:p>
            <a:r>
              <a:rPr lang="en-US" sz="2000" dirty="0"/>
              <a:t>body (physical)</a:t>
            </a:r>
          </a:p>
        </p:txBody>
      </p:sp>
      <p:cxnSp>
        <p:nvCxnSpPr>
          <p:cNvPr id="128" name="Gerader Verbinder 127">
            <a:extLst>
              <a:ext uri="{FF2B5EF4-FFF2-40B4-BE49-F238E27FC236}">
                <a16:creationId xmlns:a16="http://schemas.microsoft.com/office/drawing/2014/main" id="{D755FC3D-64FF-3EDC-CCEA-806A6A3CA00F}"/>
              </a:ext>
            </a:extLst>
          </p:cNvPr>
          <p:cNvCxnSpPr>
            <a:stCxn id="23" idx="0"/>
            <a:endCxn id="127" idx="2"/>
          </p:cNvCxnSpPr>
          <p:nvPr/>
        </p:nvCxnSpPr>
        <p:spPr>
          <a:xfrm flipV="1">
            <a:off x="30459322" y="6241899"/>
            <a:ext cx="1981571" cy="511407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9" name="Textfeld 128">
            <a:extLst>
              <a:ext uri="{FF2B5EF4-FFF2-40B4-BE49-F238E27FC236}">
                <a16:creationId xmlns:a16="http://schemas.microsoft.com/office/drawing/2014/main" id="{D6834626-7670-D35B-640D-B18CD5E1220B}"/>
              </a:ext>
            </a:extLst>
          </p:cNvPr>
          <p:cNvSpPr txBox="1"/>
          <p:nvPr/>
        </p:nvSpPr>
        <p:spPr>
          <a:xfrm>
            <a:off x="32238929" y="2696295"/>
            <a:ext cx="122661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body</a:t>
            </a:r>
          </a:p>
        </p:txBody>
      </p:sp>
      <p:sp>
        <p:nvSpPr>
          <p:cNvPr id="130" name="Textfeld 129">
            <a:extLst>
              <a:ext uri="{FF2B5EF4-FFF2-40B4-BE49-F238E27FC236}">
                <a16:creationId xmlns:a16="http://schemas.microsoft.com/office/drawing/2014/main" id="{3F1AEBF9-5A8F-DB84-89C1-C55131A8061C}"/>
              </a:ext>
            </a:extLst>
          </p:cNvPr>
          <p:cNvSpPr txBox="1"/>
          <p:nvPr/>
        </p:nvSpPr>
        <p:spPr>
          <a:xfrm>
            <a:off x="16279861" y="5775474"/>
            <a:ext cx="109683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light</a:t>
            </a:r>
          </a:p>
        </p:txBody>
      </p:sp>
      <p:sp>
        <p:nvSpPr>
          <p:cNvPr id="131" name="Textfeld 130">
            <a:extLst>
              <a:ext uri="{FF2B5EF4-FFF2-40B4-BE49-F238E27FC236}">
                <a16:creationId xmlns:a16="http://schemas.microsoft.com/office/drawing/2014/main" id="{DDC65C7F-6D61-0AD0-1112-9332001AC214}"/>
              </a:ext>
            </a:extLst>
          </p:cNvPr>
          <p:cNvSpPr txBox="1"/>
          <p:nvPr/>
        </p:nvSpPr>
        <p:spPr>
          <a:xfrm>
            <a:off x="13727747" y="10251480"/>
            <a:ext cx="2699522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logic of the</a:t>
            </a:r>
          </a:p>
          <a:p>
            <a:r>
              <a:rPr lang="en-US" dirty="0">
                <a:solidFill>
                  <a:schemeClr val="tx1"/>
                </a:solidFill>
              </a:rPr>
              <a:t>atmosphere</a:t>
            </a:r>
          </a:p>
        </p:txBody>
      </p:sp>
      <p:cxnSp>
        <p:nvCxnSpPr>
          <p:cNvPr id="132" name="Gerader Verbinder 131">
            <a:extLst>
              <a:ext uri="{FF2B5EF4-FFF2-40B4-BE49-F238E27FC236}">
                <a16:creationId xmlns:a16="http://schemas.microsoft.com/office/drawing/2014/main" id="{58677F55-AC0B-A0C3-BE64-B9CF5A0D2D15}"/>
              </a:ext>
            </a:extLst>
          </p:cNvPr>
          <p:cNvCxnSpPr>
            <a:cxnSpLocks/>
          </p:cNvCxnSpPr>
          <p:nvPr/>
        </p:nvCxnSpPr>
        <p:spPr>
          <a:xfrm>
            <a:off x="16439626" y="10715492"/>
            <a:ext cx="1566817" cy="100665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Textfeld 132">
            <a:extLst>
              <a:ext uri="{FF2B5EF4-FFF2-40B4-BE49-F238E27FC236}">
                <a16:creationId xmlns:a16="http://schemas.microsoft.com/office/drawing/2014/main" id="{C0F67BCD-FC63-DA82-A86B-32699571EBFB}"/>
              </a:ext>
            </a:extLst>
          </p:cNvPr>
          <p:cNvSpPr txBox="1"/>
          <p:nvPr/>
        </p:nvSpPr>
        <p:spPr>
          <a:xfrm>
            <a:off x="24234931" y="14061682"/>
            <a:ext cx="211949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mediality</a:t>
            </a:r>
          </a:p>
        </p:txBody>
      </p:sp>
      <p:sp>
        <p:nvSpPr>
          <p:cNvPr id="134" name="Textfeld 133">
            <a:extLst>
              <a:ext uri="{FF2B5EF4-FFF2-40B4-BE49-F238E27FC236}">
                <a16:creationId xmlns:a16="http://schemas.microsoft.com/office/drawing/2014/main" id="{D8146115-7D01-349F-8EDE-7E61300826ED}"/>
              </a:ext>
            </a:extLst>
          </p:cNvPr>
          <p:cNvSpPr txBox="1"/>
          <p:nvPr/>
        </p:nvSpPr>
        <p:spPr>
          <a:xfrm>
            <a:off x="151139" y="25493220"/>
            <a:ext cx="318343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blend/mixture</a:t>
            </a:r>
          </a:p>
        </p:txBody>
      </p:sp>
      <p:cxnSp>
        <p:nvCxnSpPr>
          <p:cNvPr id="135" name="Gerader Verbinder 134">
            <a:extLst>
              <a:ext uri="{FF2B5EF4-FFF2-40B4-BE49-F238E27FC236}">
                <a16:creationId xmlns:a16="http://schemas.microsoft.com/office/drawing/2014/main" id="{5054AECB-DD7C-0641-1F80-B568AEAC0553}"/>
              </a:ext>
            </a:extLst>
          </p:cNvPr>
          <p:cNvCxnSpPr>
            <a:cxnSpLocks/>
          </p:cNvCxnSpPr>
          <p:nvPr/>
        </p:nvCxnSpPr>
        <p:spPr>
          <a:xfrm>
            <a:off x="11704320" y="27626248"/>
            <a:ext cx="0" cy="6978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6" name="Textfeld 135">
            <a:extLst>
              <a:ext uri="{FF2B5EF4-FFF2-40B4-BE49-F238E27FC236}">
                <a16:creationId xmlns:a16="http://schemas.microsoft.com/office/drawing/2014/main" id="{C327D754-C362-A315-1E25-535614F529F9}"/>
              </a:ext>
            </a:extLst>
          </p:cNvPr>
          <p:cNvSpPr txBox="1"/>
          <p:nvPr/>
        </p:nvSpPr>
        <p:spPr>
          <a:xfrm>
            <a:off x="11668303" y="29012818"/>
            <a:ext cx="241925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being-with</a:t>
            </a:r>
          </a:p>
        </p:txBody>
      </p:sp>
      <p:sp>
        <p:nvSpPr>
          <p:cNvPr id="137" name="Textfeld 136">
            <a:extLst>
              <a:ext uri="{FF2B5EF4-FFF2-40B4-BE49-F238E27FC236}">
                <a16:creationId xmlns:a16="http://schemas.microsoft.com/office/drawing/2014/main" id="{A0A13D2F-DD25-F397-5C70-81656F609015}"/>
              </a:ext>
            </a:extLst>
          </p:cNvPr>
          <p:cNvSpPr txBox="1"/>
          <p:nvPr/>
        </p:nvSpPr>
        <p:spPr>
          <a:xfrm>
            <a:off x="18053811" y="3568690"/>
            <a:ext cx="139814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music</a:t>
            </a:r>
          </a:p>
        </p:txBody>
      </p:sp>
      <p:sp>
        <p:nvSpPr>
          <p:cNvPr id="138" name="Textfeld 137">
            <a:extLst>
              <a:ext uri="{FF2B5EF4-FFF2-40B4-BE49-F238E27FC236}">
                <a16:creationId xmlns:a16="http://schemas.microsoft.com/office/drawing/2014/main" id="{16BA08FD-249A-CC2B-8F55-708AE547AD43}"/>
              </a:ext>
            </a:extLst>
          </p:cNvPr>
          <p:cNvSpPr txBox="1"/>
          <p:nvPr/>
        </p:nvSpPr>
        <p:spPr>
          <a:xfrm>
            <a:off x="18864283" y="29529675"/>
            <a:ext cx="195938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notation</a:t>
            </a:r>
          </a:p>
        </p:txBody>
      </p:sp>
      <p:sp>
        <p:nvSpPr>
          <p:cNvPr id="139" name="Textfeld 138">
            <a:extLst>
              <a:ext uri="{FF2B5EF4-FFF2-40B4-BE49-F238E27FC236}">
                <a16:creationId xmlns:a16="http://schemas.microsoft.com/office/drawing/2014/main" id="{F147CECC-44FA-BDB3-7A66-6DE223BE9E0C}"/>
              </a:ext>
            </a:extLst>
          </p:cNvPr>
          <p:cNvSpPr txBox="1"/>
          <p:nvPr/>
        </p:nvSpPr>
        <p:spPr>
          <a:xfrm>
            <a:off x="940321" y="13824098"/>
            <a:ext cx="189789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surfaces</a:t>
            </a:r>
          </a:p>
        </p:txBody>
      </p:sp>
      <p:sp>
        <p:nvSpPr>
          <p:cNvPr id="140" name="Textfeld 139">
            <a:extLst>
              <a:ext uri="{FF2B5EF4-FFF2-40B4-BE49-F238E27FC236}">
                <a16:creationId xmlns:a16="http://schemas.microsoft.com/office/drawing/2014/main" id="{051ECB17-C721-0E7C-678F-395433325F00}"/>
              </a:ext>
            </a:extLst>
          </p:cNvPr>
          <p:cNvSpPr txBox="1"/>
          <p:nvPr/>
        </p:nvSpPr>
        <p:spPr>
          <a:xfrm>
            <a:off x="7146127" y="22403280"/>
            <a:ext cx="128753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place</a:t>
            </a:r>
          </a:p>
        </p:txBody>
      </p:sp>
      <p:sp>
        <p:nvSpPr>
          <p:cNvPr id="141" name="Textfeld 140">
            <a:extLst>
              <a:ext uri="{FF2B5EF4-FFF2-40B4-BE49-F238E27FC236}">
                <a16:creationId xmlns:a16="http://schemas.microsoft.com/office/drawing/2014/main" id="{498C753C-0F18-8B21-B879-F1CE38995BA9}"/>
              </a:ext>
            </a:extLst>
          </p:cNvPr>
          <p:cNvSpPr txBox="1"/>
          <p:nvPr/>
        </p:nvSpPr>
        <p:spPr>
          <a:xfrm>
            <a:off x="33167644" y="29192010"/>
            <a:ext cx="317798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performativity</a:t>
            </a:r>
          </a:p>
        </p:txBody>
      </p:sp>
      <p:sp>
        <p:nvSpPr>
          <p:cNvPr id="142" name="Textfeld 141">
            <a:extLst>
              <a:ext uri="{FF2B5EF4-FFF2-40B4-BE49-F238E27FC236}">
                <a16:creationId xmlns:a16="http://schemas.microsoft.com/office/drawing/2014/main" id="{9D6D38EC-626C-A456-A415-923E3BA37BAD}"/>
              </a:ext>
            </a:extLst>
          </p:cNvPr>
          <p:cNvSpPr txBox="1"/>
          <p:nvPr/>
        </p:nvSpPr>
        <p:spPr>
          <a:xfrm>
            <a:off x="11926613" y="12622014"/>
            <a:ext cx="206665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spatiality</a:t>
            </a:r>
          </a:p>
        </p:txBody>
      </p:sp>
      <p:sp>
        <p:nvSpPr>
          <p:cNvPr id="143" name="Textfeld 142">
            <a:extLst>
              <a:ext uri="{FF2B5EF4-FFF2-40B4-BE49-F238E27FC236}">
                <a16:creationId xmlns:a16="http://schemas.microsoft.com/office/drawing/2014/main" id="{ED465143-5CBB-108A-FA50-28F545949673}"/>
              </a:ext>
            </a:extLst>
          </p:cNvPr>
          <p:cNvSpPr txBox="1"/>
          <p:nvPr/>
        </p:nvSpPr>
        <p:spPr>
          <a:xfrm>
            <a:off x="8355691" y="25777869"/>
            <a:ext cx="17986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/>
              <a:t>relation</a:t>
            </a:r>
          </a:p>
        </p:txBody>
      </p:sp>
      <p:sp>
        <p:nvSpPr>
          <p:cNvPr id="144" name="Textfeld 143">
            <a:extLst>
              <a:ext uri="{FF2B5EF4-FFF2-40B4-BE49-F238E27FC236}">
                <a16:creationId xmlns:a16="http://schemas.microsoft.com/office/drawing/2014/main" id="{8A1DB308-70A2-DF84-727B-AE0DD1E1ECFE}"/>
              </a:ext>
            </a:extLst>
          </p:cNvPr>
          <p:cNvSpPr txBox="1"/>
          <p:nvPr/>
        </p:nvSpPr>
        <p:spPr>
          <a:xfrm>
            <a:off x="40063225" y="18890332"/>
            <a:ext cx="233878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/>
              <a:t>resonance</a:t>
            </a:r>
          </a:p>
        </p:txBody>
      </p:sp>
      <p:sp>
        <p:nvSpPr>
          <p:cNvPr id="145" name="Textfeld 144">
            <a:extLst>
              <a:ext uri="{FF2B5EF4-FFF2-40B4-BE49-F238E27FC236}">
                <a16:creationId xmlns:a16="http://schemas.microsoft.com/office/drawing/2014/main" id="{2409802B-A52C-C1DB-0336-E437E6631E0A}"/>
              </a:ext>
            </a:extLst>
          </p:cNvPr>
          <p:cNvSpPr txBox="1"/>
          <p:nvPr/>
        </p:nvSpPr>
        <p:spPr>
          <a:xfrm>
            <a:off x="38278041" y="24551116"/>
            <a:ext cx="171014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rhythm</a:t>
            </a:r>
          </a:p>
        </p:txBody>
      </p:sp>
      <p:sp>
        <p:nvSpPr>
          <p:cNvPr id="146" name="Textfeld 145">
            <a:extLst>
              <a:ext uri="{FF2B5EF4-FFF2-40B4-BE49-F238E27FC236}">
                <a16:creationId xmlns:a16="http://schemas.microsoft.com/office/drawing/2014/main" id="{6E76BE7E-A1A4-7F81-85D5-63C02B931369}"/>
              </a:ext>
            </a:extLst>
          </p:cNvPr>
          <p:cNvSpPr txBox="1"/>
          <p:nvPr/>
        </p:nvSpPr>
        <p:spPr>
          <a:xfrm>
            <a:off x="34347016" y="2988330"/>
            <a:ext cx="512351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sensuousness</a:t>
            </a:r>
          </a:p>
        </p:txBody>
      </p:sp>
      <p:cxnSp>
        <p:nvCxnSpPr>
          <p:cNvPr id="147" name="Gerader Verbinder 146">
            <a:extLst>
              <a:ext uri="{FF2B5EF4-FFF2-40B4-BE49-F238E27FC236}">
                <a16:creationId xmlns:a16="http://schemas.microsoft.com/office/drawing/2014/main" id="{C10B181A-720D-9946-86D2-8B60C015F079}"/>
              </a:ext>
            </a:extLst>
          </p:cNvPr>
          <p:cNvCxnSpPr>
            <a:cxnSpLocks/>
          </p:cNvCxnSpPr>
          <p:nvPr/>
        </p:nvCxnSpPr>
        <p:spPr>
          <a:xfrm flipV="1">
            <a:off x="32880359" y="3624770"/>
            <a:ext cx="760258" cy="16907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8" name="Textfeld 147">
            <a:extLst>
              <a:ext uri="{FF2B5EF4-FFF2-40B4-BE49-F238E27FC236}">
                <a16:creationId xmlns:a16="http://schemas.microsoft.com/office/drawing/2014/main" id="{FF396933-D9FD-0C74-9ED1-6CC1F3577B92}"/>
              </a:ext>
            </a:extLst>
          </p:cNvPr>
          <p:cNvSpPr txBox="1"/>
          <p:nvPr/>
        </p:nvSpPr>
        <p:spPr>
          <a:xfrm>
            <a:off x="8425975" y="8060781"/>
            <a:ext cx="173246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tension</a:t>
            </a:r>
          </a:p>
        </p:txBody>
      </p:sp>
      <p:sp>
        <p:nvSpPr>
          <p:cNvPr id="149" name="Textfeld 148">
            <a:extLst>
              <a:ext uri="{FF2B5EF4-FFF2-40B4-BE49-F238E27FC236}">
                <a16:creationId xmlns:a16="http://schemas.microsoft.com/office/drawing/2014/main" id="{274F878A-1EFB-FFE2-307B-02DED99F5AE6}"/>
              </a:ext>
            </a:extLst>
          </p:cNvPr>
          <p:cNvSpPr txBox="1"/>
          <p:nvPr/>
        </p:nvSpPr>
        <p:spPr>
          <a:xfrm>
            <a:off x="33522793" y="20335982"/>
            <a:ext cx="124175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trace</a:t>
            </a:r>
          </a:p>
        </p:txBody>
      </p:sp>
      <p:sp>
        <p:nvSpPr>
          <p:cNvPr id="150" name="Textfeld 149">
            <a:extLst>
              <a:ext uri="{FF2B5EF4-FFF2-40B4-BE49-F238E27FC236}">
                <a16:creationId xmlns:a16="http://schemas.microsoft.com/office/drawing/2014/main" id="{9B9D0252-219E-9547-64C1-4CFA429A69F3}"/>
              </a:ext>
            </a:extLst>
          </p:cNvPr>
          <p:cNvSpPr txBox="1"/>
          <p:nvPr/>
        </p:nvSpPr>
        <p:spPr>
          <a:xfrm>
            <a:off x="18617732" y="6669889"/>
            <a:ext cx="127156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voice</a:t>
            </a:r>
          </a:p>
        </p:txBody>
      </p:sp>
      <p:sp>
        <p:nvSpPr>
          <p:cNvPr id="151" name="Textfeld 150">
            <a:extLst>
              <a:ext uri="{FF2B5EF4-FFF2-40B4-BE49-F238E27FC236}">
                <a16:creationId xmlns:a16="http://schemas.microsoft.com/office/drawing/2014/main" id="{08B2B1ED-5756-346E-7719-D6AE08486DDB}"/>
              </a:ext>
            </a:extLst>
          </p:cNvPr>
          <p:cNvSpPr txBox="1"/>
          <p:nvPr/>
        </p:nvSpPr>
        <p:spPr>
          <a:xfrm>
            <a:off x="37096738" y="9875659"/>
            <a:ext cx="283058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synaesthesia</a:t>
            </a:r>
          </a:p>
        </p:txBody>
      </p:sp>
      <p:sp>
        <p:nvSpPr>
          <p:cNvPr id="152" name="Textfeld 151">
            <a:extLst>
              <a:ext uri="{FF2B5EF4-FFF2-40B4-BE49-F238E27FC236}">
                <a16:creationId xmlns:a16="http://schemas.microsoft.com/office/drawing/2014/main" id="{D22F61B6-8969-9361-499D-2D90D6A60588}"/>
              </a:ext>
            </a:extLst>
          </p:cNvPr>
          <p:cNvSpPr txBox="1"/>
          <p:nvPr/>
        </p:nvSpPr>
        <p:spPr>
          <a:xfrm>
            <a:off x="27183786" y="22950384"/>
            <a:ext cx="138050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scene</a:t>
            </a:r>
          </a:p>
        </p:txBody>
      </p:sp>
      <p:sp>
        <p:nvSpPr>
          <p:cNvPr id="153" name="Textfeld 152">
            <a:extLst>
              <a:ext uri="{FF2B5EF4-FFF2-40B4-BE49-F238E27FC236}">
                <a16:creationId xmlns:a16="http://schemas.microsoft.com/office/drawing/2014/main" id="{18754957-831A-94D0-3754-6622B7E64C3C}"/>
              </a:ext>
            </a:extLst>
          </p:cNvPr>
          <p:cNvSpPr txBox="1"/>
          <p:nvPr/>
        </p:nvSpPr>
        <p:spPr>
          <a:xfrm>
            <a:off x="18647929" y="5100743"/>
            <a:ext cx="146386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sound</a:t>
            </a:r>
          </a:p>
        </p:txBody>
      </p:sp>
      <p:sp>
        <p:nvSpPr>
          <p:cNvPr id="154" name="Textfeld 153">
            <a:extLst>
              <a:ext uri="{FF2B5EF4-FFF2-40B4-BE49-F238E27FC236}">
                <a16:creationId xmlns:a16="http://schemas.microsoft.com/office/drawing/2014/main" id="{B8011413-ED4F-E7FE-C094-711E1CD45CC6}"/>
              </a:ext>
            </a:extLst>
          </p:cNvPr>
          <p:cNvSpPr txBox="1"/>
          <p:nvPr/>
        </p:nvSpPr>
        <p:spPr>
          <a:xfrm>
            <a:off x="173587" y="27487869"/>
            <a:ext cx="238629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transitions</a:t>
            </a:r>
          </a:p>
        </p:txBody>
      </p:sp>
      <p:sp>
        <p:nvSpPr>
          <p:cNvPr id="155" name="Textfeld 154">
            <a:extLst>
              <a:ext uri="{FF2B5EF4-FFF2-40B4-BE49-F238E27FC236}">
                <a16:creationId xmlns:a16="http://schemas.microsoft.com/office/drawing/2014/main" id="{C6E23B10-5871-B12D-1233-2DDE3A39FCDE}"/>
              </a:ext>
            </a:extLst>
          </p:cNvPr>
          <p:cNvSpPr txBox="1"/>
          <p:nvPr/>
        </p:nvSpPr>
        <p:spPr>
          <a:xfrm>
            <a:off x="14970183" y="25715334"/>
            <a:ext cx="160133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/>
              <a:t>setting</a:t>
            </a:r>
          </a:p>
        </p:txBody>
      </p:sp>
      <p:sp>
        <p:nvSpPr>
          <p:cNvPr id="156" name="Textfeld 155">
            <a:extLst>
              <a:ext uri="{FF2B5EF4-FFF2-40B4-BE49-F238E27FC236}">
                <a16:creationId xmlns:a16="http://schemas.microsoft.com/office/drawing/2014/main" id="{3610AE46-CEE1-CF6B-2ABC-11B31B95DB96}"/>
              </a:ext>
            </a:extLst>
          </p:cNvPr>
          <p:cNvSpPr txBox="1"/>
          <p:nvPr/>
        </p:nvSpPr>
        <p:spPr>
          <a:xfrm>
            <a:off x="21033735" y="23595497"/>
            <a:ext cx="201478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behavior</a:t>
            </a:r>
          </a:p>
        </p:txBody>
      </p:sp>
      <p:sp>
        <p:nvSpPr>
          <p:cNvPr id="157" name="Textfeld 156">
            <a:extLst>
              <a:ext uri="{FF2B5EF4-FFF2-40B4-BE49-F238E27FC236}">
                <a16:creationId xmlns:a16="http://schemas.microsoft.com/office/drawing/2014/main" id="{EB523966-30F4-EAD8-F318-C1523FB85012}"/>
              </a:ext>
            </a:extLst>
          </p:cNvPr>
          <p:cNvSpPr txBox="1"/>
          <p:nvPr/>
        </p:nvSpPr>
        <p:spPr>
          <a:xfrm>
            <a:off x="32553405" y="9886561"/>
            <a:ext cx="344895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sz="4000" dirty="0">
                <a:solidFill>
                  <a:schemeClr val="tx1"/>
                </a:solidFill>
              </a:rPr>
              <a:t>forms of vitality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158" name="Gerader Verbinder 157">
            <a:extLst>
              <a:ext uri="{FF2B5EF4-FFF2-40B4-BE49-F238E27FC236}">
                <a16:creationId xmlns:a16="http://schemas.microsoft.com/office/drawing/2014/main" id="{97F4E8ED-8D22-F11D-CF8C-884954184A4C}"/>
              </a:ext>
            </a:extLst>
          </p:cNvPr>
          <p:cNvCxnSpPr>
            <a:cxnSpLocks/>
            <a:stCxn id="23" idx="0"/>
          </p:cNvCxnSpPr>
          <p:nvPr/>
        </p:nvCxnSpPr>
        <p:spPr>
          <a:xfrm flipV="1">
            <a:off x="30459322" y="10322040"/>
            <a:ext cx="1890241" cy="10339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9" name="Textfeld 158">
            <a:extLst>
              <a:ext uri="{FF2B5EF4-FFF2-40B4-BE49-F238E27FC236}">
                <a16:creationId xmlns:a16="http://schemas.microsoft.com/office/drawing/2014/main" id="{F454C0BE-87FC-3CB0-441B-440E1BEDE15C}"/>
              </a:ext>
            </a:extLst>
          </p:cNvPr>
          <p:cNvSpPr txBox="1"/>
          <p:nvPr/>
        </p:nvSpPr>
        <p:spPr>
          <a:xfrm>
            <a:off x="20324261" y="25572350"/>
            <a:ext cx="156305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course</a:t>
            </a:r>
          </a:p>
        </p:txBody>
      </p:sp>
      <p:sp>
        <p:nvSpPr>
          <p:cNvPr id="160" name="Textfeld 159">
            <a:extLst>
              <a:ext uri="{FF2B5EF4-FFF2-40B4-BE49-F238E27FC236}">
                <a16:creationId xmlns:a16="http://schemas.microsoft.com/office/drawing/2014/main" id="{87142F25-A330-9EC7-E4D5-A904B7485BD3}"/>
              </a:ext>
            </a:extLst>
          </p:cNvPr>
          <p:cNvSpPr txBox="1"/>
          <p:nvPr/>
        </p:nvSpPr>
        <p:spPr>
          <a:xfrm>
            <a:off x="35363533" y="23559049"/>
            <a:ext cx="19352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volumes</a:t>
            </a:r>
          </a:p>
        </p:txBody>
      </p:sp>
      <p:sp>
        <p:nvSpPr>
          <p:cNvPr id="161" name="Textfeld 160">
            <a:extLst>
              <a:ext uri="{FF2B5EF4-FFF2-40B4-BE49-F238E27FC236}">
                <a16:creationId xmlns:a16="http://schemas.microsoft.com/office/drawing/2014/main" id="{31D978E6-9E60-627E-10F2-C3C89D389487}"/>
              </a:ext>
            </a:extLst>
          </p:cNvPr>
          <p:cNvSpPr txBox="1"/>
          <p:nvPr/>
        </p:nvSpPr>
        <p:spPr>
          <a:xfrm>
            <a:off x="29732634" y="28350581"/>
            <a:ext cx="202119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/>
              <a:t>interplay</a:t>
            </a:r>
          </a:p>
        </p:txBody>
      </p:sp>
      <p:sp>
        <p:nvSpPr>
          <p:cNvPr id="163" name="Textfeld 162">
            <a:extLst>
              <a:ext uri="{FF2B5EF4-FFF2-40B4-BE49-F238E27FC236}">
                <a16:creationId xmlns:a16="http://schemas.microsoft.com/office/drawing/2014/main" id="{6CE3222D-ABF9-74D5-56CB-0B1A61295DEF}"/>
              </a:ext>
            </a:extLst>
          </p:cNvPr>
          <p:cNvSpPr txBox="1"/>
          <p:nvPr/>
        </p:nvSpPr>
        <p:spPr>
          <a:xfrm>
            <a:off x="181010" y="20369184"/>
            <a:ext cx="260840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temporality</a:t>
            </a:r>
          </a:p>
        </p:txBody>
      </p:sp>
      <p:sp>
        <p:nvSpPr>
          <p:cNvPr id="164" name="Textfeld 163">
            <a:extLst>
              <a:ext uri="{FF2B5EF4-FFF2-40B4-BE49-F238E27FC236}">
                <a16:creationId xmlns:a16="http://schemas.microsoft.com/office/drawing/2014/main" id="{7D8B70F6-4F7F-FECE-34A6-994DB0127358}"/>
              </a:ext>
            </a:extLst>
          </p:cNvPr>
          <p:cNvSpPr txBox="1"/>
          <p:nvPr/>
        </p:nvSpPr>
        <p:spPr>
          <a:xfrm>
            <a:off x="24306026" y="18796758"/>
            <a:ext cx="335252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between</a:t>
            </a:r>
          </a:p>
        </p:txBody>
      </p:sp>
      <p:cxnSp>
        <p:nvCxnSpPr>
          <p:cNvPr id="165" name="Gerader Verbinder 164">
            <a:extLst>
              <a:ext uri="{FF2B5EF4-FFF2-40B4-BE49-F238E27FC236}">
                <a16:creationId xmlns:a16="http://schemas.microsoft.com/office/drawing/2014/main" id="{1FCDBADB-0AED-E4EE-9AD9-F711F550036C}"/>
              </a:ext>
            </a:extLst>
          </p:cNvPr>
          <p:cNvCxnSpPr>
            <a:cxnSpLocks/>
          </p:cNvCxnSpPr>
          <p:nvPr/>
        </p:nvCxnSpPr>
        <p:spPr>
          <a:xfrm>
            <a:off x="25181059" y="16642991"/>
            <a:ext cx="913621" cy="2308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Textfeld 165">
            <a:extLst>
              <a:ext uri="{FF2B5EF4-FFF2-40B4-BE49-F238E27FC236}">
                <a16:creationId xmlns:a16="http://schemas.microsoft.com/office/drawing/2014/main" id="{FB719A11-934E-E5FD-55A7-76156AFCF228}"/>
              </a:ext>
            </a:extLst>
          </p:cNvPr>
          <p:cNvSpPr txBox="1"/>
          <p:nvPr/>
        </p:nvSpPr>
        <p:spPr>
          <a:xfrm>
            <a:off x="16410869" y="824472"/>
            <a:ext cx="100867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fear</a:t>
            </a:r>
          </a:p>
        </p:txBody>
      </p:sp>
      <p:sp>
        <p:nvSpPr>
          <p:cNvPr id="167" name="Textfeld 166">
            <a:extLst>
              <a:ext uri="{FF2B5EF4-FFF2-40B4-BE49-F238E27FC236}">
                <a16:creationId xmlns:a16="http://schemas.microsoft.com/office/drawing/2014/main" id="{EF82332D-A67E-E23F-3D5B-A0653F7EB7D6}"/>
              </a:ext>
            </a:extLst>
          </p:cNvPr>
          <p:cNvSpPr txBox="1"/>
          <p:nvPr/>
        </p:nvSpPr>
        <p:spPr>
          <a:xfrm>
            <a:off x="35653644" y="14532731"/>
            <a:ext cx="367619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noticeable effect</a:t>
            </a:r>
          </a:p>
        </p:txBody>
      </p:sp>
      <p:cxnSp>
        <p:nvCxnSpPr>
          <p:cNvPr id="168" name="Gerader Verbinder 167">
            <a:extLst>
              <a:ext uri="{FF2B5EF4-FFF2-40B4-BE49-F238E27FC236}">
                <a16:creationId xmlns:a16="http://schemas.microsoft.com/office/drawing/2014/main" id="{7198376F-4F45-9DDE-4FEB-A2C86BA53E89}"/>
              </a:ext>
            </a:extLst>
          </p:cNvPr>
          <p:cNvCxnSpPr>
            <a:cxnSpLocks/>
          </p:cNvCxnSpPr>
          <p:nvPr/>
        </p:nvCxnSpPr>
        <p:spPr>
          <a:xfrm>
            <a:off x="32018514" y="12090400"/>
            <a:ext cx="3442105" cy="25826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9" name="Textfeld 168">
            <a:extLst>
              <a:ext uri="{FF2B5EF4-FFF2-40B4-BE49-F238E27FC236}">
                <a16:creationId xmlns:a16="http://schemas.microsoft.com/office/drawing/2014/main" id="{9A85C9B8-052E-FFE1-473E-EC5C61839682}"/>
              </a:ext>
            </a:extLst>
          </p:cNvPr>
          <p:cNvSpPr txBox="1"/>
          <p:nvPr/>
        </p:nvSpPr>
        <p:spPr>
          <a:xfrm>
            <a:off x="11544682" y="18366733"/>
            <a:ext cx="298586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submersion</a:t>
            </a:r>
          </a:p>
        </p:txBody>
      </p:sp>
      <p:sp>
        <p:nvSpPr>
          <p:cNvPr id="170" name="Textfeld 169">
            <a:extLst>
              <a:ext uri="{FF2B5EF4-FFF2-40B4-BE49-F238E27FC236}">
                <a16:creationId xmlns:a16="http://schemas.microsoft.com/office/drawing/2014/main" id="{37B1BB6D-9F2B-B125-9D79-59746DF76446}"/>
              </a:ext>
            </a:extLst>
          </p:cNvPr>
          <p:cNvSpPr txBox="1"/>
          <p:nvPr/>
        </p:nvSpPr>
        <p:spPr>
          <a:xfrm>
            <a:off x="36188598" y="17539398"/>
            <a:ext cx="411266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formability</a:t>
            </a:r>
          </a:p>
        </p:txBody>
      </p:sp>
      <p:cxnSp>
        <p:nvCxnSpPr>
          <p:cNvPr id="171" name="Gerader Verbinder 170">
            <a:extLst>
              <a:ext uri="{FF2B5EF4-FFF2-40B4-BE49-F238E27FC236}">
                <a16:creationId xmlns:a16="http://schemas.microsoft.com/office/drawing/2014/main" id="{F3E6A94E-5300-2A83-EFF9-A00B86050E2F}"/>
              </a:ext>
            </a:extLst>
          </p:cNvPr>
          <p:cNvCxnSpPr>
            <a:cxnSpLocks/>
          </p:cNvCxnSpPr>
          <p:nvPr/>
        </p:nvCxnSpPr>
        <p:spPr>
          <a:xfrm>
            <a:off x="28441051" y="15304398"/>
            <a:ext cx="7512763" cy="28377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2" name="Textfeld 171">
            <a:extLst>
              <a:ext uri="{FF2B5EF4-FFF2-40B4-BE49-F238E27FC236}">
                <a16:creationId xmlns:a16="http://schemas.microsoft.com/office/drawing/2014/main" id="{9B112749-C584-ACD2-93AE-CC5A1141BE67}"/>
              </a:ext>
            </a:extLst>
          </p:cNvPr>
          <p:cNvSpPr txBox="1"/>
          <p:nvPr/>
        </p:nvSpPr>
        <p:spPr>
          <a:xfrm>
            <a:off x="4229687" y="394780"/>
            <a:ext cx="5165645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>
                <a:solidFill>
                  <a:sysClr val="windowText" lastClr="000000"/>
                </a:solidFill>
              </a:rPr>
              <a:t>dramatization</a:t>
            </a:r>
          </a:p>
        </p:txBody>
      </p:sp>
      <p:sp>
        <p:nvSpPr>
          <p:cNvPr id="173" name="Textfeld 172">
            <a:extLst>
              <a:ext uri="{FF2B5EF4-FFF2-40B4-BE49-F238E27FC236}">
                <a16:creationId xmlns:a16="http://schemas.microsoft.com/office/drawing/2014/main" id="{4A5A317C-A1C0-FC6E-0476-B7F6A66FAA34}"/>
              </a:ext>
            </a:extLst>
          </p:cNvPr>
          <p:cNvSpPr txBox="1"/>
          <p:nvPr/>
        </p:nvSpPr>
        <p:spPr>
          <a:xfrm>
            <a:off x="2129212" y="6300567"/>
            <a:ext cx="285187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>
                <a:solidFill>
                  <a:schemeClr val="tx1"/>
                </a:solidFill>
              </a:rPr>
              <a:t>pycnography</a:t>
            </a:r>
          </a:p>
        </p:txBody>
      </p:sp>
      <p:sp>
        <p:nvSpPr>
          <p:cNvPr id="174" name="Textfeld 173">
            <a:extLst>
              <a:ext uri="{FF2B5EF4-FFF2-40B4-BE49-F238E27FC236}">
                <a16:creationId xmlns:a16="http://schemas.microsoft.com/office/drawing/2014/main" id="{63BAF0B4-225D-9905-BD4C-626225502201}"/>
              </a:ext>
            </a:extLst>
          </p:cNvPr>
          <p:cNvSpPr txBox="1"/>
          <p:nvPr/>
        </p:nvSpPr>
        <p:spPr>
          <a:xfrm>
            <a:off x="37130734" y="26097075"/>
            <a:ext cx="429688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natural atmosphere</a:t>
            </a:r>
          </a:p>
        </p:txBody>
      </p:sp>
      <p:sp>
        <p:nvSpPr>
          <p:cNvPr id="176" name="Textfeld 175">
            <a:extLst>
              <a:ext uri="{FF2B5EF4-FFF2-40B4-BE49-F238E27FC236}">
                <a16:creationId xmlns:a16="http://schemas.microsoft.com/office/drawing/2014/main" id="{926CF125-7451-4B1B-2FA2-A1FA1EB86599}"/>
              </a:ext>
            </a:extLst>
          </p:cNvPr>
          <p:cNvSpPr txBox="1"/>
          <p:nvPr/>
        </p:nvSpPr>
        <p:spPr>
          <a:xfrm>
            <a:off x="8159022" y="13077811"/>
            <a:ext cx="3115677" cy="470898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aesthetics</a:t>
            </a:r>
          </a:p>
          <a:p>
            <a:r>
              <a:rPr lang="en-US" sz="1000" dirty="0"/>
              <a:t>[aesthetic formation]</a:t>
            </a:r>
          </a:p>
          <a:p>
            <a:r>
              <a:rPr lang="en-US" sz="1000" dirty="0"/>
              <a:t>aesthetics [aestheticization of everyday life]</a:t>
            </a:r>
          </a:p>
          <a:p>
            <a:r>
              <a:rPr lang="en-US" sz="1000" dirty="0"/>
              <a:t>aesthetics [aesthetics of emotional spaces]</a:t>
            </a:r>
          </a:p>
          <a:p>
            <a:r>
              <a:rPr lang="en-US" sz="1000" dirty="0"/>
              <a:t>aesthetics [everyday aesthetics]</a:t>
            </a:r>
          </a:p>
          <a:p>
            <a:r>
              <a:rPr lang="en-US" sz="1000" dirty="0"/>
              <a:t>aesthetics [atmospheres—aesthetics as new aesthetic]</a:t>
            </a:r>
          </a:p>
          <a:p>
            <a:r>
              <a:rPr lang="en-US" sz="1000" dirty="0"/>
              <a:t>aesthetics [aesthetics of judgement]</a:t>
            </a:r>
          </a:p>
          <a:p>
            <a:r>
              <a:rPr lang="en-US" sz="1000" dirty="0"/>
              <a:t>aesthetics [aesthetics of experience]</a:t>
            </a:r>
          </a:p>
          <a:p>
            <a:r>
              <a:rPr lang="en-US" sz="1000" dirty="0"/>
              <a:t>aesthetics [design-related aesthetics]</a:t>
            </a:r>
          </a:p>
          <a:p>
            <a:r>
              <a:rPr lang="en-US" sz="1000" dirty="0"/>
              <a:t>aesthetics [art aesthetics]</a:t>
            </a:r>
          </a:p>
          <a:p>
            <a:r>
              <a:rPr lang="en-US" sz="1000" dirty="0"/>
              <a:t>aesthetics [material aesthetics]</a:t>
            </a:r>
          </a:p>
          <a:p>
            <a:r>
              <a:rPr lang="en-US" sz="1000" dirty="0"/>
              <a:t>aesthetics [aesthetics of music]</a:t>
            </a:r>
          </a:p>
          <a:p>
            <a:r>
              <a:rPr lang="en-US" sz="1000" dirty="0"/>
              <a:t>aesthetics [aesthetics of nature]</a:t>
            </a:r>
          </a:p>
          <a:p>
            <a:r>
              <a:rPr lang="en-US" sz="1000" dirty="0"/>
              <a:t>aesthetics [aesthetics as new aesthetic]</a:t>
            </a:r>
          </a:p>
          <a:p>
            <a:r>
              <a:rPr lang="en-US" sz="1000" dirty="0"/>
              <a:t>aesthetics [aesthetics of production]</a:t>
            </a:r>
          </a:p>
          <a:p>
            <a:r>
              <a:rPr lang="en-US" sz="1000" dirty="0"/>
              <a:t>aesthetics [aesthetics of reception]</a:t>
            </a:r>
          </a:p>
          <a:p>
            <a:r>
              <a:rPr lang="en-US" sz="1000" dirty="0"/>
              <a:t>aesthetics [aesthetics of judgement]</a:t>
            </a:r>
          </a:p>
          <a:p>
            <a:r>
              <a:rPr lang="en-US" sz="1000" dirty="0"/>
              <a:t>aesthetics [aesthetics of evaluation]</a:t>
            </a:r>
          </a:p>
          <a:p>
            <a:r>
              <a:rPr lang="en-US" sz="1000" dirty="0"/>
              <a:t>aesthetics as emotional effectiveness</a:t>
            </a:r>
          </a:p>
          <a:p>
            <a:r>
              <a:rPr lang="en-US" sz="1000" dirty="0"/>
              <a:t>aesthetics as apparition theory</a:t>
            </a:r>
          </a:p>
          <a:p>
            <a:r>
              <a:rPr lang="en-US" sz="1000" dirty="0"/>
              <a:t>aesthetics as theory of perception</a:t>
            </a:r>
          </a:p>
          <a:p>
            <a:r>
              <a:rPr lang="en-US" sz="1000" dirty="0"/>
              <a:t>aesthetics of the intensity differences</a:t>
            </a:r>
          </a:p>
          <a:p>
            <a:r>
              <a:rPr lang="en-US" sz="1000" dirty="0"/>
              <a:t>aesthetics beyond form</a:t>
            </a:r>
          </a:p>
          <a:p>
            <a:r>
              <a:rPr lang="en-US" sz="1000" dirty="0"/>
              <a:t>aesthetics without forms</a:t>
            </a:r>
          </a:p>
          <a:p>
            <a:r>
              <a:rPr lang="en-US" sz="1000" dirty="0"/>
              <a:t>aesthetic cognition</a:t>
            </a:r>
          </a:p>
          <a:p>
            <a:r>
              <a:rPr lang="en-US" sz="1000" dirty="0"/>
              <a:t>aesthetic research</a:t>
            </a:r>
          </a:p>
          <a:p>
            <a:r>
              <a:rPr lang="en-US" sz="1000" dirty="0"/>
              <a:t>aesthetic practices</a:t>
            </a:r>
          </a:p>
          <a:p>
            <a:r>
              <a:rPr lang="en-US" sz="1000" dirty="0"/>
              <a:t>aesthetic attitude</a:t>
            </a:r>
          </a:p>
          <a:p>
            <a:r>
              <a:rPr lang="en-US" sz="1000" dirty="0"/>
              <a:t>aesthetic potentiality</a:t>
            </a:r>
          </a:p>
        </p:txBody>
      </p:sp>
      <p:sp>
        <p:nvSpPr>
          <p:cNvPr id="178" name="Textfeld 177">
            <a:extLst>
              <a:ext uri="{FF2B5EF4-FFF2-40B4-BE49-F238E27FC236}">
                <a16:creationId xmlns:a16="http://schemas.microsoft.com/office/drawing/2014/main" id="{36CA3AA9-D824-812D-0F00-872BA40974CA}"/>
              </a:ext>
            </a:extLst>
          </p:cNvPr>
          <p:cNvSpPr txBox="1"/>
          <p:nvPr/>
        </p:nvSpPr>
        <p:spPr>
          <a:xfrm>
            <a:off x="11996668" y="13269842"/>
            <a:ext cx="3039892" cy="24006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space [non-metric]</a:t>
            </a:r>
          </a:p>
          <a:p>
            <a:r>
              <a:rPr lang="en-US" sz="1000" dirty="0"/>
              <a:t>space of dancing</a:t>
            </a:r>
          </a:p>
          <a:p>
            <a:r>
              <a:rPr lang="en-US" sz="1000" dirty="0"/>
              <a:t>space and time [are in the movement]</a:t>
            </a:r>
          </a:p>
          <a:p>
            <a:r>
              <a:rPr lang="en-US" sz="1000" dirty="0"/>
              <a:t>spatially-bound atmospheres</a:t>
            </a:r>
          </a:p>
          <a:p>
            <a:r>
              <a:rPr lang="en-US" sz="1000" dirty="0"/>
              <a:t>shape of space</a:t>
            </a:r>
          </a:p>
          <a:p>
            <a:r>
              <a:rPr lang="en-US" sz="1000" dirty="0"/>
              <a:t>shape of space [of music]</a:t>
            </a:r>
          </a:p>
          <a:p>
            <a:r>
              <a:rPr lang="en-US" sz="1000" dirty="0"/>
              <a:t>spatial sounds / surround sound</a:t>
            </a:r>
          </a:p>
          <a:p>
            <a:r>
              <a:rPr lang="en-US" sz="1000" dirty="0"/>
              <a:t>spatially poured forth [poured forth into the expanse]</a:t>
            </a:r>
          </a:p>
          <a:p>
            <a:r>
              <a:rPr lang="en-US" sz="1000" dirty="0"/>
              <a:t>spatially poured forth [spatial gushing]</a:t>
            </a:r>
          </a:p>
          <a:p>
            <a:r>
              <a:rPr lang="en-US" sz="1000" dirty="0"/>
              <a:t>spatially poured forth media</a:t>
            </a:r>
          </a:p>
          <a:p>
            <a:r>
              <a:rPr lang="en-US" sz="1000" dirty="0"/>
              <a:t>spatially encompassed </a:t>
            </a:r>
          </a:p>
          <a:p>
            <a:r>
              <a:rPr lang="en-US" sz="1000" dirty="0"/>
              <a:t>spatial intensity</a:t>
            </a:r>
          </a:p>
          <a:p>
            <a:r>
              <a:rPr lang="en-US" sz="1000" dirty="0"/>
              <a:t>spatiality</a:t>
            </a:r>
          </a:p>
          <a:p>
            <a:r>
              <a:rPr lang="en-US" sz="1000" dirty="0"/>
              <a:t>spatial impact [material]</a:t>
            </a:r>
          </a:p>
          <a:p>
            <a:r>
              <a:rPr lang="en-US" sz="1000" dirty="0"/>
              <a:t>spatiotemporal sense</a:t>
            </a:r>
          </a:p>
        </p:txBody>
      </p:sp>
      <p:sp>
        <p:nvSpPr>
          <p:cNvPr id="181" name="Textfeld 180">
            <a:extLst>
              <a:ext uri="{FF2B5EF4-FFF2-40B4-BE49-F238E27FC236}">
                <a16:creationId xmlns:a16="http://schemas.microsoft.com/office/drawing/2014/main" id="{AF26B1D1-3473-BDEC-C8A3-CA66A0F770A6}"/>
              </a:ext>
            </a:extLst>
          </p:cNvPr>
          <p:cNvSpPr txBox="1"/>
          <p:nvPr/>
        </p:nvSpPr>
        <p:spPr>
          <a:xfrm>
            <a:off x="8202827" y="18651298"/>
            <a:ext cx="2458662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Immersion </a:t>
            </a:r>
          </a:p>
          <a:p>
            <a:r>
              <a:rPr lang="en-US" sz="1000" dirty="0"/>
              <a:t>immersive environments</a:t>
            </a:r>
          </a:p>
          <a:p>
            <a:r>
              <a:rPr lang="en-US" sz="1000" dirty="0"/>
              <a:t>immersive interface offerings</a:t>
            </a:r>
          </a:p>
          <a:p>
            <a:r>
              <a:rPr lang="en-US" sz="1000" dirty="0"/>
              <a:t>immersive media</a:t>
            </a:r>
          </a:p>
          <a:p>
            <a:r>
              <a:rPr lang="en-US" sz="1000" dirty="0"/>
              <a:t>offer of immersive media</a:t>
            </a:r>
          </a:p>
        </p:txBody>
      </p:sp>
      <p:sp>
        <p:nvSpPr>
          <p:cNvPr id="183" name="Textfeld 182">
            <a:extLst>
              <a:ext uri="{FF2B5EF4-FFF2-40B4-BE49-F238E27FC236}">
                <a16:creationId xmlns:a16="http://schemas.microsoft.com/office/drawing/2014/main" id="{333CC537-9935-9E73-F835-062256FF459C}"/>
              </a:ext>
            </a:extLst>
          </p:cNvPr>
          <p:cNvSpPr txBox="1"/>
          <p:nvPr/>
        </p:nvSpPr>
        <p:spPr>
          <a:xfrm>
            <a:off x="6962957" y="9653539"/>
            <a:ext cx="3096993" cy="209288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ecstasy [Aristotelian]</a:t>
            </a:r>
          </a:p>
          <a:p>
            <a:r>
              <a:rPr lang="en-US" sz="1000" dirty="0"/>
              <a:t>ecstasy as an articulation of presence </a:t>
            </a:r>
          </a:p>
          <a:p>
            <a:r>
              <a:rPr lang="en-US" sz="1000" dirty="0"/>
              <a:t>ecstasy, ecstasies</a:t>
            </a:r>
          </a:p>
          <a:p>
            <a:r>
              <a:rPr lang="en-US" sz="1000" dirty="0"/>
              <a:t>ecstasy as forms of presence</a:t>
            </a:r>
          </a:p>
          <a:p>
            <a:r>
              <a:rPr lang="en-US" sz="1000" dirty="0" err="1"/>
              <a:t>ecstasis</a:t>
            </a:r>
            <a:r>
              <a:rPr lang="en-US" sz="1000" dirty="0"/>
              <a:t> of things</a:t>
            </a:r>
          </a:p>
          <a:p>
            <a:r>
              <a:rPr lang="en-US" sz="1000" dirty="0"/>
              <a:t>ecstasies of instruments</a:t>
            </a:r>
          </a:p>
          <a:p>
            <a:r>
              <a:rPr lang="en-US" sz="1000" dirty="0"/>
              <a:t>ecstasies of materials</a:t>
            </a:r>
          </a:p>
          <a:p>
            <a:r>
              <a:rPr lang="en-US" sz="1000" dirty="0"/>
              <a:t>ecstasies of continual transitions </a:t>
            </a:r>
          </a:p>
          <a:p>
            <a:r>
              <a:rPr lang="en-US" sz="1000" dirty="0"/>
              <a:t>         [form of expression]</a:t>
            </a:r>
          </a:p>
          <a:p>
            <a:r>
              <a:rPr lang="en-US" sz="1000" dirty="0"/>
              <a:t>sensing ecstasies</a:t>
            </a:r>
          </a:p>
          <a:p>
            <a:r>
              <a:rPr lang="en-US" sz="1000" dirty="0"/>
              <a:t>ecstasies strong contrast</a:t>
            </a:r>
          </a:p>
          <a:p>
            <a:r>
              <a:rPr lang="en-US" sz="1000" dirty="0"/>
              <a:t>ecstatic</a:t>
            </a:r>
          </a:p>
          <a:p>
            <a:r>
              <a:rPr lang="en-US" sz="1000" dirty="0"/>
              <a:t>ecstatic effect</a:t>
            </a:r>
          </a:p>
        </p:txBody>
      </p:sp>
      <p:sp>
        <p:nvSpPr>
          <p:cNvPr id="186" name="Textfeld 185">
            <a:extLst>
              <a:ext uri="{FF2B5EF4-FFF2-40B4-BE49-F238E27FC236}">
                <a16:creationId xmlns:a16="http://schemas.microsoft.com/office/drawing/2014/main" id="{BF639F30-98DA-E6A8-BC0E-3B6FCC55A53D}"/>
              </a:ext>
            </a:extLst>
          </p:cNvPr>
          <p:cNvSpPr txBox="1"/>
          <p:nvPr/>
        </p:nvSpPr>
        <p:spPr>
          <a:xfrm>
            <a:off x="2647384" y="15973067"/>
            <a:ext cx="3769126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physiognomic character</a:t>
            </a:r>
          </a:p>
          <a:p>
            <a:r>
              <a:rPr lang="en-US" sz="1000" dirty="0"/>
              <a:t>physiognomy [edgeless]</a:t>
            </a:r>
          </a:p>
          <a:p>
            <a:r>
              <a:rPr lang="en-US" sz="1000" dirty="0"/>
              <a:t>physiognomy as atmosphere type</a:t>
            </a:r>
          </a:p>
          <a:p>
            <a:r>
              <a:rPr lang="en-US" sz="1000" dirty="0"/>
              <a:t>physiognomy as ecstasy</a:t>
            </a:r>
          </a:p>
          <a:p>
            <a:r>
              <a:rPr lang="en-US" sz="1000" dirty="0"/>
              <a:t>physiognomy as generator</a:t>
            </a:r>
          </a:p>
          <a:p>
            <a:r>
              <a:rPr lang="en-US" sz="1000" dirty="0"/>
              <a:t>physiognomic</a:t>
            </a:r>
          </a:p>
          <a:p>
            <a:r>
              <a:rPr lang="en-US" sz="1000" dirty="0"/>
              <a:t>physiognomic impressions</a:t>
            </a:r>
          </a:p>
          <a:p>
            <a:r>
              <a:rPr lang="en-US" sz="1000" dirty="0"/>
              <a:t>physiognomic unit</a:t>
            </a:r>
          </a:p>
          <a:p>
            <a:r>
              <a:rPr lang="en-US" sz="1000" dirty="0"/>
              <a:t>physiognomic realization/finding</a:t>
            </a:r>
          </a:p>
          <a:p>
            <a:r>
              <a:rPr lang="en-US" sz="1000" dirty="0"/>
              <a:t>physiognomic wholes / physiognomic integral</a:t>
            </a:r>
          </a:p>
          <a:p>
            <a:r>
              <a:rPr lang="en-US" sz="1000" dirty="0"/>
              <a:t>physiognomic world view</a:t>
            </a:r>
          </a:p>
          <a:p>
            <a:r>
              <a:rPr lang="en-US" sz="1000" dirty="0"/>
              <a:t>physiognomic traits</a:t>
            </a:r>
          </a:p>
          <a:p>
            <a:r>
              <a:rPr lang="en-US" sz="1000" dirty="0"/>
              <a:t>facial physiognomy / landscape physiognomy</a:t>
            </a:r>
          </a:p>
          <a:p>
            <a:r>
              <a:rPr lang="en-US" sz="1000" dirty="0"/>
              <a:t>physiognomic-</a:t>
            </a:r>
            <a:r>
              <a:rPr lang="en-US" sz="1000" dirty="0" err="1"/>
              <a:t>constellative</a:t>
            </a:r>
            <a:r>
              <a:rPr lang="en-US" sz="1000" dirty="0"/>
              <a:t> overall estimation </a:t>
            </a:r>
          </a:p>
          <a:p>
            <a:r>
              <a:rPr lang="en-US" sz="1000" dirty="0"/>
              <a:t>physiognomic-qualitative character</a:t>
            </a:r>
          </a:p>
          <a:p>
            <a:r>
              <a:rPr lang="en-US" sz="1000" dirty="0"/>
              <a:t>inner shadow as physiognomic ecstasy</a:t>
            </a:r>
          </a:p>
        </p:txBody>
      </p:sp>
      <p:sp>
        <p:nvSpPr>
          <p:cNvPr id="189" name="Textfeld 188">
            <a:extLst>
              <a:ext uri="{FF2B5EF4-FFF2-40B4-BE49-F238E27FC236}">
                <a16:creationId xmlns:a16="http://schemas.microsoft.com/office/drawing/2014/main" id="{A97B631B-6E38-5FDF-5515-5E81D2F6714B}"/>
              </a:ext>
            </a:extLst>
          </p:cNvPr>
          <p:cNvSpPr txBox="1"/>
          <p:nvPr/>
        </p:nvSpPr>
        <p:spPr>
          <a:xfrm>
            <a:off x="3507389" y="19429255"/>
            <a:ext cx="2767515" cy="224676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expression of affects</a:t>
            </a:r>
          </a:p>
          <a:p>
            <a:r>
              <a:rPr lang="en-US" sz="1000" dirty="0"/>
              <a:t>expression/depiction/meaning </a:t>
            </a:r>
          </a:p>
          <a:p>
            <a:r>
              <a:rPr lang="en-US" sz="1000" dirty="0"/>
              <a:t>aspects of expression</a:t>
            </a:r>
          </a:p>
          <a:p>
            <a:r>
              <a:rPr lang="en-US" sz="1000" dirty="0"/>
              <a:t>terminology of expression</a:t>
            </a:r>
          </a:p>
          <a:p>
            <a:r>
              <a:rPr lang="en-US" sz="1000" dirty="0"/>
              <a:t>movement of expression</a:t>
            </a:r>
          </a:p>
          <a:p>
            <a:r>
              <a:rPr lang="en-US" sz="1000" dirty="0"/>
              <a:t>form of expression</a:t>
            </a:r>
          </a:p>
          <a:p>
            <a:r>
              <a:rPr lang="en-US" sz="1000" dirty="0"/>
              <a:t>gestalt of expression</a:t>
            </a:r>
          </a:p>
          <a:p>
            <a:r>
              <a:rPr lang="en-US" sz="1000" dirty="0"/>
              <a:t>gestures of expression</a:t>
            </a:r>
          </a:p>
          <a:p>
            <a:r>
              <a:rPr lang="en-US" sz="1000" dirty="0"/>
              <a:t>power of expression</a:t>
            </a:r>
          </a:p>
          <a:p>
            <a:r>
              <a:rPr lang="en-US" sz="1000" dirty="0"/>
              <a:t>doctrine of expression</a:t>
            </a:r>
          </a:p>
          <a:p>
            <a:r>
              <a:rPr lang="en-US" sz="1000" dirty="0"/>
              <a:t>logic of expression</a:t>
            </a:r>
          </a:p>
          <a:p>
            <a:r>
              <a:rPr lang="en-US" sz="1000" dirty="0"/>
              <a:t>performance of expression </a:t>
            </a:r>
          </a:p>
          <a:p>
            <a:r>
              <a:rPr lang="en-US" sz="1000" dirty="0"/>
              <a:t>understanding of expression</a:t>
            </a:r>
          </a:p>
          <a:p>
            <a:r>
              <a:rPr lang="en-US" sz="1000" dirty="0"/>
              <a:t>mode of expression</a:t>
            </a:r>
          </a:p>
        </p:txBody>
      </p:sp>
      <p:sp>
        <p:nvSpPr>
          <p:cNvPr id="198" name="Textfeld 197">
            <a:extLst>
              <a:ext uri="{FF2B5EF4-FFF2-40B4-BE49-F238E27FC236}">
                <a16:creationId xmlns:a16="http://schemas.microsoft.com/office/drawing/2014/main" id="{4197A442-CED4-CEC7-6169-801D916CD4C5}"/>
              </a:ext>
            </a:extLst>
          </p:cNvPr>
          <p:cNvSpPr txBox="1"/>
          <p:nvPr/>
        </p:nvSpPr>
        <p:spPr>
          <a:xfrm>
            <a:off x="9308897" y="21763097"/>
            <a:ext cx="3897721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/>
              <a:t>ambiences</a:t>
            </a:r>
          </a:p>
          <a:p>
            <a:r>
              <a:rPr lang="en-US" sz="1000"/>
              <a:t>ambient music</a:t>
            </a:r>
          </a:p>
        </p:txBody>
      </p:sp>
      <p:sp>
        <p:nvSpPr>
          <p:cNvPr id="201" name="Textfeld 200">
            <a:extLst>
              <a:ext uri="{FF2B5EF4-FFF2-40B4-BE49-F238E27FC236}">
                <a16:creationId xmlns:a16="http://schemas.microsoft.com/office/drawing/2014/main" id="{D9BE2451-C7D4-CD48-928C-56C97AC2A3EE}"/>
              </a:ext>
            </a:extLst>
          </p:cNvPr>
          <p:cNvSpPr txBox="1"/>
          <p:nvPr/>
        </p:nvSpPr>
        <p:spPr>
          <a:xfrm>
            <a:off x="2753554" y="22770887"/>
            <a:ext cx="2209965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 err="1"/>
              <a:t>occurence</a:t>
            </a:r>
            <a:endParaRPr lang="en-US" sz="1000" dirty="0"/>
          </a:p>
          <a:p>
            <a:r>
              <a:rPr lang="en-US" sz="1000" dirty="0" err="1"/>
              <a:t>occurence</a:t>
            </a:r>
            <a:r>
              <a:rPr lang="en-US" sz="1000" dirty="0"/>
              <a:t> of form</a:t>
            </a:r>
          </a:p>
          <a:p>
            <a:r>
              <a:rPr lang="en-US" sz="1000" dirty="0" err="1"/>
              <a:t>occurence</a:t>
            </a:r>
            <a:r>
              <a:rPr lang="en-US" sz="1000" dirty="0"/>
              <a:t> of the ground </a:t>
            </a:r>
          </a:p>
          <a:p>
            <a:r>
              <a:rPr lang="en-US" sz="1000" dirty="0" err="1"/>
              <a:t>occurence</a:t>
            </a:r>
            <a:r>
              <a:rPr lang="en-US" sz="1000" dirty="0"/>
              <a:t> of the medium</a:t>
            </a:r>
          </a:p>
          <a:p>
            <a:r>
              <a:rPr lang="en-US" sz="1000" dirty="0"/>
              <a:t>syntax of </a:t>
            </a:r>
            <a:r>
              <a:rPr lang="en-US" sz="1000" dirty="0" err="1"/>
              <a:t>occurence</a:t>
            </a:r>
            <a:r>
              <a:rPr lang="en-US" sz="1000" dirty="0"/>
              <a:t> [tonal]</a:t>
            </a:r>
          </a:p>
        </p:txBody>
      </p:sp>
      <p:sp>
        <p:nvSpPr>
          <p:cNvPr id="203" name="Textfeld 202">
            <a:extLst>
              <a:ext uri="{FF2B5EF4-FFF2-40B4-BE49-F238E27FC236}">
                <a16:creationId xmlns:a16="http://schemas.microsoft.com/office/drawing/2014/main" id="{FED3B149-F96F-17FE-DAC8-006BFC701033}"/>
              </a:ext>
            </a:extLst>
          </p:cNvPr>
          <p:cNvSpPr txBox="1"/>
          <p:nvPr/>
        </p:nvSpPr>
        <p:spPr>
          <a:xfrm>
            <a:off x="191913" y="20987668"/>
            <a:ext cx="2744501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time ecstasies</a:t>
            </a:r>
          </a:p>
          <a:p>
            <a:r>
              <a:rPr lang="en-US" sz="1000" dirty="0"/>
              <a:t>experience of time</a:t>
            </a:r>
          </a:p>
          <a:p>
            <a:r>
              <a:rPr lang="en-US" sz="1000" dirty="0"/>
              <a:t>temporal forms</a:t>
            </a:r>
          </a:p>
          <a:p>
            <a:r>
              <a:rPr lang="en-US" sz="1000" dirty="0"/>
              <a:t>temporal forms </a:t>
            </a:r>
          </a:p>
          <a:p>
            <a:r>
              <a:rPr lang="en-US" sz="1000" dirty="0"/>
              <a:t>       [scale invariants/self-similar]</a:t>
            </a:r>
          </a:p>
          <a:p>
            <a:r>
              <a:rPr lang="en-US" sz="1000" dirty="0"/>
              <a:t>temporal intensities of duration </a:t>
            </a:r>
          </a:p>
          <a:p>
            <a:r>
              <a:rPr lang="en-US" sz="1000" dirty="0"/>
              <a:t>temporal character [of a situation]</a:t>
            </a:r>
          </a:p>
          <a:p>
            <a:r>
              <a:rPr lang="en-US" sz="1000" dirty="0"/>
              <a:t>temporal character [of atmospheres]</a:t>
            </a:r>
          </a:p>
          <a:p>
            <a:r>
              <a:rPr lang="en-US" sz="1000" dirty="0"/>
              <a:t>temporality</a:t>
            </a:r>
          </a:p>
          <a:p>
            <a:r>
              <a:rPr lang="en-US" sz="1000" dirty="0"/>
              <a:t>temporality of music</a:t>
            </a:r>
          </a:p>
          <a:p>
            <a:r>
              <a:rPr lang="en-US" sz="1000" dirty="0"/>
              <a:t>courses of time</a:t>
            </a:r>
          </a:p>
        </p:txBody>
      </p:sp>
      <p:sp>
        <p:nvSpPr>
          <p:cNvPr id="205" name="Textfeld 204">
            <a:extLst>
              <a:ext uri="{FF2B5EF4-FFF2-40B4-BE49-F238E27FC236}">
                <a16:creationId xmlns:a16="http://schemas.microsoft.com/office/drawing/2014/main" id="{2B4FC98B-3630-192F-6E22-C23BF9D05ADC}"/>
              </a:ext>
            </a:extLst>
          </p:cNvPr>
          <p:cNvSpPr txBox="1"/>
          <p:nvPr/>
        </p:nvSpPr>
        <p:spPr>
          <a:xfrm>
            <a:off x="14757524" y="27626248"/>
            <a:ext cx="2043207" cy="255454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being together</a:t>
            </a:r>
          </a:p>
          <a:p>
            <a:r>
              <a:rPr lang="en-US" sz="1000" dirty="0"/>
              <a:t>being together [atmosphere]</a:t>
            </a:r>
          </a:p>
          <a:p>
            <a:r>
              <a:rPr lang="en-US" sz="1000" dirty="0"/>
              <a:t>being together [dynamic]</a:t>
            </a:r>
          </a:p>
          <a:p>
            <a:r>
              <a:rPr lang="en-US" sz="1000" dirty="0"/>
              <a:t>being together [ecstatic]</a:t>
            </a:r>
          </a:p>
          <a:p>
            <a:r>
              <a:rPr lang="en-US" sz="1000" dirty="0"/>
              <a:t>being together [energetic]</a:t>
            </a:r>
          </a:p>
          <a:p>
            <a:r>
              <a:rPr lang="en-US" sz="1000" dirty="0"/>
              <a:t>being together [fluid/flowing]</a:t>
            </a:r>
          </a:p>
          <a:p>
            <a:r>
              <a:rPr lang="en-US" sz="1000" dirty="0"/>
              <a:t>being together [form]</a:t>
            </a:r>
          </a:p>
          <a:p>
            <a:r>
              <a:rPr lang="en-US" sz="1000" dirty="0"/>
              <a:t>being together [in view]</a:t>
            </a:r>
          </a:p>
          <a:p>
            <a:r>
              <a:rPr lang="en-US" sz="1000" dirty="0"/>
              <a:t>being together [in medium]</a:t>
            </a:r>
          </a:p>
          <a:p>
            <a:r>
              <a:rPr lang="en-US" sz="1000" dirty="0"/>
              <a:t>being together [intensive]</a:t>
            </a:r>
          </a:p>
          <a:p>
            <a:r>
              <a:rPr lang="en-US" sz="1000" dirty="0"/>
              <a:t>being together [physiognomic]</a:t>
            </a:r>
          </a:p>
          <a:p>
            <a:r>
              <a:rPr lang="en-US" sz="1000" dirty="0"/>
              <a:t>being together [spatially]</a:t>
            </a:r>
          </a:p>
          <a:p>
            <a:r>
              <a:rPr lang="en-US" sz="1000" dirty="0"/>
              <a:t>being together [sense]</a:t>
            </a:r>
          </a:p>
          <a:p>
            <a:r>
              <a:rPr lang="en-US" sz="1000" dirty="0"/>
              <a:t>being together [synesthetic]</a:t>
            </a:r>
          </a:p>
          <a:p>
            <a:r>
              <a:rPr lang="en-US" sz="1000" dirty="0"/>
              <a:t>being together [temporal]</a:t>
            </a:r>
          </a:p>
          <a:p>
            <a:r>
              <a:rPr lang="en-US" sz="1000" dirty="0"/>
              <a:t>all actants being together</a:t>
            </a:r>
          </a:p>
        </p:txBody>
      </p:sp>
      <p:sp>
        <p:nvSpPr>
          <p:cNvPr id="207" name="Textfeld 206">
            <a:extLst>
              <a:ext uri="{FF2B5EF4-FFF2-40B4-BE49-F238E27FC236}">
                <a16:creationId xmlns:a16="http://schemas.microsoft.com/office/drawing/2014/main" id="{7C2AE64F-5035-EB44-7017-43F07670BE3E}"/>
              </a:ext>
            </a:extLst>
          </p:cNvPr>
          <p:cNvSpPr txBox="1"/>
          <p:nvPr/>
        </p:nvSpPr>
        <p:spPr>
          <a:xfrm>
            <a:off x="17136306" y="23630766"/>
            <a:ext cx="2464790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process</a:t>
            </a:r>
          </a:p>
          <a:p>
            <a:r>
              <a:rPr lang="en-US" sz="1000" dirty="0"/>
              <a:t>process [dynamic]</a:t>
            </a:r>
          </a:p>
          <a:p>
            <a:r>
              <a:rPr lang="en-US" sz="1000" dirty="0"/>
              <a:t>process-based being together</a:t>
            </a:r>
          </a:p>
          <a:p>
            <a:r>
              <a:rPr lang="en-US" sz="1000" dirty="0"/>
              <a:t>philosophy of processes</a:t>
            </a:r>
          </a:p>
          <a:p>
            <a:r>
              <a:rPr lang="en-US" sz="1000" dirty="0"/>
              <a:t>process-based emotion theory</a:t>
            </a:r>
          </a:p>
          <a:p>
            <a:r>
              <a:rPr lang="en-US" sz="1000" dirty="0"/>
              <a:t>process-based objects</a:t>
            </a:r>
          </a:p>
        </p:txBody>
      </p:sp>
      <p:sp>
        <p:nvSpPr>
          <p:cNvPr id="209" name="Textfeld 208">
            <a:extLst>
              <a:ext uri="{FF2B5EF4-FFF2-40B4-BE49-F238E27FC236}">
                <a16:creationId xmlns:a16="http://schemas.microsoft.com/office/drawing/2014/main" id="{EC288EE9-EAF7-F755-83A5-1F0E20737286}"/>
              </a:ext>
            </a:extLst>
          </p:cNvPr>
          <p:cNvSpPr txBox="1"/>
          <p:nvPr/>
        </p:nvSpPr>
        <p:spPr>
          <a:xfrm>
            <a:off x="40082473" y="19491245"/>
            <a:ext cx="2613550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resonance</a:t>
            </a:r>
          </a:p>
          <a:p>
            <a:r>
              <a:rPr lang="en-US" sz="1000" dirty="0"/>
              <a:t>resonance [bodily] / resonating body</a:t>
            </a:r>
          </a:p>
          <a:p>
            <a:r>
              <a:rPr lang="en-US" sz="1000" dirty="0"/>
              <a:t>resonance axis</a:t>
            </a:r>
          </a:p>
          <a:p>
            <a:r>
              <a:rPr lang="en-US" sz="1000" dirty="0"/>
              <a:t>resonance </a:t>
            </a:r>
            <a:r>
              <a:rPr lang="en-US" sz="1000" dirty="0" err="1"/>
              <a:t>occurence</a:t>
            </a:r>
            <a:endParaRPr lang="en-US" sz="1000" dirty="0"/>
          </a:p>
        </p:txBody>
      </p:sp>
      <p:sp>
        <p:nvSpPr>
          <p:cNvPr id="211" name="Textfeld 210">
            <a:extLst>
              <a:ext uri="{FF2B5EF4-FFF2-40B4-BE49-F238E27FC236}">
                <a16:creationId xmlns:a16="http://schemas.microsoft.com/office/drawing/2014/main" id="{8AAF9EC8-C344-B581-B96B-8828115F4990}"/>
              </a:ext>
            </a:extLst>
          </p:cNvPr>
          <p:cNvSpPr txBox="1"/>
          <p:nvPr/>
        </p:nvSpPr>
        <p:spPr>
          <a:xfrm>
            <a:off x="23011361" y="12513813"/>
            <a:ext cx="3426805" cy="378565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medial of twilight</a:t>
            </a:r>
          </a:p>
          <a:p>
            <a:r>
              <a:rPr lang="en-US" sz="1000" dirty="0"/>
              <a:t>medial formability [of atmospheres]</a:t>
            </a:r>
          </a:p>
          <a:p>
            <a:r>
              <a:rPr lang="en-US" sz="1000" dirty="0"/>
              <a:t>medial basis [of the atmospheres]</a:t>
            </a:r>
          </a:p>
          <a:p>
            <a:r>
              <a:rPr lang="en-US" sz="1000" dirty="0"/>
              <a:t>medial intra-action</a:t>
            </a:r>
          </a:p>
          <a:p>
            <a:r>
              <a:rPr lang="en-US" sz="1000" dirty="0"/>
              <a:t>medial mediations</a:t>
            </a:r>
          </a:p>
          <a:p>
            <a:r>
              <a:rPr lang="en-US" sz="1000" dirty="0"/>
              <a:t>medial interrelationships</a:t>
            </a:r>
          </a:p>
          <a:p>
            <a:r>
              <a:rPr lang="en-US" sz="1000" dirty="0"/>
              <a:t>medial effect</a:t>
            </a:r>
          </a:p>
          <a:p>
            <a:r>
              <a:rPr lang="en-US" sz="1000" dirty="0"/>
              <a:t>medial layer model</a:t>
            </a:r>
          </a:p>
          <a:p>
            <a:r>
              <a:rPr lang="en-US" sz="1000" dirty="0"/>
              <a:t>medial in-between</a:t>
            </a:r>
          </a:p>
          <a:p>
            <a:r>
              <a:rPr lang="en-US" sz="1000" dirty="0" err="1"/>
              <a:t>mediality</a:t>
            </a:r>
            <a:endParaRPr lang="en-US" sz="1000" dirty="0"/>
          </a:p>
          <a:p>
            <a:r>
              <a:rPr lang="en-US" sz="1000" dirty="0"/>
              <a:t>media [new media]</a:t>
            </a:r>
          </a:p>
          <a:p>
            <a:r>
              <a:rPr lang="en-US" sz="1000" dirty="0"/>
              <a:t>media as actors</a:t>
            </a:r>
          </a:p>
          <a:p>
            <a:r>
              <a:rPr lang="en-US" sz="1000" dirty="0"/>
              <a:t>media theoretical</a:t>
            </a:r>
          </a:p>
          <a:p>
            <a:r>
              <a:rPr lang="en-US" sz="1000" dirty="0"/>
              <a:t>media theory</a:t>
            </a:r>
          </a:p>
          <a:p>
            <a:r>
              <a:rPr lang="en-US" sz="1000" dirty="0"/>
              <a:t>medium [medium of propagation]</a:t>
            </a:r>
          </a:p>
          <a:p>
            <a:r>
              <a:rPr lang="en-US" sz="1000" dirty="0"/>
              <a:t>medium [of perception]</a:t>
            </a:r>
          </a:p>
          <a:p>
            <a:r>
              <a:rPr lang="en-US" sz="1000" dirty="0"/>
              <a:t>medium [in movement]</a:t>
            </a:r>
          </a:p>
          <a:p>
            <a:r>
              <a:rPr lang="en-US" sz="1000" dirty="0"/>
              <a:t>medium [transparent medium]</a:t>
            </a:r>
          </a:p>
          <a:p>
            <a:r>
              <a:rPr lang="en-US" sz="1000" dirty="0"/>
              <a:t>medium [transmission medium]</a:t>
            </a:r>
          </a:p>
          <a:p>
            <a:r>
              <a:rPr lang="en-US" sz="1000" dirty="0"/>
              <a:t>medium [surrounding medium]</a:t>
            </a:r>
          </a:p>
          <a:p>
            <a:r>
              <a:rPr lang="en-US" sz="1000" dirty="0"/>
              <a:t>medium as a third aspect</a:t>
            </a:r>
          </a:p>
          <a:p>
            <a:r>
              <a:rPr lang="en-US" sz="1000" dirty="0"/>
              <a:t>medium of indeterminateness</a:t>
            </a:r>
          </a:p>
          <a:p>
            <a:r>
              <a:rPr lang="en-US" sz="1000" dirty="0"/>
              <a:t>medium of in-between spatiality</a:t>
            </a:r>
          </a:p>
          <a:p>
            <a:r>
              <a:rPr lang="en-US" sz="1000" dirty="0"/>
              <a:t>medium in movement</a:t>
            </a:r>
          </a:p>
        </p:txBody>
      </p:sp>
      <p:sp>
        <p:nvSpPr>
          <p:cNvPr id="213" name="Textfeld 212">
            <a:extLst>
              <a:ext uri="{FF2B5EF4-FFF2-40B4-BE49-F238E27FC236}">
                <a16:creationId xmlns:a16="http://schemas.microsoft.com/office/drawing/2014/main" id="{FFB6CEC3-914B-7141-303E-67DC311C405C}"/>
              </a:ext>
            </a:extLst>
          </p:cNvPr>
          <p:cNvSpPr txBox="1"/>
          <p:nvPr/>
        </p:nvSpPr>
        <p:spPr>
          <a:xfrm>
            <a:off x="28975829" y="12395127"/>
            <a:ext cx="2929845" cy="270843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tangible [invisible] / perceptible [invisible]</a:t>
            </a:r>
          </a:p>
          <a:p>
            <a:r>
              <a:rPr lang="en-US" sz="1000" dirty="0"/>
              <a:t>tangible atmosphere</a:t>
            </a:r>
          </a:p>
          <a:p>
            <a:r>
              <a:rPr lang="en-US" sz="1000" dirty="0"/>
              <a:t>tangible presence</a:t>
            </a:r>
          </a:p>
          <a:p>
            <a:r>
              <a:rPr lang="en-US" sz="1000" dirty="0"/>
              <a:t>tangible effect</a:t>
            </a:r>
          </a:p>
          <a:p>
            <a:r>
              <a:rPr lang="en-US" sz="1000" dirty="0"/>
              <a:t>appreciable</a:t>
            </a:r>
          </a:p>
          <a:p>
            <a:r>
              <a:rPr lang="en-US" sz="1000" dirty="0"/>
              <a:t>sense, sensing</a:t>
            </a:r>
          </a:p>
          <a:p>
            <a:r>
              <a:rPr lang="en-US" sz="1000" dirty="0"/>
              <a:t>sensing [as fundamental perception]</a:t>
            </a:r>
          </a:p>
          <a:p>
            <a:r>
              <a:rPr lang="en-US" sz="1000" dirty="0"/>
              <a:t>sensing [not focusing, broadband]</a:t>
            </a:r>
          </a:p>
          <a:p>
            <a:r>
              <a:rPr lang="en-US" sz="1000" dirty="0"/>
              <a:t>sensing [sensual, holistic] / feel sensually</a:t>
            </a:r>
          </a:p>
          <a:p>
            <a:r>
              <a:rPr lang="en-US" sz="1000" dirty="0"/>
              <a:t>feeling the atmosphere</a:t>
            </a:r>
          </a:p>
          <a:p>
            <a:r>
              <a:rPr lang="en-US" sz="1000" dirty="0"/>
              <a:t>feel intensity</a:t>
            </a:r>
          </a:p>
          <a:p>
            <a:r>
              <a:rPr lang="en-US" sz="1000" dirty="0"/>
              <a:t>disturbing sensually</a:t>
            </a:r>
          </a:p>
          <a:p>
            <a:r>
              <a:rPr lang="en-US" sz="1000" dirty="0"/>
              <a:t>sense of presence</a:t>
            </a:r>
          </a:p>
          <a:p>
            <a:r>
              <a:rPr lang="en-US" sz="1000" dirty="0"/>
              <a:t>sensing atmospheres</a:t>
            </a:r>
          </a:p>
          <a:p>
            <a:r>
              <a:rPr lang="en-US" sz="1000" dirty="0"/>
              <a:t>sense /vs/ feel</a:t>
            </a:r>
          </a:p>
          <a:p>
            <a:r>
              <a:rPr lang="en-US" sz="1000" dirty="0"/>
              <a:t>sensing/feeling in forefield of  perception of things</a:t>
            </a:r>
          </a:p>
          <a:p>
            <a:r>
              <a:rPr lang="en-US" sz="1000" dirty="0"/>
              <a:t>perceiving sensually</a:t>
            </a:r>
          </a:p>
        </p:txBody>
      </p:sp>
      <p:sp>
        <p:nvSpPr>
          <p:cNvPr id="218" name="Textfeld 217">
            <a:extLst>
              <a:ext uri="{FF2B5EF4-FFF2-40B4-BE49-F238E27FC236}">
                <a16:creationId xmlns:a16="http://schemas.microsoft.com/office/drawing/2014/main" id="{12118627-F6A3-36FC-56BB-B0441D2617A5}"/>
              </a:ext>
            </a:extLst>
          </p:cNvPr>
          <p:cNvSpPr txBox="1"/>
          <p:nvPr/>
        </p:nvSpPr>
        <p:spPr>
          <a:xfrm>
            <a:off x="28104792" y="3916351"/>
            <a:ext cx="2276662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affecting [affecting the body]</a:t>
            </a:r>
          </a:p>
          <a:p>
            <a:r>
              <a:rPr lang="en-US" sz="1000" dirty="0"/>
              <a:t>affecting</a:t>
            </a:r>
          </a:p>
          <a:p>
            <a:r>
              <a:rPr lang="en-US" sz="1000" dirty="0"/>
              <a:t>affecting (impact, influence)</a:t>
            </a:r>
          </a:p>
          <a:p>
            <a:r>
              <a:rPr lang="en-US" sz="1000" dirty="0"/>
              <a:t>power of affecting</a:t>
            </a:r>
          </a:p>
        </p:txBody>
      </p:sp>
      <p:sp>
        <p:nvSpPr>
          <p:cNvPr id="220" name="Textfeld 219">
            <a:extLst>
              <a:ext uri="{FF2B5EF4-FFF2-40B4-BE49-F238E27FC236}">
                <a16:creationId xmlns:a16="http://schemas.microsoft.com/office/drawing/2014/main" id="{6A13632D-E808-B952-B1AD-E977182477DA}"/>
              </a:ext>
            </a:extLst>
          </p:cNvPr>
          <p:cNvSpPr txBox="1"/>
          <p:nvPr/>
        </p:nvSpPr>
        <p:spPr>
          <a:xfrm>
            <a:off x="17820617" y="385387"/>
            <a:ext cx="3031884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affective concern</a:t>
            </a:r>
          </a:p>
          <a:p>
            <a:r>
              <a:rPr lang="en-US" sz="1000" dirty="0"/>
              <a:t>affective sharing / emotional participation</a:t>
            </a:r>
          </a:p>
          <a:p>
            <a:r>
              <a:rPr lang="en-US" sz="1000" dirty="0"/>
              <a:t>affective sounds</a:t>
            </a:r>
          </a:p>
          <a:p>
            <a:r>
              <a:rPr lang="en-US" sz="1000" dirty="0"/>
              <a:t>affect / affects</a:t>
            </a:r>
          </a:p>
          <a:p>
            <a:r>
              <a:rPr lang="en-US" sz="1000" dirty="0"/>
              <a:t>affect pictures</a:t>
            </a:r>
          </a:p>
          <a:p>
            <a:r>
              <a:rPr lang="en-US" sz="1000" dirty="0"/>
              <a:t>affect fields</a:t>
            </a:r>
          </a:p>
          <a:p>
            <a:r>
              <a:rPr lang="en-US" sz="1000" dirty="0"/>
              <a:t>affective power</a:t>
            </a:r>
          </a:p>
          <a:p>
            <a:r>
              <a:rPr lang="en-US" sz="1000" dirty="0"/>
              <a:t>affectivity [the affective] </a:t>
            </a:r>
          </a:p>
          <a:p>
            <a:r>
              <a:rPr lang="en-US" sz="1000" dirty="0"/>
              <a:t>affectively tinged narrowness/expanse</a:t>
            </a:r>
          </a:p>
          <a:p>
            <a:r>
              <a:rPr lang="en-US" sz="1000" dirty="0"/>
              <a:t>affectively relevant qualities [of an object]</a:t>
            </a:r>
          </a:p>
          <a:p>
            <a:r>
              <a:rPr lang="en-US" sz="1000" dirty="0"/>
              <a:t>affective concernment / affective involvement</a:t>
            </a:r>
          </a:p>
          <a:p>
            <a:r>
              <a:rPr lang="en-US" sz="1000" dirty="0"/>
              <a:t>affective overall character [of the space]</a:t>
            </a:r>
          </a:p>
        </p:txBody>
      </p:sp>
      <p:sp>
        <p:nvSpPr>
          <p:cNvPr id="226" name="Textfeld 225">
            <a:extLst>
              <a:ext uri="{FF2B5EF4-FFF2-40B4-BE49-F238E27FC236}">
                <a16:creationId xmlns:a16="http://schemas.microsoft.com/office/drawing/2014/main" id="{E41B2343-6FDA-7A11-166F-6E608631D8D6}"/>
              </a:ext>
            </a:extLst>
          </p:cNvPr>
          <p:cNvSpPr txBox="1"/>
          <p:nvPr/>
        </p:nvSpPr>
        <p:spPr>
          <a:xfrm>
            <a:off x="13958222" y="963998"/>
            <a:ext cx="2120631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emotion</a:t>
            </a:r>
          </a:p>
          <a:p>
            <a:r>
              <a:rPr lang="en-US" sz="1000" dirty="0"/>
              <a:t>emotionally gripping atmospheres</a:t>
            </a:r>
          </a:p>
          <a:p>
            <a:r>
              <a:rPr lang="en-US" sz="1000" dirty="0"/>
              <a:t>emotional turn</a:t>
            </a:r>
          </a:p>
          <a:p>
            <a:r>
              <a:rPr lang="en-US" sz="1000" dirty="0"/>
              <a:t>emotional attunement</a:t>
            </a:r>
          </a:p>
          <a:p>
            <a:r>
              <a:rPr lang="en-US" sz="1000" dirty="0"/>
              <a:t>emotional intensities</a:t>
            </a:r>
          </a:p>
          <a:p>
            <a:r>
              <a:rPr lang="en-US" sz="1000" dirty="0"/>
              <a:t>emotional effect</a:t>
            </a:r>
          </a:p>
          <a:p>
            <a:r>
              <a:rPr lang="en-US" sz="1000" dirty="0"/>
              <a:t>emotionality</a:t>
            </a:r>
          </a:p>
          <a:p>
            <a:r>
              <a:rPr lang="en-US" sz="1000" dirty="0"/>
              <a:t>theory of emotion</a:t>
            </a:r>
          </a:p>
        </p:txBody>
      </p:sp>
      <p:sp>
        <p:nvSpPr>
          <p:cNvPr id="228" name="Textfeld 227">
            <a:extLst>
              <a:ext uri="{FF2B5EF4-FFF2-40B4-BE49-F238E27FC236}">
                <a16:creationId xmlns:a16="http://schemas.microsoft.com/office/drawing/2014/main" id="{59178A2A-3F45-1640-4BCA-56A59053091F}"/>
              </a:ext>
            </a:extLst>
          </p:cNvPr>
          <p:cNvSpPr txBox="1"/>
          <p:nvPr/>
        </p:nvSpPr>
        <p:spPr>
          <a:xfrm>
            <a:off x="10344781" y="1061531"/>
            <a:ext cx="3396751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feelings</a:t>
            </a:r>
          </a:p>
          <a:p>
            <a:r>
              <a:rPr lang="en-US" sz="1000" dirty="0"/>
              <a:t>feelings [as placeless poured forth atmospheres]</a:t>
            </a:r>
          </a:p>
          <a:p>
            <a:r>
              <a:rPr lang="en-US" sz="1000" dirty="0"/>
              <a:t>qualities of feelings</a:t>
            </a:r>
          </a:p>
          <a:p>
            <a:r>
              <a:rPr lang="en-US" sz="1000" dirty="0"/>
              <a:t>felt space, bodily felt space</a:t>
            </a:r>
          </a:p>
          <a:p>
            <a:r>
              <a:rPr lang="en-US" sz="1000" dirty="0"/>
              <a:t>felt space and architecture</a:t>
            </a:r>
          </a:p>
          <a:p>
            <a:r>
              <a:rPr lang="en-US" sz="1000" dirty="0"/>
              <a:t>great feelings/ great emotions</a:t>
            </a:r>
          </a:p>
          <a:p>
            <a:r>
              <a:rPr lang="en-US" sz="1000" dirty="0"/>
              <a:t>tone of feelings</a:t>
            </a:r>
          </a:p>
        </p:txBody>
      </p:sp>
      <p:cxnSp>
        <p:nvCxnSpPr>
          <p:cNvPr id="230" name="Gerader Verbinder 229">
            <a:extLst>
              <a:ext uri="{FF2B5EF4-FFF2-40B4-BE49-F238E27FC236}">
                <a16:creationId xmlns:a16="http://schemas.microsoft.com/office/drawing/2014/main" id="{026057CA-DFAC-618A-F324-D6AD35DF43D9}"/>
              </a:ext>
            </a:extLst>
          </p:cNvPr>
          <p:cNvCxnSpPr/>
          <p:nvPr/>
        </p:nvCxnSpPr>
        <p:spPr>
          <a:xfrm>
            <a:off x="13305397" y="2659435"/>
            <a:ext cx="62596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Gerader Verbinder 230">
            <a:extLst>
              <a:ext uri="{FF2B5EF4-FFF2-40B4-BE49-F238E27FC236}">
                <a16:creationId xmlns:a16="http://schemas.microsoft.com/office/drawing/2014/main" id="{DF58F263-0C7B-25BA-2365-2292683EF833}"/>
              </a:ext>
            </a:extLst>
          </p:cNvPr>
          <p:cNvCxnSpPr/>
          <p:nvPr/>
        </p:nvCxnSpPr>
        <p:spPr>
          <a:xfrm>
            <a:off x="17104511" y="2692092"/>
            <a:ext cx="62596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3" name="Textfeld 232">
            <a:extLst>
              <a:ext uri="{FF2B5EF4-FFF2-40B4-BE49-F238E27FC236}">
                <a16:creationId xmlns:a16="http://schemas.microsoft.com/office/drawing/2014/main" id="{B08E832D-846C-5007-74E9-8B8A3E306EBA}"/>
              </a:ext>
            </a:extLst>
          </p:cNvPr>
          <p:cNvSpPr txBox="1"/>
          <p:nvPr/>
        </p:nvSpPr>
        <p:spPr>
          <a:xfrm>
            <a:off x="16396432" y="1441338"/>
            <a:ext cx="1203610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feeling of fear</a:t>
            </a:r>
          </a:p>
          <a:p>
            <a:r>
              <a:rPr lang="en-US" sz="1000" dirty="0"/>
              <a:t>spaces of fear</a:t>
            </a:r>
          </a:p>
        </p:txBody>
      </p:sp>
      <p:sp>
        <p:nvSpPr>
          <p:cNvPr id="235" name="Textfeld 234">
            <a:extLst>
              <a:ext uri="{FF2B5EF4-FFF2-40B4-BE49-F238E27FC236}">
                <a16:creationId xmlns:a16="http://schemas.microsoft.com/office/drawing/2014/main" id="{7E1070F4-22F4-C2B7-11BD-6B6FEE101333}"/>
              </a:ext>
            </a:extLst>
          </p:cNvPr>
          <p:cNvSpPr txBox="1"/>
          <p:nvPr/>
        </p:nvSpPr>
        <p:spPr>
          <a:xfrm>
            <a:off x="39386771" y="692080"/>
            <a:ext cx="3087221" cy="40934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sense</a:t>
            </a:r>
          </a:p>
          <a:p>
            <a:r>
              <a:rPr lang="en-US" sz="1000" dirty="0"/>
              <a:t>awareness of sense</a:t>
            </a:r>
          </a:p>
          <a:p>
            <a:r>
              <a:rPr lang="en-US" sz="1000" dirty="0"/>
              <a:t>sensation</a:t>
            </a:r>
          </a:p>
          <a:p>
            <a:r>
              <a:rPr lang="en-US" sz="1000" dirty="0"/>
              <a:t>modalities of sense</a:t>
            </a:r>
          </a:p>
          <a:p>
            <a:r>
              <a:rPr lang="en-US" sz="1000" dirty="0"/>
              <a:t>sense organs</a:t>
            </a:r>
          </a:p>
          <a:p>
            <a:r>
              <a:rPr lang="en-US" sz="1000" dirty="0"/>
              <a:t>sense qualities</a:t>
            </a:r>
          </a:p>
          <a:p>
            <a:r>
              <a:rPr lang="en-US" sz="1000" dirty="0"/>
              <a:t>sensory space</a:t>
            </a:r>
          </a:p>
          <a:p>
            <a:r>
              <a:rPr lang="en-US" sz="1000" dirty="0"/>
              <a:t>sensory perception</a:t>
            </a:r>
          </a:p>
          <a:p>
            <a:r>
              <a:rPr lang="en-US" sz="1000" dirty="0"/>
              <a:t>meaningfulness of a situation</a:t>
            </a:r>
          </a:p>
          <a:p>
            <a:r>
              <a:rPr lang="en-US" sz="1000" dirty="0"/>
              <a:t>senseful/material medium</a:t>
            </a:r>
          </a:p>
          <a:p>
            <a:r>
              <a:rPr lang="en-US" sz="1000" dirty="0"/>
              <a:t>senseful touch</a:t>
            </a:r>
          </a:p>
          <a:p>
            <a:r>
              <a:rPr lang="en-US" sz="1000" dirty="0"/>
              <a:t>senseful qualities</a:t>
            </a:r>
          </a:p>
          <a:p>
            <a:r>
              <a:rPr lang="en-US" sz="1000" dirty="0"/>
              <a:t>senseful presences</a:t>
            </a:r>
          </a:p>
          <a:p>
            <a:r>
              <a:rPr lang="en-US" sz="1000" dirty="0"/>
              <a:t>sensuous perception</a:t>
            </a:r>
          </a:p>
          <a:p>
            <a:r>
              <a:rPr lang="en-US" sz="1000" dirty="0"/>
              <a:t>sensuous background</a:t>
            </a:r>
          </a:p>
          <a:p>
            <a:r>
              <a:rPr lang="en-US" sz="1000" dirty="0"/>
              <a:t>sensuous feeling</a:t>
            </a:r>
          </a:p>
          <a:p>
            <a:r>
              <a:rPr lang="en-US" sz="1000" dirty="0"/>
              <a:t>sensuousness</a:t>
            </a:r>
          </a:p>
          <a:p>
            <a:r>
              <a:rPr lang="en-US" sz="1000" dirty="0"/>
              <a:t>sensuousness [new sensuousness]</a:t>
            </a:r>
          </a:p>
          <a:p>
            <a:r>
              <a:rPr lang="en-US" sz="1000" dirty="0"/>
              <a:t>sensuousness [full of sensuousness (affects, emotions)]</a:t>
            </a:r>
          </a:p>
          <a:p>
            <a:r>
              <a:rPr lang="en-US" sz="1000" dirty="0"/>
              <a:t>taste [secondary quality]</a:t>
            </a:r>
          </a:p>
          <a:p>
            <a:r>
              <a:rPr lang="en-US" sz="1000" dirty="0"/>
              <a:t>taste and atmosphere (</a:t>
            </a:r>
            <a:r>
              <a:rPr lang="en-US" sz="1000" dirty="0" err="1"/>
              <a:t>Tellenbach</a:t>
            </a:r>
            <a:r>
              <a:rPr lang="en-US" sz="1000" dirty="0"/>
              <a:t>) </a:t>
            </a:r>
          </a:p>
          <a:p>
            <a:r>
              <a:rPr lang="en-US" sz="1000" dirty="0"/>
              <a:t>pathic dimension / pathic / pathic aesthetics</a:t>
            </a:r>
          </a:p>
          <a:p>
            <a:r>
              <a:rPr lang="en-US" sz="1000" dirty="0"/>
              <a:t>proprioception (sense of location and balance)</a:t>
            </a:r>
          </a:p>
          <a:p>
            <a:r>
              <a:rPr lang="en-US" sz="1000" dirty="0"/>
              <a:t>sensual inundation</a:t>
            </a:r>
          </a:p>
          <a:p>
            <a:r>
              <a:rPr lang="en-US" sz="1000" dirty="0"/>
              <a:t>means of inundation [atmospheric]</a:t>
            </a:r>
          </a:p>
        </p:txBody>
      </p:sp>
      <p:sp>
        <p:nvSpPr>
          <p:cNvPr id="237" name="Textfeld 236">
            <a:extLst>
              <a:ext uri="{FF2B5EF4-FFF2-40B4-BE49-F238E27FC236}">
                <a16:creationId xmlns:a16="http://schemas.microsoft.com/office/drawing/2014/main" id="{CF4D3A16-B73E-3D4A-9ED0-FD9A370B6B58}"/>
              </a:ext>
            </a:extLst>
          </p:cNvPr>
          <p:cNvSpPr txBox="1"/>
          <p:nvPr/>
        </p:nvSpPr>
        <p:spPr>
          <a:xfrm>
            <a:off x="33569765" y="4226073"/>
            <a:ext cx="2384049" cy="24006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felt body</a:t>
            </a:r>
          </a:p>
          <a:p>
            <a:r>
              <a:rPr lang="en-US" sz="1000" dirty="0"/>
              <a:t>felt body as measuring instrument</a:t>
            </a:r>
          </a:p>
          <a:p>
            <a:r>
              <a:rPr lang="en-US" sz="1000" dirty="0"/>
              <a:t>physically palpable effect</a:t>
            </a:r>
          </a:p>
          <a:p>
            <a:r>
              <a:rPr lang="en-US" sz="1000" dirty="0"/>
              <a:t>physically sensed space</a:t>
            </a:r>
          </a:p>
          <a:p>
            <a:r>
              <a:rPr lang="en-US" sz="1000" dirty="0"/>
              <a:t>physical affectations</a:t>
            </a:r>
          </a:p>
          <a:p>
            <a:r>
              <a:rPr lang="en-US" sz="1000" dirty="0"/>
              <a:t>physical readiness potential</a:t>
            </a:r>
          </a:p>
          <a:p>
            <a:r>
              <a:rPr lang="en-US" sz="1000" dirty="0"/>
              <a:t>physical consternation</a:t>
            </a:r>
          </a:p>
          <a:p>
            <a:r>
              <a:rPr lang="en-US" sz="1000" dirty="0"/>
              <a:t>physical movement tendencies</a:t>
            </a:r>
          </a:p>
          <a:p>
            <a:r>
              <a:rPr lang="en-US" sz="1000" dirty="0"/>
              <a:t>physical emotion</a:t>
            </a:r>
          </a:p>
          <a:p>
            <a:r>
              <a:rPr lang="en-US" sz="1000" dirty="0"/>
              <a:t>physical noticeability</a:t>
            </a:r>
          </a:p>
          <a:p>
            <a:r>
              <a:rPr lang="en-US" sz="1000" dirty="0"/>
              <a:t>physical feeling</a:t>
            </a:r>
          </a:p>
          <a:p>
            <a:r>
              <a:rPr lang="en-US" sz="1000" dirty="0"/>
              <a:t>physicality </a:t>
            </a:r>
          </a:p>
          <a:p>
            <a:r>
              <a:rPr lang="en-US" sz="1000" dirty="0"/>
              <a:t>body-oriented cognition research</a:t>
            </a:r>
          </a:p>
          <a:p>
            <a:r>
              <a:rPr lang="en-US" sz="1000" dirty="0"/>
              <a:t>inner bodily dimensions</a:t>
            </a:r>
          </a:p>
          <a:p>
            <a:r>
              <a:rPr lang="en-US" sz="1000" dirty="0"/>
              <a:t>inner bodily sensing</a:t>
            </a:r>
          </a:p>
        </p:txBody>
      </p:sp>
      <p:cxnSp>
        <p:nvCxnSpPr>
          <p:cNvPr id="240" name="Gerader Verbinder 239">
            <a:extLst>
              <a:ext uri="{FF2B5EF4-FFF2-40B4-BE49-F238E27FC236}">
                <a16:creationId xmlns:a16="http://schemas.microsoft.com/office/drawing/2014/main" id="{73A9A07D-834F-FB8D-A223-CD4F7E8B39B0}"/>
              </a:ext>
            </a:extLst>
          </p:cNvPr>
          <p:cNvCxnSpPr>
            <a:cxnSpLocks/>
          </p:cNvCxnSpPr>
          <p:nvPr/>
        </p:nvCxnSpPr>
        <p:spPr>
          <a:xfrm flipH="1">
            <a:off x="33658801" y="3641136"/>
            <a:ext cx="63792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Textfeld 243">
            <a:extLst>
              <a:ext uri="{FF2B5EF4-FFF2-40B4-BE49-F238E27FC236}">
                <a16:creationId xmlns:a16="http://schemas.microsoft.com/office/drawing/2014/main" id="{C8425A41-280A-26C8-2020-E3B7C946C030}"/>
              </a:ext>
            </a:extLst>
          </p:cNvPr>
          <p:cNvSpPr txBox="1"/>
          <p:nvPr/>
        </p:nvSpPr>
        <p:spPr>
          <a:xfrm>
            <a:off x="32291506" y="1335410"/>
            <a:ext cx="2484920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objective body</a:t>
            </a:r>
          </a:p>
          <a:p>
            <a:r>
              <a:rPr lang="en-US" sz="1000" dirty="0"/>
              <a:t>body image</a:t>
            </a:r>
          </a:p>
          <a:p>
            <a:r>
              <a:rPr lang="en-US" sz="1000" dirty="0"/>
              <a:t>bodily existence</a:t>
            </a:r>
          </a:p>
          <a:p>
            <a:r>
              <a:rPr lang="en-US" sz="1000" dirty="0"/>
              <a:t>bodily presence</a:t>
            </a:r>
          </a:p>
          <a:p>
            <a:r>
              <a:rPr lang="en-US" sz="1000" dirty="0"/>
              <a:t>corporeality</a:t>
            </a:r>
          </a:p>
          <a:p>
            <a:r>
              <a:rPr lang="en-US" sz="1000" dirty="0"/>
              <a:t>body scheme</a:t>
            </a:r>
          </a:p>
          <a:p>
            <a:r>
              <a:rPr lang="en-US" sz="1000" dirty="0"/>
              <a:t>body tension / body tone</a:t>
            </a:r>
          </a:p>
          <a:p>
            <a:r>
              <a:rPr lang="en-US" sz="1000" dirty="0"/>
              <a:t>bodily state of tension [tonus]</a:t>
            </a:r>
          </a:p>
          <a:p>
            <a:r>
              <a:rPr lang="en-US" sz="1000" dirty="0"/>
              <a:t>embodiment</a:t>
            </a:r>
          </a:p>
        </p:txBody>
      </p:sp>
      <p:cxnSp>
        <p:nvCxnSpPr>
          <p:cNvPr id="246" name="Gerader Verbinder 245">
            <a:extLst>
              <a:ext uri="{FF2B5EF4-FFF2-40B4-BE49-F238E27FC236}">
                <a16:creationId xmlns:a16="http://schemas.microsoft.com/office/drawing/2014/main" id="{F77B5FD5-45EE-A966-6B4E-D5DB28AAC868}"/>
              </a:ext>
            </a:extLst>
          </p:cNvPr>
          <p:cNvCxnSpPr/>
          <p:nvPr/>
        </p:nvCxnSpPr>
        <p:spPr>
          <a:xfrm flipV="1">
            <a:off x="32669371" y="3438923"/>
            <a:ext cx="0" cy="18957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Textfeld 247">
            <a:extLst>
              <a:ext uri="{FF2B5EF4-FFF2-40B4-BE49-F238E27FC236}">
                <a16:creationId xmlns:a16="http://schemas.microsoft.com/office/drawing/2014/main" id="{916FD754-40D3-52AF-E557-3E3970522ABA}"/>
              </a:ext>
            </a:extLst>
          </p:cNvPr>
          <p:cNvSpPr txBox="1"/>
          <p:nvPr/>
        </p:nvSpPr>
        <p:spPr>
          <a:xfrm>
            <a:off x="35111557" y="1181506"/>
            <a:ext cx="2861924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dimensional external representation</a:t>
            </a:r>
          </a:p>
          <a:p>
            <a:r>
              <a:rPr lang="en-US" sz="1000" dirty="0"/>
              <a:t>dimensional spatiality</a:t>
            </a:r>
          </a:p>
          <a:p>
            <a:r>
              <a:rPr lang="en-US" sz="1000" dirty="0"/>
              <a:t>dimensional representation</a:t>
            </a:r>
          </a:p>
          <a:p>
            <a:r>
              <a:rPr lang="en-US" sz="1000" dirty="0"/>
              <a:t>dimensionless intensive dimensions</a:t>
            </a:r>
          </a:p>
          <a:p>
            <a:r>
              <a:rPr lang="en-US" sz="1000" dirty="0"/>
              <a:t>dimensionless feeling of intensity </a:t>
            </a:r>
          </a:p>
          <a:p>
            <a:r>
              <a:rPr lang="en-US" sz="1000" dirty="0"/>
              <a:t>lack of dimensions [inner bodily]</a:t>
            </a:r>
          </a:p>
          <a:p>
            <a:r>
              <a:rPr lang="en-US" sz="1000" dirty="0" err="1"/>
              <a:t>predimensional</a:t>
            </a:r>
            <a:r>
              <a:rPr lang="en-US" sz="1000" dirty="0"/>
              <a:t> space</a:t>
            </a:r>
          </a:p>
          <a:p>
            <a:r>
              <a:rPr lang="en-US" sz="1000" dirty="0" err="1"/>
              <a:t>predimensionality</a:t>
            </a:r>
            <a:endParaRPr lang="en-US" sz="1000" dirty="0"/>
          </a:p>
        </p:txBody>
      </p:sp>
      <p:sp>
        <p:nvSpPr>
          <p:cNvPr id="250" name="Textfeld 249">
            <a:extLst>
              <a:ext uri="{FF2B5EF4-FFF2-40B4-BE49-F238E27FC236}">
                <a16:creationId xmlns:a16="http://schemas.microsoft.com/office/drawing/2014/main" id="{9D0561FE-8EE3-9B8B-2A68-4FD50C1F0502}"/>
              </a:ext>
            </a:extLst>
          </p:cNvPr>
          <p:cNvSpPr txBox="1"/>
          <p:nvPr/>
        </p:nvSpPr>
        <p:spPr>
          <a:xfrm>
            <a:off x="25672678" y="6027617"/>
            <a:ext cx="271484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experiencing the situation</a:t>
            </a:r>
          </a:p>
          <a:p>
            <a:r>
              <a:rPr lang="en-US" sz="1000" dirty="0"/>
              <a:t>experienced atmosphere</a:t>
            </a:r>
          </a:p>
          <a:p>
            <a:r>
              <a:rPr lang="en-US" sz="1000" dirty="0"/>
              <a:t>experience</a:t>
            </a:r>
          </a:p>
          <a:p>
            <a:r>
              <a:rPr lang="en-US" sz="1000" dirty="0"/>
              <a:t>experience qua mental state</a:t>
            </a:r>
          </a:p>
          <a:p>
            <a:r>
              <a:rPr lang="en-US" sz="1000" dirty="0"/>
              <a:t>experience-based</a:t>
            </a:r>
          </a:p>
          <a:p>
            <a:r>
              <a:rPr lang="en-US" sz="1000" dirty="0" err="1"/>
              <a:t>experiental</a:t>
            </a:r>
            <a:r>
              <a:rPr lang="en-US" sz="1000" dirty="0"/>
              <a:t> space</a:t>
            </a:r>
          </a:p>
        </p:txBody>
      </p:sp>
      <p:cxnSp>
        <p:nvCxnSpPr>
          <p:cNvPr id="253" name="Gerader Verbinder 252">
            <a:extLst>
              <a:ext uri="{FF2B5EF4-FFF2-40B4-BE49-F238E27FC236}">
                <a16:creationId xmlns:a16="http://schemas.microsoft.com/office/drawing/2014/main" id="{CD8635CD-5F54-BA05-275E-2E08FBFE33F9}"/>
              </a:ext>
            </a:extLst>
          </p:cNvPr>
          <p:cNvCxnSpPr>
            <a:cxnSpLocks/>
          </p:cNvCxnSpPr>
          <p:nvPr/>
        </p:nvCxnSpPr>
        <p:spPr>
          <a:xfrm flipV="1">
            <a:off x="30895483" y="4106817"/>
            <a:ext cx="0" cy="134786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Gerader Verbinder 255">
            <a:extLst>
              <a:ext uri="{FF2B5EF4-FFF2-40B4-BE49-F238E27FC236}">
                <a16:creationId xmlns:a16="http://schemas.microsoft.com/office/drawing/2014/main" id="{549397E2-B273-E6EF-4C4A-0EA3043BB041}"/>
              </a:ext>
            </a:extLst>
          </p:cNvPr>
          <p:cNvCxnSpPr/>
          <p:nvPr/>
        </p:nvCxnSpPr>
        <p:spPr>
          <a:xfrm flipV="1">
            <a:off x="14830631" y="12350792"/>
            <a:ext cx="0" cy="1430102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Gerader Verbinder 257">
            <a:extLst>
              <a:ext uri="{FF2B5EF4-FFF2-40B4-BE49-F238E27FC236}">
                <a16:creationId xmlns:a16="http://schemas.microsoft.com/office/drawing/2014/main" id="{1BBA893C-4FC6-D330-EB1D-71C3BD046475}"/>
              </a:ext>
            </a:extLst>
          </p:cNvPr>
          <p:cNvCxnSpPr>
            <a:cxnSpLocks/>
          </p:cNvCxnSpPr>
          <p:nvPr/>
        </p:nvCxnSpPr>
        <p:spPr>
          <a:xfrm>
            <a:off x="14625130" y="12330641"/>
            <a:ext cx="366200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0" name="Gerader Verbinder 259">
            <a:extLst>
              <a:ext uri="{FF2B5EF4-FFF2-40B4-BE49-F238E27FC236}">
                <a16:creationId xmlns:a16="http://schemas.microsoft.com/office/drawing/2014/main" id="{78D9E1EE-FE1D-054B-A0FD-CD2D87E57E48}"/>
              </a:ext>
            </a:extLst>
          </p:cNvPr>
          <p:cNvCxnSpPr>
            <a:stCxn id="39" idx="3"/>
          </p:cNvCxnSpPr>
          <p:nvPr/>
        </p:nvCxnSpPr>
        <p:spPr>
          <a:xfrm>
            <a:off x="14277987" y="16443123"/>
            <a:ext cx="34714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2" name="Gerader Verbinder 261">
            <a:extLst>
              <a:ext uri="{FF2B5EF4-FFF2-40B4-BE49-F238E27FC236}">
                <a16:creationId xmlns:a16="http://schemas.microsoft.com/office/drawing/2014/main" id="{A685BBF2-9617-320D-3669-8483D8B9C2BC}"/>
              </a:ext>
            </a:extLst>
          </p:cNvPr>
          <p:cNvCxnSpPr/>
          <p:nvPr/>
        </p:nvCxnSpPr>
        <p:spPr>
          <a:xfrm flipV="1">
            <a:off x="14625130" y="12350792"/>
            <a:ext cx="0" cy="409233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5" name="Gerader Verbinder 264">
            <a:extLst>
              <a:ext uri="{FF2B5EF4-FFF2-40B4-BE49-F238E27FC236}">
                <a16:creationId xmlns:a16="http://schemas.microsoft.com/office/drawing/2014/main" id="{F9CD1702-53AD-C606-CC8D-8FAC6E140061}"/>
              </a:ext>
            </a:extLst>
          </p:cNvPr>
          <p:cNvCxnSpPr/>
          <p:nvPr/>
        </p:nvCxnSpPr>
        <p:spPr>
          <a:xfrm>
            <a:off x="15003626" y="12330641"/>
            <a:ext cx="0" cy="931361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8" name="Gerader Verbinder 267">
            <a:extLst>
              <a:ext uri="{FF2B5EF4-FFF2-40B4-BE49-F238E27FC236}">
                <a16:creationId xmlns:a16="http://schemas.microsoft.com/office/drawing/2014/main" id="{DDDDBE32-8A63-964A-5B9C-96BAD3405774}"/>
              </a:ext>
            </a:extLst>
          </p:cNvPr>
          <p:cNvCxnSpPr/>
          <p:nvPr/>
        </p:nvCxnSpPr>
        <p:spPr>
          <a:xfrm>
            <a:off x="15267873" y="23885376"/>
            <a:ext cx="590692" cy="6657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1" name="Gerader Verbinder 270">
            <a:extLst>
              <a:ext uri="{FF2B5EF4-FFF2-40B4-BE49-F238E27FC236}">
                <a16:creationId xmlns:a16="http://schemas.microsoft.com/office/drawing/2014/main" id="{0D030F15-DBB4-B60D-11D4-95859952C5A5}"/>
              </a:ext>
            </a:extLst>
          </p:cNvPr>
          <p:cNvCxnSpPr>
            <a:cxnSpLocks/>
          </p:cNvCxnSpPr>
          <p:nvPr/>
        </p:nvCxnSpPr>
        <p:spPr>
          <a:xfrm>
            <a:off x="15441619" y="14249781"/>
            <a:ext cx="0" cy="611940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4" name="Gerader Verbinder 273">
            <a:extLst>
              <a:ext uri="{FF2B5EF4-FFF2-40B4-BE49-F238E27FC236}">
                <a16:creationId xmlns:a16="http://schemas.microsoft.com/office/drawing/2014/main" id="{D85F7825-3BF4-7371-484B-95D9F953769D}"/>
              </a:ext>
            </a:extLst>
          </p:cNvPr>
          <p:cNvCxnSpPr/>
          <p:nvPr/>
        </p:nvCxnSpPr>
        <p:spPr>
          <a:xfrm>
            <a:off x="15442904" y="20375914"/>
            <a:ext cx="354938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8" name="Textfeld 277">
            <a:extLst>
              <a:ext uri="{FF2B5EF4-FFF2-40B4-BE49-F238E27FC236}">
                <a16:creationId xmlns:a16="http://schemas.microsoft.com/office/drawing/2014/main" id="{0A5704F1-51F4-25AC-4891-CB7CE93A100A}"/>
              </a:ext>
            </a:extLst>
          </p:cNvPr>
          <p:cNvSpPr txBox="1"/>
          <p:nvPr/>
        </p:nvSpPr>
        <p:spPr>
          <a:xfrm>
            <a:off x="15512752" y="12467089"/>
            <a:ext cx="3514552" cy="655564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atmosphere as [mutual] medial enrollment</a:t>
            </a:r>
          </a:p>
          <a:p>
            <a:r>
              <a:rPr lang="en-US" sz="1000" dirty="0"/>
              <a:t>atmosphere as actor</a:t>
            </a:r>
          </a:p>
          <a:p>
            <a:r>
              <a:rPr lang="en-US" sz="1000" dirty="0"/>
              <a:t>atmosphere as “an-diagram”</a:t>
            </a:r>
          </a:p>
          <a:p>
            <a:r>
              <a:rPr lang="en-US" sz="1000" dirty="0"/>
              <a:t>atmosphere as influence per se</a:t>
            </a:r>
          </a:p>
          <a:p>
            <a:r>
              <a:rPr lang="en-US" sz="1000" dirty="0"/>
              <a:t>atmosphere as the quality of a situation</a:t>
            </a:r>
          </a:p>
          <a:p>
            <a:r>
              <a:rPr lang="en-US" sz="1000" dirty="0"/>
              <a:t>atmosphere as relation per se</a:t>
            </a:r>
          </a:p>
          <a:p>
            <a:r>
              <a:rPr lang="en-US" sz="1000" dirty="0"/>
              <a:t>atmosphere as diffuse effect of vitality</a:t>
            </a:r>
          </a:p>
          <a:p>
            <a:r>
              <a:rPr lang="en-US" sz="1000" dirty="0"/>
              <a:t>atmosphere as consistent basic mood</a:t>
            </a:r>
          </a:p>
          <a:p>
            <a:r>
              <a:rPr lang="en-US" sz="1000" dirty="0"/>
              <a:t>atmosphere as dynamic process</a:t>
            </a:r>
          </a:p>
          <a:p>
            <a:r>
              <a:rPr lang="en-US" sz="1000" dirty="0"/>
              <a:t>atmosphere as a type of structure of reality</a:t>
            </a:r>
          </a:p>
          <a:p>
            <a:r>
              <a:rPr lang="en-US" sz="1000" dirty="0"/>
              <a:t>atmosphere as energetic balance</a:t>
            </a:r>
          </a:p>
          <a:p>
            <a:r>
              <a:rPr lang="en-US" sz="1000" dirty="0"/>
              <a:t>atmosphere as ground event (as basal event)</a:t>
            </a:r>
          </a:p>
          <a:p>
            <a:r>
              <a:rPr lang="en-US" sz="1000" dirty="0"/>
              <a:t>atmosphere as something third</a:t>
            </a:r>
          </a:p>
          <a:p>
            <a:r>
              <a:rPr lang="en-US" sz="1000" dirty="0"/>
              <a:t>atmosphere as fleeting figure</a:t>
            </a:r>
          </a:p>
          <a:p>
            <a:r>
              <a:rPr lang="en-US" sz="1000" dirty="0"/>
              <a:t>atmosphere as integral sense of the</a:t>
            </a:r>
          </a:p>
          <a:p>
            <a:r>
              <a:rPr lang="en-US" sz="1000" dirty="0"/>
              <a:t>         background atmosphere as emotional state</a:t>
            </a:r>
          </a:p>
          <a:p>
            <a:r>
              <a:rPr lang="en-US" sz="1000" dirty="0"/>
              <a:t>atmosphere as total movement</a:t>
            </a:r>
          </a:p>
          <a:p>
            <a:r>
              <a:rPr lang="en-US" sz="1000" dirty="0"/>
              <a:t>atmosphere as sense for intensities</a:t>
            </a:r>
          </a:p>
          <a:p>
            <a:r>
              <a:rPr lang="en-US" sz="1000" dirty="0"/>
              <a:t>atmosphere as felt ecstasy (of things)</a:t>
            </a:r>
          </a:p>
          <a:p>
            <a:r>
              <a:rPr lang="en-US" sz="1000" dirty="0"/>
              <a:t>atmosphere as tuned space</a:t>
            </a:r>
          </a:p>
          <a:p>
            <a:r>
              <a:rPr lang="en-US" sz="1000" dirty="0"/>
              <a:t>atmosphere as surrounding ground</a:t>
            </a:r>
          </a:p>
          <a:p>
            <a:r>
              <a:rPr lang="en-US" sz="1000" dirty="0"/>
              <a:t>atmosphere as basic concept of a new aesthetics</a:t>
            </a:r>
          </a:p>
          <a:p>
            <a:r>
              <a:rPr lang="en-US" sz="1000" dirty="0"/>
              <a:t>atmosphere as basic object of perception </a:t>
            </a:r>
          </a:p>
          <a:p>
            <a:r>
              <a:rPr lang="en-US" sz="1000" dirty="0"/>
              <a:t>atmosphere as background</a:t>
            </a:r>
          </a:p>
          <a:p>
            <a:r>
              <a:rPr lang="en-US" sz="1000" dirty="0"/>
              <a:t>atmosphere as occurrence on the horizon</a:t>
            </a:r>
          </a:p>
          <a:p>
            <a:r>
              <a:rPr lang="en-US" sz="1000" dirty="0"/>
              <a:t>atmosphere as indiscrete objects</a:t>
            </a:r>
          </a:p>
          <a:p>
            <a:r>
              <a:rPr lang="en-US" sz="1000" dirty="0"/>
              <a:t>atmosphere as intensive wholeness</a:t>
            </a:r>
          </a:p>
          <a:p>
            <a:r>
              <a:rPr lang="en-US" sz="1000" dirty="0"/>
              <a:t>atmosphere as intensive sense</a:t>
            </a:r>
          </a:p>
          <a:p>
            <a:r>
              <a:rPr lang="en-US" sz="1000" dirty="0"/>
              <a:t>atmosphere as intensive being together</a:t>
            </a:r>
          </a:p>
          <a:p>
            <a:r>
              <a:rPr lang="en-US" sz="1000" dirty="0"/>
              <a:t>atmosphere as type of cognition</a:t>
            </a:r>
          </a:p>
          <a:p>
            <a:r>
              <a:rPr lang="en-US" sz="1000" dirty="0"/>
              <a:t>atmosphere as bodily tangible effect</a:t>
            </a:r>
          </a:p>
          <a:p>
            <a:r>
              <a:rPr lang="en-US" sz="1000" dirty="0"/>
              <a:t>atmosphere as medial effects (… as medial effect)</a:t>
            </a:r>
          </a:p>
          <a:p>
            <a:r>
              <a:rPr lang="en-US" sz="1000" dirty="0"/>
              <a:t>atmosphere as medial intra-action</a:t>
            </a:r>
          </a:p>
          <a:p>
            <a:r>
              <a:rPr lang="en-US" sz="1000" dirty="0"/>
              <a:t>atmosphere as microclimate</a:t>
            </a:r>
          </a:p>
          <a:p>
            <a:r>
              <a:rPr lang="en-US" sz="1000" dirty="0"/>
              <a:t>atmosphere as quality of the situation</a:t>
            </a:r>
          </a:p>
          <a:p>
            <a:r>
              <a:rPr lang="en-US" sz="1000" dirty="0"/>
              <a:t>atmosphere as very active relational field</a:t>
            </a:r>
          </a:p>
          <a:p>
            <a:r>
              <a:rPr lang="en-US" sz="1000" dirty="0"/>
              <a:t>atmosphere as sensual background</a:t>
            </a:r>
          </a:p>
          <a:p>
            <a:r>
              <a:rPr lang="en-US" sz="1000" dirty="0"/>
              <a:t>atmosphere as tangible presence</a:t>
            </a:r>
          </a:p>
          <a:p>
            <a:r>
              <a:rPr lang="en-US" sz="1000" dirty="0"/>
              <a:t>atmosphere as tinging</a:t>
            </a:r>
          </a:p>
          <a:p>
            <a:r>
              <a:rPr lang="en-US" sz="1000" dirty="0"/>
              <a:t>atmosphere as surrounding entity</a:t>
            </a:r>
            <a:endParaRPr lang="en-US" sz="1000" dirty="0">
              <a:highlight>
                <a:srgbClr val="FFFF00"/>
              </a:highlight>
            </a:endParaRPr>
          </a:p>
          <a:p>
            <a:r>
              <a:rPr lang="en-US" sz="1000" dirty="0"/>
              <a:t>atmosphere as in-between phenomena</a:t>
            </a:r>
          </a:p>
        </p:txBody>
      </p:sp>
      <p:sp>
        <p:nvSpPr>
          <p:cNvPr id="281" name="Textfeld 280">
            <a:extLst>
              <a:ext uri="{FF2B5EF4-FFF2-40B4-BE49-F238E27FC236}">
                <a16:creationId xmlns:a16="http://schemas.microsoft.com/office/drawing/2014/main" id="{210A27CF-8142-1268-B5BD-74FE49401D98}"/>
              </a:ext>
            </a:extLst>
          </p:cNvPr>
          <p:cNvSpPr txBox="1"/>
          <p:nvPr/>
        </p:nvSpPr>
        <p:spPr>
          <a:xfrm>
            <a:off x="18554728" y="12459725"/>
            <a:ext cx="2886539" cy="50167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atmospheres as collections of singularities</a:t>
            </a:r>
          </a:p>
          <a:p>
            <a:r>
              <a:rPr lang="en-US" sz="1000" dirty="0"/>
              <a:t>atmospheres as what one senses</a:t>
            </a:r>
          </a:p>
          <a:p>
            <a:r>
              <a:rPr lang="en-US" sz="1000" dirty="0"/>
              <a:t>atmospheres as the relations per se</a:t>
            </a:r>
          </a:p>
          <a:p>
            <a:r>
              <a:rPr lang="en-US" sz="1000" dirty="0"/>
              <a:t>atmospheres as dynamic processes</a:t>
            </a:r>
          </a:p>
          <a:p>
            <a:r>
              <a:rPr lang="en-US" sz="1000" dirty="0"/>
              <a:t>atmospheres as their own types of cognition</a:t>
            </a:r>
          </a:p>
          <a:p>
            <a:r>
              <a:rPr lang="en-US" sz="1000" dirty="0"/>
              <a:t>atmospheres as their own forms of cognition</a:t>
            </a:r>
          </a:p>
          <a:p>
            <a:r>
              <a:rPr lang="en-US" sz="1000" dirty="0"/>
              <a:t>atmospheres as emotionally charged spaces</a:t>
            </a:r>
          </a:p>
          <a:p>
            <a:r>
              <a:rPr lang="en-US" sz="1000" dirty="0"/>
              <a:t>atmospheres as energetically effective actors</a:t>
            </a:r>
          </a:p>
          <a:p>
            <a:r>
              <a:rPr lang="en-US" sz="1000" dirty="0"/>
              <a:t>atmospheres as energy systems</a:t>
            </a:r>
          </a:p>
          <a:p>
            <a:r>
              <a:rPr lang="en-US" sz="1000" dirty="0"/>
              <a:t>atmospheres as consequences of events</a:t>
            </a:r>
          </a:p>
          <a:p>
            <a:r>
              <a:rPr lang="en-US" sz="1000" dirty="0"/>
              <a:t>atmospheres as emotionally effective energies</a:t>
            </a:r>
          </a:p>
          <a:p>
            <a:r>
              <a:rPr lang="en-US" sz="1000" dirty="0"/>
              <a:t>atmospheres as emotional states</a:t>
            </a:r>
          </a:p>
          <a:p>
            <a:r>
              <a:rPr lang="en-US" sz="1000" dirty="0"/>
              <a:t>atmospheres as formable moods</a:t>
            </a:r>
          </a:p>
          <a:p>
            <a:r>
              <a:rPr lang="en-US" sz="1000" dirty="0"/>
              <a:t>atmospheres as half-things</a:t>
            </a:r>
          </a:p>
          <a:p>
            <a:r>
              <a:rPr lang="en-US" sz="1000" dirty="0"/>
              <a:t>atmospheres as forms of cognition</a:t>
            </a:r>
          </a:p>
          <a:p>
            <a:r>
              <a:rPr lang="en-US" sz="1000" dirty="0"/>
              <a:t>atmospheres as types of cognition</a:t>
            </a:r>
          </a:p>
          <a:p>
            <a:r>
              <a:rPr lang="en-US" sz="1000" dirty="0"/>
              <a:t>atmospheres as </a:t>
            </a:r>
            <a:r>
              <a:rPr lang="en-US" sz="1000" dirty="0" err="1"/>
              <a:t>occurences</a:t>
            </a:r>
            <a:r>
              <a:rPr lang="en-US" sz="1000" dirty="0"/>
              <a:t> of correspondence</a:t>
            </a:r>
          </a:p>
          <a:p>
            <a:r>
              <a:rPr lang="en-US" sz="1000" dirty="0"/>
              <a:t>atmospheres as medial events of touch</a:t>
            </a:r>
          </a:p>
          <a:p>
            <a:r>
              <a:rPr lang="en-US" sz="1000" dirty="0"/>
              <a:t>atmospheres as mediums</a:t>
            </a:r>
          </a:p>
          <a:p>
            <a:r>
              <a:rPr lang="en-US" sz="1000" dirty="0"/>
              <a:t>atmospheres as motoric stimulations</a:t>
            </a:r>
          </a:p>
          <a:p>
            <a:r>
              <a:rPr lang="en-US" sz="1000" dirty="0"/>
              <a:t>atmospheres as phenomenon in time</a:t>
            </a:r>
          </a:p>
          <a:p>
            <a:r>
              <a:rPr lang="en-US" sz="1000" dirty="0"/>
              <a:t>atmospheres as events of presence in the medium</a:t>
            </a:r>
          </a:p>
          <a:p>
            <a:r>
              <a:rPr lang="en-US" sz="1000" dirty="0"/>
              <a:t>atmospheres as </a:t>
            </a:r>
            <a:r>
              <a:rPr lang="en-US" sz="1000" dirty="0" err="1"/>
              <a:t>quasithings</a:t>
            </a:r>
            <a:r>
              <a:rPr lang="en-US" sz="1000" dirty="0"/>
              <a:t> (</a:t>
            </a:r>
            <a:r>
              <a:rPr lang="en-US" sz="1000" dirty="0" err="1"/>
              <a:t>halfthings</a:t>
            </a:r>
            <a:r>
              <a:rPr lang="en-US" sz="1000" dirty="0"/>
              <a:t>)</a:t>
            </a:r>
          </a:p>
          <a:p>
            <a:r>
              <a:rPr lang="en-US" sz="1000" dirty="0"/>
              <a:t>atmospheres as frameworks</a:t>
            </a:r>
          </a:p>
          <a:p>
            <a:r>
              <a:rPr lang="en-US" sz="1000" dirty="0"/>
              <a:t>atmospheres as space-related feelings</a:t>
            </a:r>
          </a:p>
          <a:p>
            <a:r>
              <a:rPr lang="en-US" sz="1000" dirty="0"/>
              <a:t>atmospheres as spatially  poured forth feelings</a:t>
            </a:r>
          </a:p>
          <a:p>
            <a:r>
              <a:rPr lang="en-US" sz="1000" dirty="0"/>
              <a:t>atmospheres as spatially poured forth media</a:t>
            </a:r>
          </a:p>
          <a:p>
            <a:r>
              <a:rPr lang="en-US" sz="1000" dirty="0"/>
              <a:t>atmospheres as spatially poured forth phenomena</a:t>
            </a:r>
          </a:p>
          <a:p>
            <a:r>
              <a:rPr lang="en-US" sz="1000" dirty="0"/>
              <a:t>atmospheres as sensually tangible effects in media</a:t>
            </a:r>
          </a:p>
          <a:p>
            <a:r>
              <a:rPr lang="en-US" sz="1000" dirty="0"/>
              <a:t>atmospheres as </a:t>
            </a:r>
            <a:r>
              <a:rPr lang="en-US" sz="1000" dirty="0" err="1"/>
              <a:t>spacialized</a:t>
            </a:r>
            <a:r>
              <a:rPr lang="en-US" sz="1000" dirty="0"/>
              <a:t> feelings</a:t>
            </a:r>
          </a:p>
          <a:p>
            <a:r>
              <a:rPr lang="en-US" sz="1000" dirty="0"/>
              <a:t>atmospheres as summaries of a situation</a:t>
            </a:r>
          </a:p>
          <a:p>
            <a:r>
              <a:rPr lang="en-US" sz="1000" dirty="0" err="1"/>
              <a:t>quasithings</a:t>
            </a:r>
            <a:r>
              <a:rPr lang="en-US" sz="1000" dirty="0"/>
              <a:t> / half things</a:t>
            </a:r>
          </a:p>
        </p:txBody>
      </p:sp>
      <p:cxnSp>
        <p:nvCxnSpPr>
          <p:cNvPr id="286" name="Gerader Verbinder 285">
            <a:extLst>
              <a:ext uri="{FF2B5EF4-FFF2-40B4-BE49-F238E27FC236}">
                <a16:creationId xmlns:a16="http://schemas.microsoft.com/office/drawing/2014/main" id="{98BB235E-2B92-6C7E-3B3C-40DFF665DF16}"/>
              </a:ext>
            </a:extLst>
          </p:cNvPr>
          <p:cNvCxnSpPr/>
          <p:nvPr/>
        </p:nvCxnSpPr>
        <p:spPr>
          <a:xfrm flipH="1">
            <a:off x="12450451" y="10057742"/>
            <a:ext cx="593400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8" name="Gerader Verbinder 287">
            <a:extLst>
              <a:ext uri="{FF2B5EF4-FFF2-40B4-BE49-F238E27FC236}">
                <a16:creationId xmlns:a16="http://schemas.microsoft.com/office/drawing/2014/main" id="{6A494312-D7F9-2F43-18E0-5AF3A3304B52}"/>
              </a:ext>
            </a:extLst>
          </p:cNvPr>
          <p:cNvCxnSpPr/>
          <p:nvPr/>
        </p:nvCxnSpPr>
        <p:spPr>
          <a:xfrm flipH="1" flipV="1">
            <a:off x="8021688" y="4486275"/>
            <a:ext cx="4434902" cy="55801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0" name="Textfeld 289">
            <a:extLst>
              <a:ext uri="{FF2B5EF4-FFF2-40B4-BE49-F238E27FC236}">
                <a16:creationId xmlns:a16="http://schemas.microsoft.com/office/drawing/2014/main" id="{4B5F625E-9741-F843-031A-126C10657418}"/>
              </a:ext>
            </a:extLst>
          </p:cNvPr>
          <p:cNvSpPr txBox="1"/>
          <p:nvPr/>
        </p:nvSpPr>
        <p:spPr>
          <a:xfrm>
            <a:off x="22077430" y="581947"/>
            <a:ext cx="3025667" cy="1024896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atmospheric sociality</a:t>
            </a:r>
          </a:p>
          <a:p>
            <a:r>
              <a:rPr lang="en-US" sz="1000" dirty="0"/>
              <a:t>atmosphere / atmospheres</a:t>
            </a:r>
          </a:p>
          <a:p>
            <a:r>
              <a:rPr lang="en-US" sz="1000" dirty="0"/>
              <a:t>atmosphere [specific, cultivated, particular]</a:t>
            </a:r>
          </a:p>
          <a:p>
            <a:r>
              <a:rPr lang="en-US" sz="1000" dirty="0"/>
              <a:t>atmosphere of twilight</a:t>
            </a:r>
          </a:p>
          <a:p>
            <a:r>
              <a:rPr lang="en-US" sz="1000" dirty="0"/>
              <a:t>atmosphere of a life form</a:t>
            </a:r>
          </a:p>
          <a:p>
            <a:r>
              <a:rPr lang="en-US" sz="1000" dirty="0"/>
              <a:t>atmosphere reigns as space</a:t>
            </a:r>
          </a:p>
          <a:p>
            <a:r>
              <a:rPr lang="en-US" sz="1000" dirty="0"/>
              <a:t>atmospheres – beginning from that of constellations</a:t>
            </a:r>
          </a:p>
          <a:p>
            <a:r>
              <a:rPr lang="en-US" sz="1000" dirty="0"/>
              <a:t>atmospheres connect components of a situation</a:t>
            </a:r>
          </a:p>
          <a:p>
            <a:r>
              <a:rPr lang="en-US" sz="1000" dirty="0"/>
              <a:t>sensing atmospheres</a:t>
            </a:r>
          </a:p>
          <a:p>
            <a:r>
              <a:rPr lang="en-US" sz="1000" dirty="0"/>
              <a:t>experiencing atmospheres</a:t>
            </a:r>
          </a:p>
          <a:p>
            <a:r>
              <a:rPr lang="en-US" sz="1000" dirty="0"/>
              <a:t>atmospheres generate tension [in the body]</a:t>
            </a:r>
          </a:p>
          <a:p>
            <a:r>
              <a:rPr lang="en-US" sz="1000" dirty="0"/>
              <a:t>atmospheres belong to the order of the medium</a:t>
            </a:r>
          </a:p>
          <a:p>
            <a:r>
              <a:rPr lang="en-US" sz="1000" dirty="0"/>
              <a:t>atmospheres are the relations themselves</a:t>
            </a:r>
          </a:p>
          <a:p>
            <a:r>
              <a:rPr lang="en-US" sz="1000" dirty="0"/>
              <a:t>atmospheres are intensive magnitudes</a:t>
            </a:r>
          </a:p>
          <a:p>
            <a:r>
              <a:rPr lang="en-US" sz="1000" dirty="0"/>
              <a:t>atmospheres are not objects of perception</a:t>
            </a:r>
          </a:p>
          <a:p>
            <a:r>
              <a:rPr lang="en-US" sz="1000" dirty="0"/>
              <a:t>surrounding atmospheres</a:t>
            </a:r>
          </a:p>
          <a:p>
            <a:r>
              <a:rPr lang="en-US" sz="1000" dirty="0"/>
              <a:t>atmospheres and style of movement [corresponding]</a:t>
            </a:r>
          </a:p>
          <a:p>
            <a:r>
              <a:rPr lang="en-US" sz="1000" dirty="0"/>
              <a:t>atmospheres lend value</a:t>
            </a:r>
          </a:p>
          <a:p>
            <a:r>
              <a:rPr lang="en-US" sz="1000" dirty="0"/>
              <a:t>depiction of atmospheres</a:t>
            </a:r>
          </a:p>
          <a:p>
            <a:r>
              <a:rPr lang="en-US" sz="1000" dirty="0"/>
              <a:t>atmosphere design</a:t>
            </a:r>
          </a:p>
          <a:p>
            <a:r>
              <a:rPr lang="en-US" sz="1000" dirty="0"/>
              <a:t>appearance of atmospheres</a:t>
            </a:r>
          </a:p>
          <a:p>
            <a:r>
              <a:rPr lang="en-US" sz="1000" dirty="0"/>
              <a:t>research on atmospheres</a:t>
            </a:r>
          </a:p>
          <a:p>
            <a:r>
              <a:rPr lang="en-US" sz="1000" dirty="0"/>
              <a:t>sense of atmospheres</a:t>
            </a:r>
          </a:p>
          <a:p>
            <a:r>
              <a:rPr lang="en-US" sz="1000" dirty="0"/>
              <a:t>sense of atmospheres</a:t>
            </a:r>
          </a:p>
          <a:p>
            <a:r>
              <a:rPr lang="en-US" sz="1000" dirty="0"/>
              <a:t>production of atmospheres</a:t>
            </a:r>
          </a:p>
          <a:p>
            <a:r>
              <a:rPr lang="en-US" sz="1000" dirty="0"/>
              <a:t>perception of atmospheres</a:t>
            </a:r>
          </a:p>
          <a:p>
            <a:r>
              <a:rPr lang="en-US" sz="1000" dirty="0"/>
              <a:t>atmospheric arming</a:t>
            </a:r>
          </a:p>
          <a:p>
            <a:r>
              <a:rPr lang="en-US" sz="1000" dirty="0"/>
              <a:t>atmospherically experienced intensities</a:t>
            </a:r>
          </a:p>
          <a:p>
            <a:r>
              <a:rPr lang="en-US" sz="1000" dirty="0"/>
              <a:t>atmospherically sensed perception</a:t>
            </a:r>
          </a:p>
          <a:p>
            <a:r>
              <a:rPr lang="en-US" sz="1000" dirty="0"/>
              <a:t>atmospheric affordances</a:t>
            </a:r>
          </a:p>
          <a:p>
            <a:r>
              <a:rPr lang="en-US" sz="1000" dirty="0"/>
              <a:t>atmospheric characters</a:t>
            </a:r>
          </a:p>
          <a:p>
            <a:r>
              <a:rPr lang="en-US" sz="1000" dirty="0"/>
              <a:t>atmospheric density</a:t>
            </a:r>
          </a:p>
          <a:p>
            <a:r>
              <a:rPr lang="en-US" sz="1000" dirty="0"/>
              <a:t>atmospheric emotions</a:t>
            </a:r>
          </a:p>
          <a:p>
            <a:r>
              <a:rPr lang="en-US" sz="1000" dirty="0"/>
              <a:t>atmospheric design possibilities</a:t>
            </a:r>
          </a:p>
          <a:p>
            <a:r>
              <a:rPr lang="en-US" sz="1000" dirty="0"/>
              <a:t>atmospheric homogeneity</a:t>
            </a:r>
          </a:p>
          <a:p>
            <a:r>
              <a:rPr lang="en-US" sz="1000" dirty="0"/>
              <a:t>atmospheric intensity</a:t>
            </a:r>
          </a:p>
          <a:p>
            <a:r>
              <a:rPr lang="en-US" sz="1000" dirty="0"/>
              <a:t>atmospheric competence</a:t>
            </a:r>
          </a:p>
          <a:p>
            <a:r>
              <a:rPr lang="en-US" sz="1000" dirty="0"/>
              <a:t>atmospheric force</a:t>
            </a:r>
          </a:p>
          <a:p>
            <a:r>
              <a:rPr lang="en-US" sz="1000" dirty="0"/>
              <a:t>atmospheric perspective</a:t>
            </a:r>
          </a:p>
          <a:p>
            <a:r>
              <a:rPr lang="en-US" sz="1000" dirty="0"/>
              <a:t>atmospheric phenomenon</a:t>
            </a:r>
          </a:p>
          <a:p>
            <a:r>
              <a:rPr lang="en-US" sz="1000" dirty="0"/>
              <a:t>atmospheric presence</a:t>
            </a:r>
          </a:p>
          <a:p>
            <a:r>
              <a:rPr lang="en-US" sz="1000" dirty="0"/>
              <a:t>atmospheric projections</a:t>
            </a:r>
          </a:p>
          <a:p>
            <a:r>
              <a:rPr lang="en-US" sz="1000" dirty="0"/>
              <a:t>atmospheric qualities</a:t>
            </a:r>
          </a:p>
          <a:p>
            <a:r>
              <a:rPr lang="en-US" sz="1000" dirty="0"/>
              <a:t>atmospheric resonance</a:t>
            </a:r>
          </a:p>
          <a:p>
            <a:r>
              <a:rPr lang="en-US" sz="1000" dirty="0"/>
              <a:t>atmospheric sensibility</a:t>
            </a:r>
          </a:p>
          <a:p>
            <a:r>
              <a:rPr lang="en-US" sz="1000" dirty="0"/>
              <a:t>atmospheric mood tinging</a:t>
            </a:r>
          </a:p>
          <a:p>
            <a:r>
              <a:rPr lang="en-US" sz="1000" dirty="0"/>
              <a:t>atmospheric mediated intensities</a:t>
            </a:r>
          </a:p>
          <a:p>
            <a:r>
              <a:rPr lang="en-US" sz="1000" dirty="0"/>
              <a:t>atmospheric sensing</a:t>
            </a:r>
          </a:p>
          <a:p>
            <a:r>
              <a:rPr lang="en-US" sz="1000" dirty="0"/>
              <a:t>atmospheric effectivity</a:t>
            </a:r>
          </a:p>
          <a:p>
            <a:r>
              <a:rPr lang="en-US" sz="1000" dirty="0"/>
              <a:t>atmospheric effect</a:t>
            </a:r>
          </a:p>
          <a:p>
            <a:r>
              <a:rPr lang="en-US" sz="1000" dirty="0"/>
              <a:t>atmospheric space</a:t>
            </a:r>
          </a:p>
          <a:p>
            <a:r>
              <a:rPr lang="en-US" sz="1000" dirty="0"/>
              <a:t>the atmospheric</a:t>
            </a:r>
          </a:p>
          <a:p>
            <a:r>
              <a:rPr lang="en-US" sz="1000" dirty="0"/>
              <a:t>atmospheric being together</a:t>
            </a:r>
          </a:p>
          <a:p>
            <a:r>
              <a:rPr lang="en-US" sz="1000" dirty="0"/>
              <a:t>atmospherics potential </a:t>
            </a:r>
          </a:p>
          <a:p>
            <a:r>
              <a:rPr lang="en-US" sz="1000" dirty="0"/>
              <a:t>atmospheric traces</a:t>
            </a:r>
          </a:p>
          <a:p>
            <a:r>
              <a:rPr lang="en-US" sz="1000" dirty="0"/>
              <a:t>Immersive atmospheres </a:t>
            </a:r>
          </a:p>
          <a:p>
            <a:r>
              <a:rPr lang="en-US" sz="1000" dirty="0" err="1"/>
              <a:t>atmospherization</a:t>
            </a:r>
            <a:endParaRPr lang="en-US" sz="1000" dirty="0"/>
          </a:p>
          <a:p>
            <a:r>
              <a:rPr lang="en-US" sz="1000" dirty="0"/>
              <a:t>atmospheres in process</a:t>
            </a:r>
          </a:p>
          <a:p>
            <a:r>
              <a:rPr lang="en-US" sz="1000" dirty="0"/>
              <a:t>atmospheres and music</a:t>
            </a:r>
          </a:p>
          <a:p>
            <a:r>
              <a:rPr lang="en-US" sz="1000" dirty="0"/>
              <a:t>atmospheres are a type of affordance</a:t>
            </a:r>
          </a:p>
          <a:p>
            <a:r>
              <a:rPr lang="en-US" sz="1000" dirty="0"/>
              <a:t>atmospheric feelings</a:t>
            </a:r>
          </a:p>
          <a:p>
            <a:r>
              <a:rPr lang="en-US" sz="1000" dirty="0"/>
              <a:t>atmospheric relations</a:t>
            </a:r>
          </a:p>
          <a:p>
            <a:r>
              <a:rPr lang="en-US" sz="1000" dirty="0"/>
              <a:t>atmospheric turn</a:t>
            </a:r>
          </a:p>
          <a:p>
            <a:r>
              <a:rPr lang="en-US" sz="1000" dirty="0"/>
              <a:t>structure of atmospheres</a:t>
            </a:r>
          </a:p>
          <a:p>
            <a:r>
              <a:rPr lang="en-US" sz="1000" dirty="0"/>
              <a:t>social experience of atmospheres</a:t>
            </a:r>
          </a:p>
        </p:txBody>
      </p:sp>
      <p:cxnSp>
        <p:nvCxnSpPr>
          <p:cNvPr id="294" name="Gerader Verbinder 293">
            <a:extLst>
              <a:ext uri="{FF2B5EF4-FFF2-40B4-BE49-F238E27FC236}">
                <a16:creationId xmlns:a16="http://schemas.microsoft.com/office/drawing/2014/main" id="{864923C8-CF30-6584-E196-0873EF4BA9B9}"/>
              </a:ext>
            </a:extLst>
          </p:cNvPr>
          <p:cNvCxnSpPr/>
          <p:nvPr/>
        </p:nvCxnSpPr>
        <p:spPr>
          <a:xfrm>
            <a:off x="21617722" y="10648804"/>
            <a:ext cx="863493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6" name="Gerader Verbinder 295">
            <a:extLst>
              <a:ext uri="{FF2B5EF4-FFF2-40B4-BE49-F238E27FC236}">
                <a16:creationId xmlns:a16="http://schemas.microsoft.com/office/drawing/2014/main" id="{ED03D2A0-0195-F664-47C8-35BAFA9D71A4}"/>
              </a:ext>
            </a:extLst>
          </p:cNvPr>
          <p:cNvCxnSpPr/>
          <p:nvPr/>
        </p:nvCxnSpPr>
        <p:spPr>
          <a:xfrm>
            <a:off x="30267404" y="10652532"/>
            <a:ext cx="0" cy="7145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8" name="Gerader Verbinder 297">
            <a:extLst>
              <a:ext uri="{FF2B5EF4-FFF2-40B4-BE49-F238E27FC236}">
                <a16:creationId xmlns:a16="http://schemas.microsoft.com/office/drawing/2014/main" id="{3D2D124B-7F92-7C15-610A-41E25F8CA8FC}"/>
              </a:ext>
            </a:extLst>
          </p:cNvPr>
          <p:cNvCxnSpPr>
            <a:cxnSpLocks/>
          </p:cNvCxnSpPr>
          <p:nvPr/>
        </p:nvCxnSpPr>
        <p:spPr>
          <a:xfrm flipV="1">
            <a:off x="21611100" y="9653539"/>
            <a:ext cx="0" cy="9694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1" name="Textfeld 300">
            <a:extLst>
              <a:ext uri="{FF2B5EF4-FFF2-40B4-BE49-F238E27FC236}">
                <a16:creationId xmlns:a16="http://schemas.microsoft.com/office/drawing/2014/main" id="{9DC6BCB1-BED0-EEC5-A45A-FF921517BA14}"/>
              </a:ext>
            </a:extLst>
          </p:cNvPr>
          <p:cNvSpPr txBox="1"/>
          <p:nvPr/>
        </p:nvSpPr>
        <p:spPr>
          <a:xfrm>
            <a:off x="25632304" y="8015326"/>
            <a:ext cx="1949575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mood, character, tuning</a:t>
            </a:r>
          </a:p>
          <a:p>
            <a:r>
              <a:rPr lang="en-US" sz="1000" dirty="0"/>
              <a:t>mood [spatially spread out]</a:t>
            </a:r>
          </a:p>
          <a:p>
            <a:r>
              <a:rPr lang="en-US" sz="1000" dirty="0"/>
              <a:t>mood as inner/psychic situation</a:t>
            </a:r>
          </a:p>
          <a:p>
            <a:r>
              <a:rPr lang="en-US" sz="1000" dirty="0"/>
              <a:t>a mood suggests</a:t>
            </a:r>
          </a:p>
          <a:p>
            <a:r>
              <a:rPr lang="en-US" sz="1000" dirty="0"/>
              <a:t>moods [quasi-objective]</a:t>
            </a:r>
          </a:p>
          <a:p>
            <a:r>
              <a:rPr lang="en-US" sz="1000" dirty="0"/>
              <a:t>concept of a mood</a:t>
            </a:r>
          </a:p>
          <a:p>
            <a:r>
              <a:rPr lang="en-US" sz="1000" dirty="0"/>
              <a:t>hue of a mood</a:t>
            </a:r>
          </a:p>
          <a:p>
            <a:r>
              <a:rPr lang="en-US" sz="1000" dirty="0"/>
              <a:t>mood music</a:t>
            </a:r>
          </a:p>
          <a:p>
            <a:r>
              <a:rPr lang="en-US" sz="1000" dirty="0"/>
              <a:t>quality of mood [radiating]</a:t>
            </a:r>
          </a:p>
          <a:p>
            <a:r>
              <a:rPr lang="en-US" sz="1000" dirty="0"/>
              <a:t>mood carpet / </a:t>
            </a:r>
            <a:r>
              <a:rPr lang="en-US" sz="1000" dirty="0" err="1"/>
              <a:t>atmo</a:t>
            </a:r>
            <a:r>
              <a:rPr lang="en-US" sz="1000" dirty="0"/>
              <a:t>-carpet</a:t>
            </a:r>
          </a:p>
          <a:p>
            <a:r>
              <a:rPr lang="en-US" sz="1000" dirty="0"/>
              <a:t>[mood] basic mood </a:t>
            </a:r>
          </a:p>
          <a:p>
            <a:r>
              <a:rPr lang="en-US" sz="1000" dirty="0"/>
              <a:t>attuned spaces</a:t>
            </a:r>
          </a:p>
        </p:txBody>
      </p:sp>
      <p:cxnSp>
        <p:nvCxnSpPr>
          <p:cNvPr id="303" name="Gerader Verbinder 302">
            <a:extLst>
              <a:ext uri="{FF2B5EF4-FFF2-40B4-BE49-F238E27FC236}">
                <a16:creationId xmlns:a16="http://schemas.microsoft.com/office/drawing/2014/main" id="{B6505CC1-25B1-A219-502B-EDF76763E82B}"/>
              </a:ext>
            </a:extLst>
          </p:cNvPr>
          <p:cNvCxnSpPr>
            <a:cxnSpLocks/>
          </p:cNvCxnSpPr>
          <p:nvPr/>
        </p:nvCxnSpPr>
        <p:spPr>
          <a:xfrm>
            <a:off x="25163309" y="7653873"/>
            <a:ext cx="0" cy="40691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5" name="Gerader Verbinder 304">
            <a:extLst>
              <a:ext uri="{FF2B5EF4-FFF2-40B4-BE49-F238E27FC236}">
                <a16:creationId xmlns:a16="http://schemas.microsoft.com/office/drawing/2014/main" id="{4B34317D-EE6B-D741-BA34-F6360E0BB46F}"/>
              </a:ext>
            </a:extLst>
          </p:cNvPr>
          <p:cNvCxnSpPr/>
          <p:nvPr/>
        </p:nvCxnSpPr>
        <p:spPr>
          <a:xfrm flipH="1">
            <a:off x="23997012" y="11716412"/>
            <a:ext cx="118404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8" name="Gerader Verbinder 307">
            <a:extLst>
              <a:ext uri="{FF2B5EF4-FFF2-40B4-BE49-F238E27FC236}">
                <a16:creationId xmlns:a16="http://schemas.microsoft.com/office/drawing/2014/main" id="{DD011352-3CB2-3DB7-232F-A212C0AB8100}"/>
              </a:ext>
            </a:extLst>
          </p:cNvPr>
          <p:cNvCxnSpPr>
            <a:cxnSpLocks/>
          </p:cNvCxnSpPr>
          <p:nvPr/>
        </p:nvCxnSpPr>
        <p:spPr>
          <a:xfrm flipV="1">
            <a:off x="25159914" y="7641173"/>
            <a:ext cx="418503" cy="117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2" name="Textfeld 311">
            <a:extLst>
              <a:ext uri="{FF2B5EF4-FFF2-40B4-BE49-F238E27FC236}">
                <a16:creationId xmlns:a16="http://schemas.microsoft.com/office/drawing/2014/main" id="{24E5BAF4-AED5-F813-824E-A6E96ED1FB8C}"/>
              </a:ext>
            </a:extLst>
          </p:cNvPr>
          <p:cNvSpPr txBox="1"/>
          <p:nvPr/>
        </p:nvSpPr>
        <p:spPr>
          <a:xfrm>
            <a:off x="27654728" y="18478749"/>
            <a:ext cx="3003631" cy="332398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between</a:t>
            </a:r>
          </a:p>
          <a:p>
            <a:r>
              <a:rPr lang="en-US" sz="1000" dirty="0"/>
              <a:t>between [being between]</a:t>
            </a:r>
          </a:p>
          <a:p>
            <a:r>
              <a:rPr lang="en-US" sz="1000" dirty="0"/>
              <a:t>between [field-like fluid in-between]</a:t>
            </a:r>
          </a:p>
          <a:p>
            <a:r>
              <a:rPr lang="en-US" sz="1000" dirty="0"/>
              <a:t>between [fluid]</a:t>
            </a:r>
          </a:p>
          <a:p>
            <a:r>
              <a:rPr lang="en-US" sz="1000" dirty="0"/>
              <a:t>between [</a:t>
            </a:r>
            <a:r>
              <a:rPr lang="en-US" sz="1000" dirty="0" err="1"/>
              <a:t>situative</a:t>
            </a:r>
            <a:r>
              <a:rPr lang="en-US" sz="1000" dirty="0"/>
              <a:t>]</a:t>
            </a:r>
          </a:p>
          <a:p>
            <a:r>
              <a:rPr lang="en-US" sz="1000" dirty="0"/>
              <a:t>between as third party [figures of the third]</a:t>
            </a:r>
          </a:p>
          <a:p>
            <a:r>
              <a:rPr lang="en-US" sz="1000" dirty="0"/>
              <a:t>between as field</a:t>
            </a:r>
          </a:p>
          <a:p>
            <a:r>
              <a:rPr lang="en-US" sz="1000" dirty="0"/>
              <a:t>between as half-thing</a:t>
            </a:r>
          </a:p>
          <a:p>
            <a:r>
              <a:rPr lang="en-US" sz="1000" dirty="0"/>
              <a:t>between as hybrid</a:t>
            </a:r>
          </a:p>
          <a:p>
            <a:r>
              <a:rPr lang="en-US" sz="1000" dirty="0"/>
              <a:t>between as mediator/messenger</a:t>
            </a:r>
          </a:p>
          <a:p>
            <a:r>
              <a:rPr lang="en-US" sz="1000" dirty="0"/>
              <a:t>in-between as relation</a:t>
            </a:r>
          </a:p>
          <a:p>
            <a:r>
              <a:rPr lang="en-US" sz="1000" dirty="0"/>
              <a:t>In-between between things</a:t>
            </a:r>
          </a:p>
          <a:p>
            <a:r>
              <a:rPr lang="en-US" sz="1000" dirty="0"/>
              <a:t>between subject and object</a:t>
            </a:r>
          </a:p>
          <a:p>
            <a:r>
              <a:rPr lang="en-US" sz="1000" dirty="0"/>
              <a:t>between objects and subjects</a:t>
            </a:r>
          </a:p>
          <a:p>
            <a:r>
              <a:rPr lang="en-US" sz="1000" dirty="0"/>
              <a:t>in-between existence</a:t>
            </a:r>
          </a:p>
          <a:p>
            <a:r>
              <a:rPr lang="en-US" sz="1000" dirty="0"/>
              <a:t>interpersonal atmosphere</a:t>
            </a:r>
          </a:p>
          <a:p>
            <a:r>
              <a:rPr lang="en-US" sz="1000" dirty="0"/>
              <a:t>in-between space</a:t>
            </a:r>
          </a:p>
          <a:p>
            <a:r>
              <a:rPr lang="en-US" sz="1000" dirty="0"/>
              <a:t>in-between space as atmosphere</a:t>
            </a:r>
          </a:p>
          <a:p>
            <a:r>
              <a:rPr lang="en-US" sz="1000" dirty="0"/>
              <a:t>inter spatially</a:t>
            </a:r>
          </a:p>
          <a:p>
            <a:r>
              <a:rPr lang="en-US" sz="1000" dirty="0"/>
              <a:t>depiction of the in-between</a:t>
            </a:r>
          </a:p>
          <a:p>
            <a:r>
              <a:rPr lang="en-US" sz="1000" dirty="0"/>
              <a:t>in-between</a:t>
            </a:r>
          </a:p>
        </p:txBody>
      </p:sp>
      <p:cxnSp>
        <p:nvCxnSpPr>
          <p:cNvPr id="315" name="Gerader Verbinder 314">
            <a:extLst>
              <a:ext uri="{FF2B5EF4-FFF2-40B4-BE49-F238E27FC236}">
                <a16:creationId xmlns:a16="http://schemas.microsoft.com/office/drawing/2014/main" id="{0F9889C6-9B59-D7EA-5403-E53CFDD9CF2E}"/>
              </a:ext>
            </a:extLst>
          </p:cNvPr>
          <p:cNvCxnSpPr>
            <a:cxnSpLocks/>
          </p:cNvCxnSpPr>
          <p:nvPr/>
        </p:nvCxnSpPr>
        <p:spPr>
          <a:xfrm>
            <a:off x="21491254" y="21491856"/>
            <a:ext cx="0" cy="4712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9" name="Textfeld 318">
            <a:extLst>
              <a:ext uri="{FF2B5EF4-FFF2-40B4-BE49-F238E27FC236}">
                <a16:creationId xmlns:a16="http://schemas.microsoft.com/office/drawing/2014/main" id="{71F83941-3319-814E-2973-76C5580D1DC7}"/>
              </a:ext>
            </a:extLst>
          </p:cNvPr>
          <p:cNvSpPr txBox="1"/>
          <p:nvPr/>
        </p:nvSpPr>
        <p:spPr>
          <a:xfrm>
            <a:off x="26573939" y="16771078"/>
            <a:ext cx="2557247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diaphanous [</a:t>
            </a:r>
            <a:r>
              <a:rPr lang="en-US" sz="1000" dirty="0" err="1"/>
              <a:t>diaphane</a:t>
            </a:r>
            <a:r>
              <a:rPr lang="en-US" sz="1000" dirty="0"/>
              <a:t>] transparent</a:t>
            </a:r>
          </a:p>
          <a:p>
            <a:r>
              <a:rPr lang="en-US" sz="1000" dirty="0" err="1"/>
              <a:t>diaphonous</a:t>
            </a:r>
            <a:r>
              <a:rPr lang="en-US" sz="1000" dirty="0"/>
              <a:t> as medium</a:t>
            </a:r>
          </a:p>
          <a:p>
            <a:r>
              <a:rPr lang="en-US" sz="1000" dirty="0" err="1"/>
              <a:t>diaphonous</a:t>
            </a:r>
            <a:r>
              <a:rPr lang="en-US" sz="1000" dirty="0"/>
              <a:t> as transparent medium</a:t>
            </a:r>
          </a:p>
          <a:p>
            <a:r>
              <a:rPr lang="en-US" sz="1000" dirty="0"/>
              <a:t>diaphanous light</a:t>
            </a:r>
          </a:p>
          <a:p>
            <a:r>
              <a:rPr lang="en-US" sz="1000" dirty="0"/>
              <a:t>transparent image</a:t>
            </a:r>
          </a:p>
        </p:txBody>
      </p:sp>
      <p:sp>
        <p:nvSpPr>
          <p:cNvPr id="321" name="Textfeld 320">
            <a:extLst>
              <a:ext uri="{FF2B5EF4-FFF2-40B4-BE49-F238E27FC236}">
                <a16:creationId xmlns:a16="http://schemas.microsoft.com/office/drawing/2014/main" id="{61C691B2-BBF0-B9A0-47FA-15D49C866361}"/>
              </a:ext>
            </a:extLst>
          </p:cNvPr>
          <p:cNvSpPr txBox="1"/>
          <p:nvPr/>
        </p:nvSpPr>
        <p:spPr>
          <a:xfrm>
            <a:off x="35704504" y="15150312"/>
            <a:ext cx="2268976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impact</a:t>
            </a:r>
          </a:p>
          <a:p>
            <a:r>
              <a:rPr lang="en-US" sz="1000" dirty="0"/>
              <a:t>impact of the components</a:t>
            </a:r>
          </a:p>
          <a:p>
            <a:r>
              <a:rPr lang="en-US" sz="1000" dirty="0"/>
              <a:t>impacts [physical]</a:t>
            </a:r>
          </a:p>
          <a:p>
            <a:r>
              <a:rPr lang="en-US" sz="1000" dirty="0"/>
              <a:t>effective side of ecstasies</a:t>
            </a:r>
          </a:p>
          <a:p>
            <a:r>
              <a:rPr lang="en-US" sz="1000" dirty="0"/>
              <a:t>relation of effect</a:t>
            </a:r>
          </a:p>
          <a:p>
            <a:r>
              <a:rPr lang="en-US" sz="1000" dirty="0"/>
              <a:t>optical effect</a:t>
            </a:r>
          </a:p>
        </p:txBody>
      </p:sp>
      <p:sp>
        <p:nvSpPr>
          <p:cNvPr id="323" name="Textfeld 322">
            <a:extLst>
              <a:ext uri="{FF2B5EF4-FFF2-40B4-BE49-F238E27FC236}">
                <a16:creationId xmlns:a16="http://schemas.microsoft.com/office/drawing/2014/main" id="{1884D5DD-DE47-408B-CC10-29876926A67E}"/>
              </a:ext>
            </a:extLst>
          </p:cNvPr>
          <p:cNvSpPr txBox="1"/>
          <p:nvPr/>
        </p:nvSpPr>
        <p:spPr>
          <a:xfrm>
            <a:off x="39788903" y="12475560"/>
            <a:ext cx="2907120" cy="24006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perceptibility</a:t>
            </a:r>
          </a:p>
          <a:p>
            <a:r>
              <a:rPr lang="en-US" sz="1000" dirty="0"/>
              <a:t>percept</a:t>
            </a:r>
          </a:p>
          <a:p>
            <a:r>
              <a:rPr lang="en-US" sz="1000" dirty="0"/>
              <a:t>perceiving in accordance with the atmosphere</a:t>
            </a:r>
          </a:p>
          <a:p>
            <a:r>
              <a:rPr lang="en-US" sz="1000" dirty="0"/>
              <a:t>perception</a:t>
            </a:r>
          </a:p>
          <a:p>
            <a:r>
              <a:rPr lang="en-US" sz="1000" dirty="0"/>
              <a:t>perception /vs/ sensing</a:t>
            </a:r>
          </a:p>
          <a:p>
            <a:r>
              <a:rPr lang="en-US" sz="1000" dirty="0"/>
              <a:t>perception [sensing atmospherically]</a:t>
            </a:r>
          </a:p>
          <a:p>
            <a:r>
              <a:rPr lang="en-US" sz="1000" dirty="0"/>
              <a:t>perception [bodily processes]</a:t>
            </a:r>
          </a:p>
          <a:p>
            <a:r>
              <a:rPr lang="en-US" sz="1000" dirty="0"/>
              <a:t>awareness of perception</a:t>
            </a:r>
          </a:p>
          <a:p>
            <a:r>
              <a:rPr lang="en-US" sz="1000" dirty="0"/>
              <a:t>perception is atmospheric</a:t>
            </a:r>
          </a:p>
          <a:p>
            <a:r>
              <a:rPr lang="en-US" sz="1000" dirty="0"/>
              <a:t>base of perception</a:t>
            </a:r>
          </a:p>
          <a:p>
            <a:r>
              <a:rPr lang="en-US" sz="1000" dirty="0"/>
              <a:t>school of perception  / perception theory</a:t>
            </a:r>
          </a:p>
          <a:p>
            <a:r>
              <a:rPr lang="en-US" sz="1000" dirty="0"/>
              <a:t>action in perception</a:t>
            </a:r>
          </a:p>
          <a:p>
            <a:r>
              <a:rPr lang="en-US" sz="1000" dirty="0" err="1"/>
              <a:t>aisthesis</a:t>
            </a:r>
            <a:r>
              <a:rPr lang="en-US" sz="1000" dirty="0"/>
              <a:t> as perception theory</a:t>
            </a:r>
          </a:p>
          <a:p>
            <a:r>
              <a:rPr lang="en-US" sz="1000" dirty="0"/>
              <a:t>perception of things [downstream]</a:t>
            </a:r>
          </a:p>
          <a:p>
            <a:r>
              <a:rPr lang="en-US" sz="1000" dirty="0"/>
              <a:t>blurred impressions of perception</a:t>
            </a:r>
          </a:p>
        </p:txBody>
      </p:sp>
      <p:sp>
        <p:nvSpPr>
          <p:cNvPr id="325" name="Textfeld 324">
            <a:extLst>
              <a:ext uri="{FF2B5EF4-FFF2-40B4-BE49-F238E27FC236}">
                <a16:creationId xmlns:a16="http://schemas.microsoft.com/office/drawing/2014/main" id="{997E16BE-C3C4-D062-8FD5-7E0167535B24}"/>
              </a:ext>
            </a:extLst>
          </p:cNvPr>
          <p:cNvSpPr txBox="1"/>
          <p:nvPr/>
        </p:nvSpPr>
        <p:spPr>
          <a:xfrm>
            <a:off x="37096738" y="10523385"/>
            <a:ext cx="455070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 err="1"/>
              <a:t>synaesthesia</a:t>
            </a:r>
            <a:endParaRPr lang="en-US" sz="1000" dirty="0"/>
          </a:p>
          <a:p>
            <a:r>
              <a:rPr lang="en-US" sz="1000" dirty="0"/>
              <a:t>synesthetic</a:t>
            </a:r>
          </a:p>
          <a:p>
            <a:r>
              <a:rPr lang="en-US" sz="1000" dirty="0"/>
              <a:t>synesthetic conception</a:t>
            </a:r>
          </a:p>
          <a:p>
            <a:r>
              <a:rPr lang="en-US" sz="1000" dirty="0"/>
              <a:t>synesthetic translation</a:t>
            </a:r>
          </a:p>
          <a:p>
            <a:r>
              <a:rPr lang="en-US" sz="1000" dirty="0"/>
              <a:t>synesthetic character</a:t>
            </a:r>
          </a:p>
          <a:p>
            <a:r>
              <a:rPr lang="en-US" sz="1000" dirty="0"/>
              <a:t>synesthetic relationship (to each other)</a:t>
            </a:r>
          </a:p>
        </p:txBody>
      </p:sp>
      <p:sp>
        <p:nvSpPr>
          <p:cNvPr id="327" name="Textfeld 326">
            <a:extLst>
              <a:ext uri="{FF2B5EF4-FFF2-40B4-BE49-F238E27FC236}">
                <a16:creationId xmlns:a16="http://schemas.microsoft.com/office/drawing/2014/main" id="{2920A835-D088-DF13-3527-E652E5B28244}"/>
              </a:ext>
            </a:extLst>
          </p:cNvPr>
          <p:cNvSpPr txBox="1"/>
          <p:nvPr/>
        </p:nvSpPr>
        <p:spPr>
          <a:xfrm>
            <a:off x="34636750" y="10571948"/>
            <a:ext cx="176254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vital impulses</a:t>
            </a:r>
          </a:p>
          <a:p>
            <a:r>
              <a:rPr lang="en-US" sz="1000" dirty="0"/>
              <a:t>effect of vitality</a:t>
            </a:r>
          </a:p>
          <a:p>
            <a:r>
              <a:rPr lang="en-US" sz="1000" dirty="0"/>
              <a:t>vitality [forms of vitality]</a:t>
            </a:r>
          </a:p>
          <a:p>
            <a:r>
              <a:rPr lang="en-US" sz="1000" dirty="0"/>
              <a:t>vitality</a:t>
            </a:r>
          </a:p>
        </p:txBody>
      </p:sp>
      <p:sp>
        <p:nvSpPr>
          <p:cNvPr id="329" name="Textfeld 328">
            <a:extLst>
              <a:ext uri="{FF2B5EF4-FFF2-40B4-BE49-F238E27FC236}">
                <a16:creationId xmlns:a16="http://schemas.microsoft.com/office/drawing/2014/main" id="{E8BF96F9-D5A9-20BC-E621-1815DA5C4074}"/>
              </a:ext>
            </a:extLst>
          </p:cNvPr>
          <p:cNvSpPr txBox="1"/>
          <p:nvPr/>
        </p:nvSpPr>
        <p:spPr>
          <a:xfrm>
            <a:off x="31896866" y="8374849"/>
            <a:ext cx="213974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feel</a:t>
            </a:r>
          </a:p>
          <a:p>
            <a:r>
              <a:rPr lang="en-US" sz="1000" dirty="0"/>
              <a:t>sense perception [sensation]</a:t>
            </a:r>
          </a:p>
          <a:p>
            <a:r>
              <a:rPr lang="en-US" sz="1000" dirty="0" err="1"/>
              <a:t>elementarism</a:t>
            </a:r>
            <a:r>
              <a:rPr lang="en-US" sz="1000" dirty="0"/>
              <a:t> of feeling</a:t>
            </a:r>
          </a:p>
        </p:txBody>
      </p:sp>
      <p:sp>
        <p:nvSpPr>
          <p:cNvPr id="331" name="Textfeld 330">
            <a:extLst>
              <a:ext uri="{FF2B5EF4-FFF2-40B4-BE49-F238E27FC236}">
                <a16:creationId xmlns:a16="http://schemas.microsoft.com/office/drawing/2014/main" id="{4DBCC3DB-4BB2-8494-F067-4E950138DD69}"/>
              </a:ext>
            </a:extLst>
          </p:cNvPr>
          <p:cNvSpPr txBox="1"/>
          <p:nvPr/>
        </p:nvSpPr>
        <p:spPr>
          <a:xfrm>
            <a:off x="34296726" y="7822285"/>
            <a:ext cx="2515703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smell, odor</a:t>
            </a:r>
          </a:p>
          <a:p>
            <a:r>
              <a:rPr lang="en-US" sz="1000" dirty="0"/>
              <a:t>smell [as ecstasy] </a:t>
            </a:r>
          </a:p>
          <a:p>
            <a:r>
              <a:rPr lang="en-US" sz="1000" dirty="0"/>
              <a:t>smell [secondary quality] odor</a:t>
            </a:r>
          </a:p>
          <a:p>
            <a:r>
              <a:rPr lang="en-US" sz="1000" dirty="0"/>
              <a:t>odor atmospheres, </a:t>
            </a:r>
            <a:r>
              <a:rPr lang="en-US" sz="1000" dirty="0" err="1"/>
              <a:t>Geruchstmosphäre</a:t>
            </a:r>
            <a:endParaRPr lang="en-US" sz="1000" dirty="0"/>
          </a:p>
        </p:txBody>
      </p:sp>
      <p:sp>
        <p:nvSpPr>
          <p:cNvPr id="333" name="Textfeld 332">
            <a:extLst>
              <a:ext uri="{FF2B5EF4-FFF2-40B4-BE49-F238E27FC236}">
                <a16:creationId xmlns:a16="http://schemas.microsoft.com/office/drawing/2014/main" id="{FE8246A3-7190-DCE7-9A4C-8E6AAFEC8B40}"/>
              </a:ext>
            </a:extLst>
          </p:cNvPr>
          <p:cNvSpPr txBox="1"/>
          <p:nvPr/>
        </p:nvSpPr>
        <p:spPr>
          <a:xfrm>
            <a:off x="31916088" y="10867716"/>
            <a:ext cx="2695479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intuition</a:t>
            </a:r>
          </a:p>
          <a:p>
            <a:r>
              <a:rPr lang="en-US" sz="1000" dirty="0"/>
              <a:t>feeling for intensities</a:t>
            </a:r>
          </a:p>
          <a:p>
            <a:r>
              <a:rPr lang="en-US" sz="1000" dirty="0"/>
              <a:t>feeling for potential bodily states</a:t>
            </a:r>
          </a:p>
          <a:p>
            <a:r>
              <a:rPr lang="en-US" sz="1000" dirty="0"/>
              <a:t>feeling for potential not predetermined states</a:t>
            </a:r>
          </a:p>
          <a:p>
            <a:r>
              <a:rPr lang="en-US" sz="1000" dirty="0"/>
              <a:t>sensed atmosphere</a:t>
            </a:r>
          </a:p>
          <a:p>
            <a:r>
              <a:rPr lang="en-US" sz="1000" dirty="0"/>
              <a:t>sensed intensities</a:t>
            </a:r>
          </a:p>
        </p:txBody>
      </p:sp>
      <p:sp>
        <p:nvSpPr>
          <p:cNvPr id="335" name="Textfeld 334">
            <a:extLst>
              <a:ext uri="{FF2B5EF4-FFF2-40B4-BE49-F238E27FC236}">
                <a16:creationId xmlns:a16="http://schemas.microsoft.com/office/drawing/2014/main" id="{82CC686A-9AEF-78A7-5CD7-7D8AD76FFC84}"/>
              </a:ext>
            </a:extLst>
          </p:cNvPr>
          <p:cNvSpPr txBox="1"/>
          <p:nvPr/>
        </p:nvSpPr>
        <p:spPr>
          <a:xfrm>
            <a:off x="39700295" y="5299571"/>
            <a:ext cx="1291666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cognition</a:t>
            </a:r>
          </a:p>
          <a:p>
            <a:r>
              <a:rPr lang="en-US" sz="1000" dirty="0"/>
              <a:t>kind of cognition</a:t>
            </a:r>
          </a:p>
          <a:p>
            <a:r>
              <a:rPr lang="en-US" sz="1000" dirty="0"/>
              <a:t>form of cognition</a:t>
            </a:r>
          </a:p>
          <a:p>
            <a:r>
              <a:rPr lang="en-US" sz="1000" dirty="0"/>
              <a:t>type of cognition</a:t>
            </a:r>
          </a:p>
          <a:p>
            <a:r>
              <a:rPr lang="en-US" sz="1000" dirty="0"/>
              <a:t>situated cognition</a:t>
            </a:r>
          </a:p>
          <a:p>
            <a:r>
              <a:rPr lang="en-US" sz="1000" dirty="0"/>
              <a:t>embodied cognition</a:t>
            </a:r>
          </a:p>
        </p:txBody>
      </p:sp>
      <p:sp>
        <p:nvSpPr>
          <p:cNvPr id="338" name="Textfeld 337">
            <a:extLst>
              <a:ext uri="{FF2B5EF4-FFF2-40B4-BE49-F238E27FC236}">
                <a16:creationId xmlns:a16="http://schemas.microsoft.com/office/drawing/2014/main" id="{1C17FA65-06E7-D0F3-5ED4-29B2012ED0B1}"/>
              </a:ext>
            </a:extLst>
          </p:cNvPr>
          <p:cNvSpPr txBox="1"/>
          <p:nvPr/>
        </p:nvSpPr>
        <p:spPr>
          <a:xfrm>
            <a:off x="39715675" y="6532086"/>
            <a:ext cx="2395711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sound [ecstasy]</a:t>
            </a:r>
          </a:p>
          <a:p>
            <a:r>
              <a:rPr lang="en-US" sz="1000" dirty="0"/>
              <a:t>sound [spatial acoustics]</a:t>
            </a:r>
          </a:p>
          <a:p>
            <a:r>
              <a:rPr lang="en-US" sz="1000" dirty="0"/>
              <a:t>sound [secondary quality]</a:t>
            </a:r>
          </a:p>
          <a:p>
            <a:r>
              <a:rPr lang="en-US" sz="1000" dirty="0"/>
              <a:t>sound atmospheres</a:t>
            </a:r>
          </a:p>
          <a:p>
            <a:r>
              <a:rPr lang="en-US" sz="1000" dirty="0"/>
              <a:t>sound color [timbre]</a:t>
            </a:r>
          </a:p>
          <a:p>
            <a:r>
              <a:rPr lang="en-US" sz="1000" dirty="0"/>
              <a:t>timbres as ecstasies of instruments </a:t>
            </a:r>
          </a:p>
          <a:p>
            <a:r>
              <a:rPr lang="en-US" sz="1000" dirty="0"/>
              <a:t>timbre research</a:t>
            </a:r>
          </a:p>
          <a:p>
            <a:r>
              <a:rPr lang="en-US" sz="1000" dirty="0"/>
              <a:t>timbral groove</a:t>
            </a:r>
          </a:p>
          <a:p>
            <a:r>
              <a:rPr lang="en-US" sz="1000" dirty="0"/>
              <a:t>sound materiality</a:t>
            </a:r>
          </a:p>
          <a:p>
            <a:r>
              <a:rPr lang="en-US" sz="1000" dirty="0"/>
              <a:t>sound physiognomies</a:t>
            </a:r>
          </a:p>
          <a:p>
            <a:r>
              <a:rPr lang="en-US" sz="1000" dirty="0"/>
              <a:t>sound effect</a:t>
            </a:r>
          </a:p>
        </p:txBody>
      </p:sp>
      <p:sp>
        <p:nvSpPr>
          <p:cNvPr id="340" name="Textfeld 339">
            <a:extLst>
              <a:ext uri="{FF2B5EF4-FFF2-40B4-BE49-F238E27FC236}">
                <a16:creationId xmlns:a16="http://schemas.microsoft.com/office/drawing/2014/main" id="{7E69A4F1-84C4-41C7-EEA1-3289CABC0D05}"/>
              </a:ext>
            </a:extLst>
          </p:cNvPr>
          <p:cNvSpPr txBox="1"/>
          <p:nvPr/>
        </p:nvSpPr>
        <p:spPr>
          <a:xfrm>
            <a:off x="37517055" y="20249995"/>
            <a:ext cx="2082454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similarity [formless]</a:t>
            </a:r>
          </a:p>
          <a:p>
            <a:r>
              <a:rPr lang="en-US" sz="1000" dirty="0"/>
              <a:t>similarity [local]</a:t>
            </a:r>
          </a:p>
          <a:p>
            <a:r>
              <a:rPr lang="en-US" sz="1000" dirty="0"/>
              <a:t>similarity [mimetic]</a:t>
            </a:r>
          </a:p>
          <a:p>
            <a:r>
              <a:rPr lang="en-US" sz="1000" dirty="0"/>
              <a:t>similarity in smoothness</a:t>
            </a:r>
          </a:p>
          <a:p>
            <a:r>
              <a:rPr lang="en-US" sz="1000" dirty="0"/>
              <a:t>similarity in the neighborhood</a:t>
            </a:r>
          </a:p>
          <a:p>
            <a:r>
              <a:rPr lang="en-US" sz="1000" dirty="0"/>
              <a:t>similarity thinking</a:t>
            </a:r>
          </a:p>
          <a:p>
            <a:r>
              <a:rPr lang="en-US" sz="1000" dirty="0"/>
              <a:t>similarity perception</a:t>
            </a:r>
          </a:p>
        </p:txBody>
      </p:sp>
      <p:sp>
        <p:nvSpPr>
          <p:cNvPr id="342" name="Textfeld 341">
            <a:extLst>
              <a:ext uri="{FF2B5EF4-FFF2-40B4-BE49-F238E27FC236}">
                <a16:creationId xmlns:a16="http://schemas.microsoft.com/office/drawing/2014/main" id="{FD34B32D-1B87-A3E1-19A1-E5DD9362C107}"/>
              </a:ext>
            </a:extLst>
          </p:cNvPr>
          <p:cNvSpPr txBox="1"/>
          <p:nvPr/>
        </p:nvSpPr>
        <p:spPr>
          <a:xfrm>
            <a:off x="38244131" y="22535470"/>
            <a:ext cx="2279214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form [as ecstasy]</a:t>
            </a:r>
          </a:p>
          <a:p>
            <a:r>
              <a:rPr lang="en-US" sz="1000" dirty="0"/>
              <a:t>form [as physiognomic traits]</a:t>
            </a:r>
          </a:p>
          <a:p>
            <a:r>
              <a:rPr lang="en-US" sz="1000" dirty="0"/>
              <a:t>form [as primary quality]</a:t>
            </a:r>
          </a:p>
          <a:p>
            <a:r>
              <a:rPr lang="en-US" sz="1000" dirty="0"/>
              <a:t>form [speaking forms]</a:t>
            </a:r>
          </a:p>
          <a:p>
            <a:r>
              <a:rPr lang="en-US" sz="1000" dirty="0"/>
              <a:t>form of a thing</a:t>
            </a:r>
          </a:p>
          <a:p>
            <a:r>
              <a:rPr lang="en-US" sz="1000" dirty="0"/>
              <a:t>forms of in-between</a:t>
            </a:r>
          </a:p>
          <a:p>
            <a:r>
              <a:rPr lang="en-US" sz="1000" dirty="0"/>
              <a:t>questions of form</a:t>
            </a:r>
          </a:p>
          <a:p>
            <a:r>
              <a:rPr lang="en-US" sz="1000" dirty="0"/>
              <a:t>shape category [shape category]</a:t>
            </a:r>
          </a:p>
          <a:p>
            <a:r>
              <a:rPr lang="en-US" sz="1000" dirty="0"/>
              <a:t>formless aesthetics</a:t>
            </a:r>
          </a:p>
        </p:txBody>
      </p:sp>
      <p:sp>
        <p:nvSpPr>
          <p:cNvPr id="344" name="Textfeld 343">
            <a:extLst>
              <a:ext uri="{FF2B5EF4-FFF2-40B4-BE49-F238E27FC236}">
                <a16:creationId xmlns:a16="http://schemas.microsoft.com/office/drawing/2014/main" id="{BEB5FA53-0D84-1B39-A617-D97E1775E191}"/>
              </a:ext>
            </a:extLst>
          </p:cNvPr>
          <p:cNvSpPr txBox="1"/>
          <p:nvPr/>
        </p:nvSpPr>
        <p:spPr>
          <a:xfrm>
            <a:off x="33490480" y="15652375"/>
            <a:ext cx="192308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character of the. atmosphere</a:t>
            </a:r>
          </a:p>
          <a:p>
            <a:r>
              <a:rPr lang="en-US" sz="1000" dirty="0"/>
              <a:t>character of the situation</a:t>
            </a:r>
          </a:p>
          <a:p>
            <a:r>
              <a:rPr lang="en-US" sz="1000" dirty="0"/>
              <a:t>character of a material</a:t>
            </a:r>
          </a:p>
        </p:txBody>
      </p:sp>
      <p:sp>
        <p:nvSpPr>
          <p:cNvPr id="346" name="Textfeld 345">
            <a:extLst>
              <a:ext uri="{FF2B5EF4-FFF2-40B4-BE49-F238E27FC236}">
                <a16:creationId xmlns:a16="http://schemas.microsoft.com/office/drawing/2014/main" id="{CC07ED69-DB37-2DDD-9514-05CF1A63598C}"/>
              </a:ext>
            </a:extLst>
          </p:cNvPr>
          <p:cNvSpPr txBox="1"/>
          <p:nvPr/>
        </p:nvSpPr>
        <p:spPr>
          <a:xfrm>
            <a:off x="18652130" y="7278707"/>
            <a:ext cx="2769312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voice</a:t>
            </a:r>
          </a:p>
          <a:p>
            <a:r>
              <a:rPr lang="en-US" sz="1000" dirty="0"/>
              <a:t>voice [ecstasy]</a:t>
            </a:r>
          </a:p>
          <a:p>
            <a:r>
              <a:rPr lang="en-US" sz="1000" dirty="0"/>
              <a:t>voice in bodily space</a:t>
            </a:r>
          </a:p>
          <a:p>
            <a:r>
              <a:rPr lang="en-US" sz="1000" dirty="0"/>
              <a:t>timbre [sonic space of an instrument, a voice]</a:t>
            </a:r>
          </a:p>
          <a:p>
            <a:r>
              <a:rPr lang="en-US" sz="1000" dirty="0"/>
              <a:t>voices of the instrument</a:t>
            </a:r>
          </a:p>
        </p:txBody>
      </p:sp>
      <p:cxnSp>
        <p:nvCxnSpPr>
          <p:cNvPr id="348" name="Gerader Verbinder 347">
            <a:extLst>
              <a:ext uri="{FF2B5EF4-FFF2-40B4-BE49-F238E27FC236}">
                <a16:creationId xmlns:a16="http://schemas.microsoft.com/office/drawing/2014/main" id="{36B343ED-F398-B6A9-5F7F-A61C58726D79}"/>
              </a:ext>
            </a:extLst>
          </p:cNvPr>
          <p:cNvCxnSpPr>
            <a:cxnSpLocks/>
          </p:cNvCxnSpPr>
          <p:nvPr/>
        </p:nvCxnSpPr>
        <p:spPr>
          <a:xfrm flipV="1">
            <a:off x="18972471" y="5932739"/>
            <a:ext cx="0" cy="74451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2" name="Gerader Verbinder 351">
            <a:extLst>
              <a:ext uri="{FF2B5EF4-FFF2-40B4-BE49-F238E27FC236}">
                <a16:creationId xmlns:a16="http://schemas.microsoft.com/office/drawing/2014/main" id="{549766BA-1ED5-5958-6D18-867D319CDF32}"/>
              </a:ext>
            </a:extLst>
          </p:cNvPr>
          <p:cNvCxnSpPr/>
          <p:nvPr/>
        </p:nvCxnSpPr>
        <p:spPr>
          <a:xfrm>
            <a:off x="16798587" y="1891940"/>
            <a:ext cx="0" cy="4682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3" name="Gerader Verbinder 352">
            <a:extLst>
              <a:ext uri="{FF2B5EF4-FFF2-40B4-BE49-F238E27FC236}">
                <a16:creationId xmlns:a16="http://schemas.microsoft.com/office/drawing/2014/main" id="{204DD6E3-8B40-1B44-AE7C-7233E04155AA}"/>
              </a:ext>
            </a:extLst>
          </p:cNvPr>
          <p:cNvCxnSpPr/>
          <p:nvPr/>
        </p:nvCxnSpPr>
        <p:spPr>
          <a:xfrm>
            <a:off x="16794870" y="3103706"/>
            <a:ext cx="0" cy="4682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4" name="Textfeld 353">
            <a:extLst>
              <a:ext uri="{FF2B5EF4-FFF2-40B4-BE49-F238E27FC236}">
                <a16:creationId xmlns:a16="http://schemas.microsoft.com/office/drawing/2014/main" id="{D5E7FEAE-B0A8-E19F-D4C7-F097F926CF8B}"/>
              </a:ext>
            </a:extLst>
          </p:cNvPr>
          <p:cNvSpPr txBox="1"/>
          <p:nvPr/>
        </p:nvSpPr>
        <p:spPr>
          <a:xfrm>
            <a:off x="11169102" y="3797135"/>
            <a:ext cx="1450145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see: vital impressions/ </a:t>
            </a:r>
          </a:p>
          <a:p>
            <a:r>
              <a:rPr lang="en-US" sz="1000" dirty="0"/>
              <a:t>forms of vitality</a:t>
            </a:r>
          </a:p>
        </p:txBody>
      </p:sp>
      <p:sp>
        <p:nvSpPr>
          <p:cNvPr id="356" name="Textfeld 355">
            <a:extLst>
              <a:ext uri="{FF2B5EF4-FFF2-40B4-BE49-F238E27FC236}">
                <a16:creationId xmlns:a16="http://schemas.microsoft.com/office/drawing/2014/main" id="{8144F0C9-DFA4-0C04-250A-8D4E0EF0A888}"/>
              </a:ext>
            </a:extLst>
          </p:cNvPr>
          <p:cNvSpPr txBox="1"/>
          <p:nvPr/>
        </p:nvSpPr>
        <p:spPr>
          <a:xfrm>
            <a:off x="37194236" y="27294613"/>
            <a:ext cx="3614250" cy="24006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ontology [movement ontology]</a:t>
            </a:r>
          </a:p>
          <a:p>
            <a:r>
              <a:rPr lang="en-US" sz="1000" dirty="0"/>
              <a:t>ontology [thing ontology] / classical thing ontology</a:t>
            </a:r>
          </a:p>
          <a:p>
            <a:r>
              <a:rPr lang="en-US" sz="1000" dirty="0"/>
              <a:t>ontology [discrete ontology]</a:t>
            </a:r>
          </a:p>
          <a:p>
            <a:r>
              <a:rPr lang="en-US" sz="1000" dirty="0"/>
              <a:t>ontology [event ontology]</a:t>
            </a:r>
          </a:p>
          <a:p>
            <a:r>
              <a:rPr lang="en-US" sz="1000" dirty="0"/>
              <a:t>ontology [field ontology (situational ontology)] / </a:t>
            </a:r>
            <a:r>
              <a:rPr lang="en-US" sz="1000" dirty="0" err="1"/>
              <a:t>fieldontology</a:t>
            </a:r>
            <a:endParaRPr lang="en-US" sz="1000" dirty="0"/>
          </a:p>
          <a:p>
            <a:r>
              <a:rPr lang="en-US" sz="1000" dirty="0"/>
              <a:t>ontology [indiscrete ontology]</a:t>
            </a:r>
          </a:p>
          <a:p>
            <a:r>
              <a:rPr lang="en-US" sz="1000" dirty="0"/>
              <a:t>ontology [ontology of the in-between]</a:t>
            </a:r>
          </a:p>
          <a:p>
            <a:r>
              <a:rPr lang="en-US" sz="1000" dirty="0"/>
              <a:t>ontology [process ontology (event ontology)]</a:t>
            </a:r>
          </a:p>
          <a:p>
            <a:r>
              <a:rPr lang="en-US" sz="1000" dirty="0"/>
              <a:t>ontology [process-based thing ontology]</a:t>
            </a:r>
          </a:p>
          <a:p>
            <a:r>
              <a:rPr lang="en-US" sz="1000" dirty="0"/>
              <a:t>ontology [relational ontology]</a:t>
            </a:r>
          </a:p>
          <a:p>
            <a:r>
              <a:rPr lang="en-US" sz="1000" dirty="0"/>
              <a:t>ontology [ontology of relations]</a:t>
            </a:r>
          </a:p>
          <a:p>
            <a:r>
              <a:rPr lang="en-US" sz="1000" dirty="0"/>
              <a:t>ontology [ontology of a conceptual field]</a:t>
            </a:r>
          </a:p>
          <a:p>
            <a:r>
              <a:rPr lang="en-US" sz="1000" dirty="0"/>
              <a:t>ontology [situational ontology]</a:t>
            </a:r>
          </a:p>
          <a:p>
            <a:r>
              <a:rPr lang="en-US" sz="1000" dirty="0"/>
              <a:t>ontology [substance ontology]</a:t>
            </a:r>
          </a:p>
          <a:p>
            <a:r>
              <a:rPr lang="en-US" sz="1000" dirty="0"/>
              <a:t>ontology [Cartesian ontology]</a:t>
            </a:r>
          </a:p>
        </p:txBody>
      </p:sp>
      <p:sp>
        <p:nvSpPr>
          <p:cNvPr id="357" name="Textfeld 356">
            <a:extLst>
              <a:ext uri="{FF2B5EF4-FFF2-40B4-BE49-F238E27FC236}">
                <a16:creationId xmlns:a16="http://schemas.microsoft.com/office/drawing/2014/main" id="{60AB10CC-10FF-F595-2218-FF72B45E6A7B}"/>
              </a:ext>
            </a:extLst>
          </p:cNvPr>
          <p:cNvSpPr txBox="1"/>
          <p:nvPr/>
        </p:nvSpPr>
        <p:spPr>
          <a:xfrm>
            <a:off x="39153000" y="29116330"/>
            <a:ext cx="201997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/>
              <a:t>ontology</a:t>
            </a:r>
          </a:p>
        </p:txBody>
      </p:sp>
      <p:sp>
        <p:nvSpPr>
          <p:cNvPr id="359" name="Textfeld 358">
            <a:extLst>
              <a:ext uri="{FF2B5EF4-FFF2-40B4-BE49-F238E27FC236}">
                <a16:creationId xmlns:a16="http://schemas.microsoft.com/office/drawing/2014/main" id="{B8FB7B44-D148-0FC5-16DF-3A3C0824B6FB}"/>
              </a:ext>
            </a:extLst>
          </p:cNvPr>
          <p:cNvSpPr txBox="1"/>
          <p:nvPr/>
        </p:nvSpPr>
        <p:spPr>
          <a:xfrm>
            <a:off x="19413095" y="3486770"/>
            <a:ext cx="2380105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music – spatially flowing art forum</a:t>
            </a:r>
          </a:p>
          <a:p>
            <a:r>
              <a:rPr lang="en-US" sz="1000" dirty="0"/>
              <a:t>music as atmosphere</a:t>
            </a:r>
          </a:p>
          <a:p>
            <a:r>
              <a:rPr lang="en-US" sz="1000" dirty="0"/>
              <a:t>music as basic atmospheric art</a:t>
            </a:r>
          </a:p>
          <a:p>
            <a:r>
              <a:rPr lang="en-US" sz="1000" dirty="0"/>
              <a:t>music is an atmosphere</a:t>
            </a:r>
          </a:p>
          <a:p>
            <a:r>
              <a:rPr lang="en-US" sz="1000" dirty="0"/>
              <a:t>musical atmospheres</a:t>
            </a:r>
          </a:p>
          <a:p>
            <a:r>
              <a:rPr lang="en-US" sz="1000" dirty="0"/>
              <a:t>musical/acoustic atmospheres</a:t>
            </a:r>
          </a:p>
          <a:p>
            <a:r>
              <a:rPr lang="en-US" sz="1000" dirty="0"/>
              <a:t>musical basic mood</a:t>
            </a:r>
          </a:p>
          <a:p>
            <a:r>
              <a:rPr lang="en-US" sz="1000" dirty="0"/>
              <a:t>musical intensity</a:t>
            </a:r>
          </a:p>
          <a:p>
            <a:r>
              <a:rPr lang="en-US" sz="1000" dirty="0"/>
              <a:t>music diagrammatic</a:t>
            </a:r>
          </a:p>
          <a:p>
            <a:r>
              <a:rPr lang="en-US" sz="1000" dirty="0"/>
              <a:t>groove</a:t>
            </a:r>
          </a:p>
        </p:txBody>
      </p:sp>
      <p:sp>
        <p:nvSpPr>
          <p:cNvPr id="361" name="Textfeld 360">
            <a:extLst>
              <a:ext uri="{FF2B5EF4-FFF2-40B4-BE49-F238E27FC236}">
                <a16:creationId xmlns:a16="http://schemas.microsoft.com/office/drawing/2014/main" id="{A4CC0C9F-119F-6F0E-622D-70B50E0BD588}"/>
              </a:ext>
            </a:extLst>
          </p:cNvPr>
          <p:cNvSpPr txBox="1"/>
          <p:nvPr/>
        </p:nvSpPr>
        <p:spPr>
          <a:xfrm>
            <a:off x="1525597" y="8579548"/>
            <a:ext cx="2684773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material / material agency</a:t>
            </a:r>
          </a:p>
          <a:p>
            <a:r>
              <a:rPr lang="en-US" sz="1000" dirty="0"/>
              <a:t>material character [character of a material]</a:t>
            </a:r>
          </a:p>
          <a:p>
            <a:r>
              <a:rPr lang="en-US" sz="1000" dirty="0"/>
              <a:t>material formability [of atmospheres] </a:t>
            </a:r>
          </a:p>
          <a:p>
            <a:r>
              <a:rPr lang="en-US" sz="1000" dirty="0"/>
              <a:t>materiality</a:t>
            </a:r>
          </a:p>
          <a:p>
            <a:r>
              <a:rPr lang="en-US" sz="1000" dirty="0"/>
              <a:t>materiality [that emerges]</a:t>
            </a:r>
          </a:p>
          <a:p>
            <a:r>
              <a:rPr lang="en-US" sz="1000" dirty="0"/>
              <a:t>materiality of the atmospheres</a:t>
            </a:r>
          </a:p>
          <a:p>
            <a:r>
              <a:rPr lang="en-US" sz="1000" dirty="0"/>
              <a:t>materiality of the instruments</a:t>
            </a:r>
          </a:p>
          <a:p>
            <a:r>
              <a:rPr lang="en-US" sz="1000" dirty="0"/>
              <a:t>material affordance</a:t>
            </a:r>
          </a:p>
          <a:p>
            <a:r>
              <a:rPr lang="en-US" sz="1000" dirty="0"/>
              <a:t>material emanation</a:t>
            </a:r>
          </a:p>
          <a:p>
            <a:r>
              <a:rPr lang="en-US" sz="1000" dirty="0"/>
              <a:t>intangible</a:t>
            </a:r>
          </a:p>
        </p:txBody>
      </p:sp>
      <p:sp>
        <p:nvSpPr>
          <p:cNvPr id="364" name="Textfeld 363">
            <a:extLst>
              <a:ext uri="{FF2B5EF4-FFF2-40B4-BE49-F238E27FC236}">
                <a16:creationId xmlns:a16="http://schemas.microsoft.com/office/drawing/2014/main" id="{C4A3C75B-C9D1-32B4-DA73-DC498310C9CB}"/>
              </a:ext>
            </a:extLst>
          </p:cNvPr>
          <p:cNvSpPr txBox="1"/>
          <p:nvPr/>
        </p:nvSpPr>
        <p:spPr>
          <a:xfrm>
            <a:off x="140491" y="10229602"/>
            <a:ext cx="3279531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ecstasies of things</a:t>
            </a:r>
          </a:p>
          <a:p>
            <a:r>
              <a:rPr lang="en-US" sz="1000" dirty="0"/>
              <a:t>things as actors</a:t>
            </a:r>
          </a:p>
          <a:p>
            <a:r>
              <a:rPr lang="en-US" sz="1000" dirty="0"/>
              <a:t>things as generators[of atmospheres]</a:t>
            </a:r>
          </a:p>
          <a:p>
            <a:r>
              <a:rPr lang="en-US" sz="1000" dirty="0"/>
              <a:t>things as generators of our affective concern</a:t>
            </a:r>
          </a:p>
          <a:p>
            <a:r>
              <a:rPr lang="en-US" sz="1000" dirty="0"/>
              <a:t>things in arrangement</a:t>
            </a:r>
          </a:p>
          <a:p>
            <a:r>
              <a:rPr lang="en-US" sz="1000" dirty="0"/>
              <a:t>things in a state of being together</a:t>
            </a:r>
          </a:p>
          <a:p>
            <a:r>
              <a:rPr lang="en-US" sz="1000" dirty="0"/>
              <a:t>things and their relations to one another</a:t>
            </a:r>
          </a:p>
          <a:p>
            <a:r>
              <a:rPr lang="en-US" sz="1000" dirty="0"/>
              <a:t>thing-induced atmospheres</a:t>
            </a:r>
          </a:p>
          <a:p>
            <a:r>
              <a:rPr lang="en-US" sz="1000" dirty="0"/>
              <a:t>perception of things</a:t>
            </a:r>
          </a:p>
        </p:txBody>
      </p:sp>
      <p:sp>
        <p:nvSpPr>
          <p:cNvPr id="366" name="Textfeld 365">
            <a:extLst>
              <a:ext uri="{FF2B5EF4-FFF2-40B4-BE49-F238E27FC236}">
                <a16:creationId xmlns:a16="http://schemas.microsoft.com/office/drawing/2014/main" id="{2FDB2EA2-ED47-CCF6-4087-A124AFB486BA}"/>
              </a:ext>
            </a:extLst>
          </p:cNvPr>
          <p:cNvSpPr txBox="1"/>
          <p:nvPr/>
        </p:nvSpPr>
        <p:spPr>
          <a:xfrm>
            <a:off x="31800601" y="18741269"/>
            <a:ext cx="2811605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unity of a situation</a:t>
            </a:r>
          </a:p>
          <a:p>
            <a:r>
              <a:rPr lang="en-US" sz="1000" dirty="0"/>
              <a:t>unities [physiognomic]</a:t>
            </a:r>
          </a:p>
          <a:p>
            <a:r>
              <a:rPr lang="en-US" sz="1000" dirty="0"/>
              <a:t>Integral feeling of the background</a:t>
            </a:r>
          </a:p>
          <a:p>
            <a:r>
              <a:rPr lang="en-US" sz="1000" dirty="0"/>
              <a:t>integral relationship</a:t>
            </a:r>
          </a:p>
          <a:p>
            <a:r>
              <a:rPr lang="en-US" sz="1000" dirty="0"/>
              <a:t>integral phenomenon</a:t>
            </a:r>
          </a:p>
          <a:p>
            <a:endParaRPr lang="en-US" sz="1000" dirty="0"/>
          </a:p>
          <a:p>
            <a:r>
              <a:rPr lang="en-US" sz="1000" dirty="0"/>
              <a:t>totalities</a:t>
            </a:r>
          </a:p>
        </p:txBody>
      </p:sp>
      <p:sp>
        <p:nvSpPr>
          <p:cNvPr id="368" name="Textfeld 367">
            <a:extLst>
              <a:ext uri="{FF2B5EF4-FFF2-40B4-BE49-F238E27FC236}">
                <a16:creationId xmlns:a16="http://schemas.microsoft.com/office/drawing/2014/main" id="{9D8CC38E-1F64-7ED1-E3E2-337169DC8017}"/>
              </a:ext>
            </a:extLst>
          </p:cNvPr>
          <p:cNvSpPr txBox="1"/>
          <p:nvPr/>
        </p:nvSpPr>
        <p:spPr>
          <a:xfrm>
            <a:off x="40373171" y="15599097"/>
            <a:ext cx="2263521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contrast [contrast of intensity]</a:t>
            </a:r>
          </a:p>
          <a:p>
            <a:r>
              <a:rPr lang="en-US" sz="1000" dirty="0"/>
              <a:t>lack of contrast</a:t>
            </a:r>
          </a:p>
          <a:p>
            <a:r>
              <a:rPr lang="en-US" sz="1000" dirty="0"/>
              <a:t>contrasts [weak]</a:t>
            </a:r>
          </a:p>
          <a:p>
            <a:r>
              <a:rPr lang="en-US" sz="1000" dirty="0"/>
              <a:t>contrasts [soft/weak]</a:t>
            </a:r>
          </a:p>
          <a:p>
            <a:r>
              <a:rPr lang="en-US" sz="1000" dirty="0"/>
              <a:t>contrast logic, logic of contrast</a:t>
            </a:r>
          </a:p>
          <a:p>
            <a:r>
              <a:rPr lang="en-US" sz="1000" dirty="0"/>
              <a:t>high-contrast positions</a:t>
            </a:r>
          </a:p>
        </p:txBody>
      </p:sp>
      <p:sp>
        <p:nvSpPr>
          <p:cNvPr id="372" name="Textfeld 371">
            <a:extLst>
              <a:ext uri="{FF2B5EF4-FFF2-40B4-BE49-F238E27FC236}">
                <a16:creationId xmlns:a16="http://schemas.microsoft.com/office/drawing/2014/main" id="{DC5DF4F1-1463-08AC-304A-1136771B33DA}"/>
              </a:ext>
            </a:extLst>
          </p:cNvPr>
          <p:cNvSpPr txBox="1"/>
          <p:nvPr/>
        </p:nvSpPr>
        <p:spPr>
          <a:xfrm>
            <a:off x="2179123" y="28152573"/>
            <a:ext cx="1790875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transitions (continuous]</a:t>
            </a:r>
          </a:p>
          <a:p>
            <a:r>
              <a:rPr lang="en-US" sz="1000" dirty="0"/>
              <a:t>transitions (impure]</a:t>
            </a:r>
          </a:p>
          <a:p>
            <a:r>
              <a:rPr lang="en-US" sz="1000" dirty="0"/>
              <a:t>transitions [sliding]</a:t>
            </a:r>
          </a:p>
          <a:p>
            <a:r>
              <a:rPr lang="en-US" sz="1000" dirty="0"/>
              <a:t>transitions [blurred]</a:t>
            </a:r>
          </a:p>
        </p:txBody>
      </p:sp>
      <p:cxnSp>
        <p:nvCxnSpPr>
          <p:cNvPr id="376" name="Gerader Verbinder 375">
            <a:extLst>
              <a:ext uri="{FF2B5EF4-FFF2-40B4-BE49-F238E27FC236}">
                <a16:creationId xmlns:a16="http://schemas.microsoft.com/office/drawing/2014/main" id="{EFBE15E7-81E6-2298-56F1-32D683A9863C}"/>
              </a:ext>
            </a:extLst>
          </p:cNvPr>
          <p:cNvCxnSpPr>
            <a:cxnSpLocks/>
          </p:cNvCxnSpPr>
          <p:nvPr/>
        </p:nvCxnSpPr>
        <p:spPr>
          <a:xfrm flipV="1">
            <a:off x="19016716" y="4270294"/>
            <a:ext cx="0" cy="8977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8" name="Gerader Verbinder 377">
            <a:extLst>
              <a:ext uri="{FF2B5EF4-FFF2-40B4-BE49-F238E27FC236}">
                <a16:creationId xmlns:a16="http://schemas.microsoft.com/office/drawing/2014/main" id="{5C4DE9A9-B152-4813-A59E-332300A43658}"/>
              </a:ext>
            </a:extLst>
          </p:cNvPr>
          <p:cNvCxnSpPr>
            <a:cxnSpLocks/>
          </p:cNvCxnSpPr>
          <p:nvPr/>
        </p:nvCxnSpPr>
        <p:spPr>
          <a:xfrm flipV="1">
            <a:off x="17212496" y="4167055"/>
            <a:ext cx="0" cy="17419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3" name="Gerader Verbinder 382">
            <a:extLst>
              <a:ext uri="{FF2B5EF4-FFF2-40B4-BE49-F238E27FC236}">
                <a16:creationId xmlns:a16="http://schemas.microsoft.com/office/drawing/2014/main" id="{4C14B513-385D-04D5-F046-43A22DA4DA9A}"/>
              </a:ext>
            </a:extLst>
          </p:cNvPr>
          <p:cNvCxnSpPr>
            <a:cxnSpLocks/>
          </p:cNvCxnSpPr>
          <p:nvPr/>
        </p:nvCxnSpPr>
        <p:spPr>
          <a:xfrm>
            <a:off x="17628671" y="8392854"/>
            <a:ext cx="384650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5" name="Gerader Verbinder 384">
            <a:extLst>
              <a:ext uri="{FF2B5EF4-FFF2-40B4-BE49-F238E27FC236}">
                <a16:creationId xmlns:a16="http://schemas.microsoft.com/office/drawing/2014/main" id="{3B062080-B8B7-8D4A-DB9C-130323E1D667}"/>
              </a:ext>
            </a:extLst>
          </p:cNvPr>
          <p:cNvCxnSpPr/>
          <p:nvPr/>
        </p:nvCxnSpPr>
        <p:spPr>
          <a:xfrm flipV="1">
            <a:off x="21524505" y="5685965"/>
            <a:ext cx="0" cy="26862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9" name="Gerader Verbinder 388">
            <a:extLst>
              <a:ext uri="{FF2B5EF4-FFF2-40B4-BE49-F238E27FC236}">
                <a16:creationId xmlns:a16="http://schemas.microsoft.com/office/drawing/2014/main" id="{1EF30D94-C4C1-A5F0-0860-8763B46F35C6}"/>
              </a:ext>
            </a:extLst>
          </p:cNvPr>
          <p:cNvCxnSpPr>
            <a:cxnSpLocks/>
          </p:cNvCxnSpPr>
          <p:nvPr/>
        </p:nvCxnSpPr>
        <p:spPr>
          <a:xfrm flipH="1">
            <a:off x="11293555" y="8343000"/>
            <a:ext cx="96671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0" name="Gerader Verbinder 389">
            <a:extLst>
              <a:ext uri="{FF2B5EF4-FFF2-40B4-BE49-F238E27FC236}">
                <a16:creationId xmlns:a16="http://schemas.microsoft.com/office/drawing/2014/main" id="{661DA1A3-D934-0477-A822-A29BBA1068E2}"/>
              </a:ext>
            </a:extLst>
          </p:cNvPr>
          <p:cNvCxnSpPr>
            <a:cxnSpLocks/>
          </p:cNvCxnSpPr>
          <p:nvPr/>
        </p:nvCxnSpPr>
        <p:spPr>
          <a:xfrm flipH="1" flipV="1">
            <a:off x="8209490" y="4428174"/>
            <a:ext cx="3111364" cy="39148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5" name="Gerader Verbinder 394">
            <a:extLst>
              <a:ext uri="{FF2B5EF4-FFF2-40B4-BE49-F238E27FC236}">
                <a16:creationId xmlns:a16="http://schemas.microsoft.com/office/drawing/2014/main" id="{AF4654FD-150D-E7A3-29AC-BD36D5FF36BC}"/>
              </a:ext>
            </a:extLst>
          </p:cNvPr>
          <p:cNvCxnSpPr>
            <a:cxnSpLocks/>
          </p:cNvCxnSpPr>
          <p:nvPr/>
        </p:nvCxnSpPr>
        <p:spPr>
          <a:xfrm>
            <a:off x="14050967" y="4719148"/>
            <a:ext cx="0" cy="32123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7" name="Textfeld 396">
            <a:extLst>
              <a:ext uri="{FF2B5EF4-FFF2-40B4-BE49-F238E27FC236}">
                <a16:creationId xmlns:a16="http://schemas.microsoft.com/office/drawing/2014/main" id="{6FF5D78C-A0F9-B44C-A345-0CCB420E8B74}"/>
              </a:ext>
            </a:extLst>
          </p:cNvPr>
          <p:cNvSpPr txBox="1"/>
          <p:nvPr/>
        </p:nvSpPr>
        <p:spPr>
          <a:xfrm>
            <a:off x="28181836" y="27585925"/>
            <a:ext cx="3442153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intra-action [energetic]</a:t>
            </a:r>
          </a:p>
          <a:p>
            <a:r>
              <a:rPr lang="en-US" sz="1000" dirty="0"/>
              <a:t>Intra-action of media relevant to perception</a:t>
            </a:r>
          </a:p>
          <a:p>
            <a:r>
              <a:rPr lang="en-US" sz="1000" dirty="0"/>
              <a:t>potential of </a:t>
            </a:r>
            <a:r>
              <a:rPr lang="en-US" sz="1000" dirty="0" err="1"/>
              <a:t>intraAction</a:t>
            </a:r>
            <a:r>
              <a:rPr lang="en-US" sz="1000" dirty="0"/>
              <a:t> </a:t>
            </a:r>
          </a:p>
          <a:p>
            <a:r>
              <a:rPr lang="en-US" sz="1000" dirty="0"/>
              <a:t>Intra-active interaction </a:t>
            </a:r>
          </a:p>
          <a:p>
            <a:r>
              <a:rPr lang="en-US" sz="1000" dirty="0"/>
              <a:t>intra-acting agency</a:t>
            </a:r>
          </a:p>
        </p:txBody>
      </p:sp>
      <p:cxnSp>
        <p:nvCxnSpPr>
          <p:cNvPr id="399" name="Gerader Verbinder 398">
            <a:extLst>
              <a:ext uri="{FF2B5EF4-FFF2-40B4-BE49-F238E27FC236}">
                <a16:creationId xmlns:a16="http://schemas.microsoft.com/office/drawing/2014/main" id="{599A81F1-AD28-B771-45B2-6AA7A02A9B59}"/>
              </a:ext>
            </a:extLst>
          </p:cNvPr>
          <p:cNvCxnSpPr>
            <a:cxnSpLocks/>
          </p:cNvCxnSpPr>
          <p:nvPr/>
        </p:nvCxnSpPr>
        <p:spPr>
          <a:xfrm>
            <a:off x="31123908" y="27549830"/>
            <a:ext cx="0" cy="8007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2" name="Textfeld 401">
            <a:extLst>
              <a:ext uri="{FF2B5EF4-FFF2-40B4-BE49-F238E27FC236}">
                <a16:creationId xmlns:a16="http://schemas.microsoft.com/office/drawing/2014/main" id="{43C9627B-08B6-017A-5A1D-584FBDBFCA60}"/>
              </a:ext>
            </a:extLst>
          </p:cNvPr>
          <p:cNvSpPr txBox="1"/>
          <p:nvPr/>
        </p:nvSpPr>
        <p:spPr>
          <a:xfrm>
            <a:off x="25342639" y="25876097"/>
            <a:ext cx="2268976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effective force</a:t>
            </a:r>
          </a:p>
          <a:p>
            <a:r>
              <a:rPr lang="en-US" sz="1000" dirty="0"/>
              <a:t>effective force of the components</a:t>
            </a:r>
          </a:p>
          <a:p>
            <a:r>
              <a:rPr lang="en-US" sz="1000" dirty="0"/>
              <a:t>effective forces [physical]</a:t>
            </a:r>
          </a:p>
          <a:p>
            <a:r>
              <a:rPr lang="en-US" sz="1000" dirty="0"/>
              <a:t>effective side of ecstasies</a:t>
            </a:r>
          </a:p>
          <a:p>
            <a:r>
              <a:rPr lang="en-US" sz="1000" dirty="0"/>
              <a:t>relations of effect</a:t>
            </a:r>
          </a:p>
          <a:p>
            <a:r>
              <a:rPr lang="en-US" sz="1000" i="1" dirty="0"/>
              <a:t>See also: tangible effect</a:t>
            </a:r>
          </a:p>
        </p:txBody>
      </p:sp>
      <p:cxnSp>
        <p:nvCxnSpPr>
          <p:cNvPr id="405" name="Gerader Verbinder 404">
            <a:extLst>
              <a:ext uri="{FF2B5EF4-FFF2-40B4-BE49-F238E27FC236}">
                <a16:creationId xmlns:a16="http://schemas.microsoft.com/office/drawing/2014/main" id="{FC1BC9D5-459E-20CF-B692-9659E5E37474}"/>
              </a:ext>
            </a:extLst>
          </p:cNvPr>
          <p:cNvCxnSpPr>
            <a:stCxn id="161" idx="1"/>
          </p:cNvCxnSpPr>
          <p:nvPr/>
        </p:nvCxnSpPr>
        <p:spPr>
          <a:xfrm flipH="1">
            <a:off x="26320866" y="28704524"/>
            <a:ext cx="341176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7" name="Gerader Verbinder 406">
            <a:extLst>
              <a:ext uri="{FF2B5EF4-FFF2-40B4-BE49-F238E27FC236}">
                <a16:creationId xmlns:a16="http://schemas.microsoft.com/office/drawing/2014/main" id="{63C539CF-F69F-CF95-324D-B5A15D5EA375}"/>
              </a:ext>
            </a:extLst>
          </p:cNvPr>
          <p:cNvCxnSpPr/>
          <p:nvPr/>
        </p:nvCxnSpPr>
        <p:spPr>
          <a:xfrm flipV="1">
            <a:off x="26320866" y="27452661"/>
            <a:ext cx="0" cy="12387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9" name="Textfeld 408">
            <a:extLst>
              <a:ext uri="{FF2B5EF4-FFF2-40B4-BE49-F238E27FC236}">
                <a16:creationId xmlns:a16="http://schemas.microsoft.com/office/drawing/2014/main" id="{CD21F860-ECB8-88AC-B2A1-18DDE7A607F8}"/>
              </a:ext>
            </a:extLst>
          </p:cNvPr>
          <p:cNvSpPr txBox="1"/>
          <p:nvPr/>
        </p:nvSpPr>
        <p:spPr>
          <a:xfrm>
            <a:off x="22517947" y="27944595"/>
            <a:ext cx="2277569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agency [agent]</a:t>
            </a:r>
          </a:p>
          <a:p>
            <a:r>
              <a:rPr lang="en-US" sz="1000" dirty="0"/>
              <a:t>contingent agencies</a:t>
            </a:r>
          </a:p>
          <a:p>
            <a:r>
              <a:rPr lang="en-US" sz="1000" dirty="0"/>
              <a:t>agency [efficacy]</a:t>
            </a:r>
          </a:p>
          <a:p>
            <a:r>
              <a:rPr lang="en-US" sz="1000" dirty="0"/>
              <a:t>agency of the components of a situation</a:t>
            </a:r>
          </a:p>
          <a:p>
            <a:r>
              <a:rPr lang="en-US" sz="1000" dirty="0"/>
              <a:t>agency of various elements</a:t>
            </a:r>
          </a:p>
          <a:p>
            <a:r>
              <a:rPr lang="en-US" sz="1000" dirty="0"/>
              <a:t>agency of matter</a:t>
            </a:r>
          </a:p>
          <a:p>
            <a:r>
              <a:rPr lang="en-US" sz="1000" dirty="0"/>
              <a:t>agency [non-human]</a:t>
            </a:r>
          </a:p>
          <a:p>
            <a:r>
              <a:rPr lang="en-US" sz="1000" dirty="0"/>
              <a:t>intertwined agencies</a:t>
            </a:r>
          </a:p>
        </p:txBody>
      </p:sp>
      <p:cxnSp>
        <p:nvCxnSpPr>
          <p:cNvPr id="413" name="Gerader Verbinder 412">
            <a:extLst>
              <a:ext uri="{FF2B5EF4-FFF2-40B4-BE49-F238E27FC236}">
                <a16:creationId xmlns:a16="http://schemas.microsoft.com/office/drawing/2014/main" id="{A3E8E9AE-041C-CD7F-3B3F-2787EC7A3F21}"/>
              </a:ext>
            </a:extLst>
          </p:cNvPr>
          <p:cNvCxnSpPr/>
          <p:nvPr/>
        </p:nvCxnSpPr>
        <p:spPr>
          <a:xfrm>
            <a:off x="28424491" y="28447699"/>
            <a:ext cx="0" cy="5635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7" name="Gerader Verbinder 416">
            <a:extLst>
              <a:ext uri="{FF2B5EF4-FFF2-40B4-BE49-F238E27FC236}">
                <a16:creationId xmlns:a16="http://schemas.microsoft.com/office/drawing/2014/main" id="{D590A5C5-B0E6-1B7E-D8EF-3DC3781E79D3}"/>
              </a:ext>
            </a:extLst>
          </p:cNvPr>
          <p:cNvCxnSpPr/>
          <p:nvPr/>
        </p:nvCxnSpPr>
        <p:spPr>
          <a:xfrm flipH="1" flipV="1">
            <a:off x="28424491" y="23630766"/>
            <a:ext cx="740678" cy="9074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9" name="Textfeld 418">
            <a:extLst>
              <a:ext uri="{FF2B5EF4-FFF2-40B4-BE49-F238E27FC236}">
                <a16:creationId xmlns:a16="http://schemas.microsoft.com/office/drawing/2014/main" id="{1D1ADA56-47AB-37FA-507A-40ECC3E8E94B}"/>
              </a:ext>
            </a:extLst>
          </p:cNvPr>
          <p:cNvSpPr txBox="1"/>
          <p:nvPr/>
        </p:nvSpPr>
        <p:spPr>
          <a:xfrm>
            <a:off x="21029524" y="23164902"/>
            <a:ext cx="1480184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behavior</a:t>
            </a:r>
          </a:p>
          <a:p>
            <a:r>
              <a:rPr lang="en-US" sz="1000" dirty="0"/>
              <a:t>behavioral patten</a:t>
            </a:r>
          </a:p>
          <a:p>
            <a:r>
              <a:rPr lang="en-US" sz="1000" dirty="0"/>
              <a:t>mode of behavior</a:t>
            </a:r>
          </a:p>
        </p:txBody>
      </p:sp>
      <p:cxnSp>
        <p:nvCxnSpPr>
          <p:cNvPr id="421" name="Gerader Verbinder 420">
            <a:extLst>
              <a:ext uri="{FF2B5EF4-FFF2-40B4-BE49-F238E27FC236}">
                <a16:creationId xmlns:a16="http://schemas.microsoft.com/office/drawing/2014/main" id="{179F413D-DECA-83BF-1AF4-360C45C34F12}"/>
              </a:ext>
            </a:extLst>
          </p:cNvPr>
          <p:cNvCxnSpPr/>
          <p:nvPr/>
        </p:nvCxnSpPr>
        <p:spPr>
          <a:xfrm>
            <a:off x="21383625" y="24266935"/>
            <a:ext cx="0" cy="3476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2" name="Gerader Verbinder 421">
            <a:extLst>
              <a:ext uri="{FF2B5EF4-FFF2-40B4-BE49-F238E27FC236}">
                <a16:creationId xmlns:a16="http://schemas.microsoft.com/office/drawing/2014/main" id="{47EBCA9E-8FD9-CCAA-8C16-2A327C085FC9}"/>
              </a:ext>
            </a:extLst>
          </p:cNvPr>
          <p:cNvCxnSpPr/>
          <p:nvPr/>
        </p:nvCxnSpPr>
        <p:spPr>
          <a:xfrm>
            <a:off x="21348456" y="25322012"/>
            <a:ext cx="0" cy="3476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4" name="Gerader Verbinder 423">
            <a:extLst>
              <a:ext uri="{FF2B5EF4-FFF2-40B4-BE49-F238E27FC236}">
                <a16:creationId xmlns:a16="http://schemas.microsoft.com/office/drawing/2014/main" id="{F2056EB7-6385-95B5-0BF0-624564DC613C}"/>
              </a:ext>
            </a:extLst>
          </p:cNvPr>
          <p:cNvCxnSpPr>
            <a:cxnSpLocks/>
          </p:cNvCxnSpPr>
          <p:nvPr/>
        </p:nvCxnSpPr>
        <p:spPr>
          <a:xfrm>
            <a:off x="22159193" y="25308080"/>
            <a:ext cx="1164947" cy="122312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6" name="Textfeld 425">
            <a:extLst>
              <a:ext uri="{FF2B5EF4-FFF2-40B4-BE49-F238E27FC236}">
                <a16:creationId xmlns:a16="http://schemas.microsoft.com/office/drawing/2014/main" id="{14441215-0D29-ECAF-4564-981BFEDB45C9}"/>
              </a:ext>
            </a:extLst>
          </p:cNvPr>
          <p:cNvSpPr txBox="1"/>
          <p:nvPr/>
        </p:nvSpPr>
        <p:spPr>
          <a:xfrm>
            <a:off x="19814780" y="26069920"/>
            <a:ext cx="145719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course</a:t>
            </a:r>
          </a:p>
          <a:p>
            <a:r>
              <a:rPr lang="en-US" sz="1000" dirty="0"/>
              <a:t>character of a course</a:t>
            </a:r>
          </a:p>
          <a:p>
            <a:r>
              <a:rPr lang="en-US" sz="1000" dirty="0"/>
              <a:t>figure of a course</a:t>
            </a:r>
          </a:p>
          <a:p>
            <a:r>
              <a:rPr lang="en-US" sz="1000" dirty="0"/>
              <a:t>forms of a course</a:t>
            </a:r>
          </a:p>
          <a:p>
            <a:r>
              <a:rPr lang="en-US" sz="1000" dirty="0"/>
              <a:t>shapes  of a course</a:t>
            </a:r>
          </a:p>
          <a:p>
            <a:r>
              <a:rPr lang="en-US" sz="1000" dirty="0"/>
              <a:t>projections of a course</a:t>
            </a:r>
          </a:p>
        </p:txBody>
      </p:sp>
      <p:sp>
        <p:nvSpPr>
          <p:cNvPr id="428" name="Textfeld 427">
            <a:extLst>
              <a:ext uri="{FF2B5EF4-FFF2-40B4-BE49-F238E27FC236}">
                <a16:creationId xmlns:a16="http://schemas.microsoft.com/office/drawing/2014/main" id="{72F81ADC-3AE1-69C6-147E-673D855A9F94}"/>
              </a:ext>
            </a:extLst>
          </p:cNvPr>
          <p:cNvSpPr txBox="1"/>
          <p:nvPr/>
        </p:nvSpPr>
        <p:spPr>
          <a:xfrm>
            <a:off x="5809393" y="28876888"/>
            <a:ext cx="2383705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extension</a:t>
            </a:r>
          </a:p>
          <a:p>
            <a:r>
              <a:rPr lang="en-US" sz="1000" dirty="0"/>
              <a:t>extensive/intensive</a:t>
            </a:r>
          </a:p>
          <a:p>
            <a:r>
              <a:rPr lang="en-US" sz="1000" dirty="0"/>
              <a:t>extensive magnitude</a:t>
            </a:r>
          </a:p>
          <a:p>
            <a:r>
              <a:rPr lang="en-US" sz="1000" dirty="0"/>
              <a:t>extensive constellations [diagrams]</a:t>
            </a:r>
          </a:p>
          <a:p>
            <a:r>
              <a:rPr lang="en-US" sz="1000" dirty="0"/>
              <a:t>extensive approach [awareness]</a:t>
            </a:r>
          </a:p>
          <a:p>
            <a:r>
              <a:rPr lang="en-US" sz="1000" dirty="0"/>
              <a:t>extensive sense [space-fixated]</a:t>
            </a:r>
          </a:p>
        </p:txBody>
      </p:sp>
      <p:cxnSp>
        <p:nvCxnSpPr>
          <p:cNvPr id="430" name="Gerader Verbinder 429">
            <a:extLst>
              <a:ext uri="{FF2B5EF4-FFF2-40B4-BE49-F238E27FC236}">
                <a16:creationId xmlns:a16="http://schemas.microsoft.com/office/drawing/2014/main" id="{F1BA5968-519C-C6FB-362F-51786A9966CC}"/>
              </a:ext>
            </a:extLst>
          </p:cNvPr>
          <p:cNvCxnSpPr>
            <a:cxnSpLocks/>
          </p:cNvCxnSpPr>
          <p:nvPr/>
        </p:nvCxnSpPr>
        <p:spPr>
          <a:xfrm>
            <a:off x="7974727" y="28625613"/>
            <a:ext cx="102590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4" name="Textfeld 433">
            <a:extLst>
              <a:ext uri="{FF2B5EF4-FFF2-40B4-BE49-F238E27FC236}">
                <a16:creationId xmlns:a16="http://schemas.microsoft.com/office/drawing/2014/main" id="{38C9A737-1644-0F5A-2C99-D19FB49CD4D3}"/>
              </a:ext>
            </a:extLst>
          </p:cNvPr>
          <p:cNvSpPr txBox="1"/>
          <p:nvPr/>
        </p:nvSpPr>
        <p:spPr>
          <a:xfrm>
            <a:off x="7483102" y="27527747"/>
            <a:ext cx="2897891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distance [felt]</a:t>
            </a:r>
          </a:p>
          <a:p>
            <a:r>
              <a:rPr lang="en-US" sz="1000" dirty="0"/>
              <a:t>distance [experienced distance]</a:t>
            </a:r>
          </a:p>
          <a:p>
            <a:r>
              <a:rPr lang="en-US" sz="1000" dirty="0"/>
              <a:t>distance [non-metric distance]</a:t>
            </a:r>
          </a:p>
          <a:p>
            <a:r>
              <a:rPr lang="en-US" sz="1000" dirty="0"/>
              <a:t>distance [non-objective]</a:t>
            </a:r>
          </a:p>
        </p:txBody>
      </p:sp>
      <p:cxnSp>
        <p:nvCxnSpPr>
          <p:cNvPr id="437" name="Gerader Verbinder 436">
            <a:extLst>
              <a:ext uri="{FF2B5EF4-FFF2-40B4-BE49-F238E27FC236}">
                <a16:creationId xmlns:a16="http://schemas.microsoft.com/office/drawing/2014/main" id="{C879F627-B866-926B-FDA5-A20E3077C1C7}"/>
              </a:ext>
            </a:extLst>
          </p:cNvPr>
          <p:cNvCxnSpPr/>
          <p:nvPr/>
        </p:nvCxnSpPr>
        <p:spPr>
          <a:xfrm>
            <a:off x="6993638" y="27585925"/>
            <a:ext cx="0" cy="6098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9" name="Textfeld 438">
            <a:extLst>
              <a:ext uri="{FF2B5EF4-FFF2-40B4-BE49-F238E27FC236}">
                <a16:creationId xmlns:a16="http://schemas.microsoft.com/office/drawing/2014/main" id="{5ACF19D1-0639-4C66-0274-67CFAC42EC8A}"/>
              </a:ext>
            </a:extLst>
          </p:cNvPr>
          <p:cNvSpPr txBox="1"/>
          <p:nvPr/>
        </p:nvSpPr>
        <p:spPr>
          <a:xfrm>
            <a:off x="10038773" y="25936959"/>
            <a:ext cx="2594119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relation [the relation itself]</a:t>
            </a:r>
          </a:p>
          <a:p>
            <a:r>
              <a:rPr lang="en-US" sz="1000" dirty="0"/>
              <a:t>relational turn / primacy of the relation</a:t>
            </a:r>
          </a:p>
          <a:p>
            <a:r>
              <a:rPr lang="en-US" sz="1000" dirty="0"/>
              <a:t>relational affect fields</a:t>
            </a:r>
          </a:p>
          <a:p>
            <a:r>
              <a:rPr lang="en-US" sz="1000" dirty="0"/>
              <a:t>relational</a:t>
            </a:r>
          </a:p>
        </p:txBody>
      </p:sp>
      <p:cxnSp>
        <p:nvCxnSpPr>
          <p:cNvPr id="442" name="Gerader Verbinder 441">
            <a:extLst>
              <a:ext uri="{FF2B5EF4-FFF2-40B4-BE49-F238E27FC236}">
                <a16:creationId xmlns:a16="http://schemas.microsoft.com/office/drawing/2014/main" id="{F87EA0AC-A909-F000-BFDE-7AE5F7A60D73}"/>
              </a:ext>
            </a:extLst>
          </p:cNvPr>
          <p:cNvCxnSpPr>
            <a:cxnSpLocks/>
          </p:cNvCxnSpPr>
          <p:nvPr/>
        </p:nvCxnSpPr>
        <p:spPr>
          <a:xfrm>
            <a:off x="11730587" y="26349722"/>
            <a:ext cx="0" cy="45134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5" name="Textfeld 444">
            <a:extLst>
              <a:ext uri="{FF2B5EF4-FFF2-40B4-BE49-F238E27FC236}">
                <a16:creationId xmlns:a16="http://schemas.microsoft.com/office/drawing/2014/main" id="{287936D0-275C-5A88-3054-64318B38D92B}"/>
              </a:ext>
            </a:extLst>
          </p:cNvPr>
          <p:cNvSpPr txBox="1"/>
          <p:nvPr/>
        </p:nvSpPr>
        <p:spPr>
          <a:xfrm>
            <a:off x="10578989" y="25036338"/>
            <a:ext cx="188573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constellation of things</a:t>
            </a:r>
          </a:p>
          <a:p>
            <a:r>
              <a:rPr lang="en-US" sz="1000" dirty="0"/>
              <a:t>constellations [perceptible]</a:t>
            </a:r>
          </a:p>
          <a:p>
            <a:r>
              <a:rPr lang="en-US" sz="1000" dirty="0" err="1"/>
              <a:t>constellative</a:t>
            </a:r>
            <a:r>
              <a:rPr lang="en-US" sz="1000" dirty="0"/>
              <a:t> affordance</a:t>
            </a:r>
          </a:p>
          <a:p>
            <a:r>
              <a:rPr lang="en-US" sz="1000" dirty="0" err="1"/>
              <a:t>constellative</a:t>
            </a:r>
            <a:r>
              <a:rPr lang="en-US" sz="1000" dirty="0"/>
              <a:t> sense</a:t>
            </a:r>
          </a:p>
        </p:txBody>
      </p:sp>
      <p:cxnSp>
        <p:nvCxnSpPr>
          <p:cNvPr id="447" name="Gerader Verbinder 446">
            <a:extLst>
              <a:ext uri="{FF2B5EF4-FFF2-40B4-BE49-F238E27FC236}">
                <a16:creationId xmlns:a16="http://schemas.microsoft.com/office/drawing/2014/main" id="{AE231FAA-3890-D29D-63CD-42C3D8771253}"/>
              </a:ext>
            </a:extLst>
          </p:cNvPr>
          <p:cNvCxnSpPr/>
          <p:nvPr/>
        </p:nvCxnSpPr>
        <p:spPr>
          <a:xfrm>
            <a:off x="12142035" y="23249016"/>
            <a:ext cx="0" cy="10932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8" name="Gerader Verbinder 447">
            <a:extLst>
              <a:ext uri="{FF2B5EF4-FFF2-40B4-BE49-F238E27FC236}">
                <a16:creationId xmlns:a16="http://schemas.microsoft.com/office/drawing/2014/main" id="{6AE43156-B5BA-1827-33C7-5D6CBFB6BFCC}"/>
              </a:ext>
            </a:extLst>
          </p:cNvPr>
          <p:cNvCxnSpPr>
            <a:cxnSpLocks/>
          </p:cNvCxnSpPr>
          <p:nvPr/>
        </p:nvCxnSpPr>
        <p:spPr>
          <a:xfrm>
            <a:off x="12605276" y="25106352"/>
            <a:ext cx="0" cy="16986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1" name="Textfeld 450">
            <a:extLst>
              <a:ext uri="{FF2B5EF4-FFF2-40B4-BE49-F238E27FC236}">
                <a16:creationId xmlns:a16="http://schemas.microsoft.com/office/drawing/2014/main" id="{8A2CCD6A-BBF1-AC2D-9D42-594497579A12}"/>
              </a:ext>
            </a:extLst>
          </p:cNvPr>
          <p:cNvSpPr txBox="1"/>
          <p:nvPr/>
        </p:nvSpPr>
        <p:spPr>
          <a:xfrm>
            <a:off x="9027723" y="28902307"/>
            <a:ext cx="2179284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diagrammatic field of forces</a:t>
            </a:r>
          </a:p>
          <a:p>
            <a:r>
              <a:rPr lang="en-US" sz="1000" dirty="0"/>
              <a:t>diagrammatic interplay</a:t>
            </a:r>
          </a:p>
          <a:p>
            <a:r>
              <a:rPr lang="en-US" sz="1000" dirty="0"/>
              <a:t>diagrammatic</a:t>
            </a:r>
          </a:p>
          <a:p>
            <a:r>
              <a:rPr lang="en-US" sz="1000" dirty="0"/>
              <a:t>diagrammatic - </a:t>
            </a:r>
            <a:r>
              <a:rPr lang="en-US" sz="1000" dirty="0" err="1"/>
              <a:t>pycnography</a:t>
            </a:r>
            <a:endParaRPr lang="en-US" sz="1000" dirty="0"/>
          </a:p>
          <a:p>
            <a:r>
              <a:rPr lang="en-US" sz="1000" dirty="0"/>
              <a:t>diagrammatic depiction</a:t>
            </a:r>
          </a:p>
          <a:p>
            <a:r>
              <a:rPr lang="en-US" sz="1000" dirty="0"/>
              <a:t>spatial-objectual diagramming</a:t>
            </a:r>
          </a:p>
        </p:txBody>
      </p:sp>
      <p:cxnSp>
        <p:nvCxnSpPr>
          <p:cNvPr id="452" name="Gerader Verbinder 451">
            <a:extLst>
              <a:ext uri="{FF2B5EF4-FFF2-40B4-BE49-F238E27FC236}">
                <a16:creationId xmlns:a16="http://schemas.microsoft.com/office/drawing/2014/main" id="{88702E7A-2918-87A5-3B31-CC09E14D2700}"/>
              </a:ext>
            </a:extLst>
          </p:cNvPr>
          <p:cNvCxnSpPr>
            <a:cxnSpLocks/>
          </p:cNvCxnSpPr>
          <p:nvPr/>
        </p:nvCxnSpPr>
        <p:spPr>
          <a:xfrm>
            <a:off x="12624471" y="27614129"/>
            <a:ext cx="0" cy="13970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5" name="Textfeld 454">
            <a:extLst>
              <a:ext uri="{FF2B5EF4-FFF2-40B4-BE49-F238E27FC236}">
                <a16:creationId xmlns:a16="http://schemas.microsoft.com/office/drawing/2014/main" id="{7D9014D3-D5E9-1C70-3693-0AE02E9B1131}"/>
              </a:ext>
            </a:extLst>
          </p:cNvPr>
          <p:cNvSpPr txBox="1"/>
          <p:nvPr/>
        </p:nvSpPr>
        <p:spPr>
          <a:xfrm>
            <a:off x="11729546" y="29646799"/>
            <a:ext cx="2222877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being-with [reflected energetically]</a:t>
            </a:r>
          </a:p>
          <a:p>
            <a:r>
              <a:rPr lang="en-US" sz="1000" dirty="0"/>
              <a:t>being-with [participating]</a:t>
            </a:r>
          </a:p>
        </p:txBody>
      </p:sp>
      <p:sp>
        <p:nvSpPr>
          <p:cNvPr id="456" name="Textfeld 455">
            <a:extLst>
              <a:ext uri="{FF2B5EF4-FFF2-40B4-BE49-F238E27FC236}">
                <a16:creationId xmlns:a16="http://schemas.microsoft.com/office/drawing/2014/main" id="{832076DA-C1EC-8F33-8DAB-57292F47C790}"/>
              </a:ext>
            </a:extLst>
          </p:cNvPr>
          <p:cNvSpPr txBox="1"/>
          <p:nvPr/>
        </p:nvSpPr>
        <p:spPr>
          <a:xfrm>
            <a:off x="4403532" y="15815215"/>
            <a:ext cx="13724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>
                <a:solidFill>
                  <a:srgbClr val="0070C0"/>
                </a:solidFill>
              </a:rPr>
              <a:t>Böhme</a:t>
            </a:r>
          </a:p>
        </p:txBody>
      </p:sp>
      <p:sp>
        <p:nvSpPr>
          <p:cNvPr id="458" name="Textfeld 457">
            <a:extLst>
              <a:ext uri="{FF2B5EF4-FFF2-40B4-BE49-F238E27FC236}">
                <a16:creationId xmlns:a16="http://schemas.microsoft.com/office/drawing/2014/main" id="{1E570E40-9933-0383-3EF9-5A43E3228CDF}"/>
              </a:ext>
            </a:extLst>
          </p:cNvPr>
          <p:cNvSpPr txBox="1"/>
          <p:nvPr/>
        </p:nvSpPr>
        <p:spPr>
          <a:xfrm>
            <a:off x="30343270" y="25355778"/>
            <a:ext cx="2995159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affordances</a:t>
            </a:r>
          </a:p>
          <a:p>
            <a:r>
              <a:rPr lang="en-US" sz="1000" dirty="0"/>
              <a:t>affordances [character of a request] / affordances</a:t>
            </a:r>
          </a:p>
          <a:p>
            <a:r>
              <a:rPr lang="en-US" sz="1000" dirty="0"/>
              <a:t>wholes of affordances</a:t>
            </a:r>
          </a:p>
          <a:p>
            <a:r>
              <a:rPr lang="en-US" sz="1000" dirty="0" err="1"/>
              <a:t>afformance</a:t>
            </a:r>
            <a:endParaRPr lang="en-US" sz="1000" dirty="0"/>
          </a:p>
        </p:txBody>
      </p:sp>
      <p:sp>
        <p:nvSpPr>
          <p:cNvPr id="460" name="Textfeld 459">
            <a:extLst>
              <a:ext uri="{FF2B5EF4-FFF2-40B4-BE49-F238E27FC236}">
                <a16:creationId xmlns:a16="http://schemas.microsoft.com/office/drawing/2014/main" id="{1F402227-83D1-C107-672F-2E06A323DE5D}"/>
              </a:ext>
            </a:extLst>
          </p:cNvPr>
          <p:cNvSpPr txBox="1"/>
          <p:nvPr/>
        </p:nvSpPr>
        <p:spPr>
          <a:xfrm>
            <a:off x="33124736" y="23380393"/>
            <a:ext cx="2302099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figure / figures</a:t>
            </a:r>
          </a:p>
          <a:p>
            <a:r>
              <a:rPr lang="en-US" sz="1000" dirty="0"/>
              <a:t>figure [fleeting], fleeting figure</a:t>
            </a:r>
          </a:p>
          <a:p>
            <a:r>
              <a:rPr lang="en-US" sz="1000" dirty="0"/>
              <a:t>figure/ground dialectic</a:t>
            </a:r>
          </a:p>
          <a:p>
            <a:r>
              <a:rPr lang="en-US" sz="1000" dirty="0"/>
              <a:t>figure/ground decisions</a:t>
            </a:r>
          </a:p>
          <a:p>
            <a:r>
              <a:rPr lang="en-US" sz="1000" dirty="0"/>
              <a:t>figure/ground differentiation</a:t>
            </a:r>
          </a:p>
          <a:p>
            <a:r>
              <a:rPr lang="en-US" sz="1000" dirty="0"/>
              <a:t>figures of the third</a:t>
            </a:r>
          </a:p>
          <a:p>
            <a:r>
              <a:rPr lang="en-US" sz="1000" dirty="0"/>
              <a:t>fleeting figures</a:t>
            </a:r>
          </a:p>
        </p:txBody>
      </p:sp>
      <p:cxnSp>
        <p:nvCxnSpPr>
          <p:cNvPr id="462" name="Gerader Verbinder 461">
            <a:extLst>
              <a:ext uri="{FF2B5EF4-FFF2-40B4-BE49-F238E27FC236}">
                <a16:creationId xmlns:a16="http://schemas.microsoft.com/office/drawing/2014/main" id="{45BA647A-6602-4C75-3340-FEFFE74DC0E6}"/>
              </a:ext>
            </a:extLst>
          </p:cNvPr>
          <p:cNvCxnSpPr>
            <a:cxnSpLocks/>
          </p:cNvCxnSpPr>
          <p:nvPr/>
        </p:nvCxnSpPr>
        <p:spPr>
          <a:xfrm flipH="1">
            <a:off x="35460619" y="22909894"/>
            <a:ext cx="85212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4" name="Textfeld 463">
            <a:extLst>
              <a:ext uri="{FF2B5EF4-FFF2-40B4-BE49-F238E27FC236}">
                <a16:creationId xmlns:a16="http://schemas.microsoft.com/office/drawing/2014/main" id="{BB33DCD7-D66F-737E-9052-57E06B07BC67}"/>
              </a:ext>
            </a:extLst>
          </p:cNvPr>
          <p:cNvSpPr txBox="1"/>
          <p:nvPr/>
        </p:nvSpPr>
        <p:spPr>
          <a:xfrm>
            <a:off x="151139" y="22856196"/>
            <a:ext cx="1646698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fluid / fluid-moving</a:t>
            </a:r>
          </a:p>
          <a:p>
            <a:r>
              <a:rPr lang="en-US" sz="1000" dirty="0"/>
              <a:t>fluid impressions</a:t>
            </a:r>
          </a:p>
          <a:p>
            <a:r>
              <a:rPr lang="en-US" sz="1000" dirty="0"/>
              <a:t>fluid formations</a:t>
            </a:r>
          </a:p>
          <a:p>
            <a:r>
              <a:rPr lang="en-US" sz="1000" dirty="0"/>
              <a:t>fluid mixture</a:t>
            </a:r>
          </a:p>
          <a:p>
            <a:r>
              <a:rPr lang="en-US" sz="1000" dirty="0"/>
              <a:t>fluid structures</a:t>
            </a:r>
          </a:p>
          <a:p>
            <a:r>
              <a:rPr lang="en-US" sz="1000" dirty="0"/>
              <a:t>fluid connection</a:t>
            </a:r>
          </a:p>
          <a:p>
            <a:r>
              <a:rPr lang="en-US" sz="1000" dirty="0"/>
              <a:t>fluid behavior</a:t>
            </a:r>
          </a:p>
          <a:p>
            <a:r>
              <a:rPr lang="en-US" sz="1000" dirty="0"/>
              <a:t>fluid in-between</a:t>
            </a:r>
          </a:p>
          <a:p>
            <a:r>
              <a:rPr lang="en-US" sz="1000" dirty="0"/>
              <a:t>fluidity</a:t>
            </a:r>
          </a:p>
          <a:p>
            <a:r>
              <a:rPr lang="en-US" sz="1000" dirty="0" err="1"/>
              <a:t>fluidum</a:t>
            </a:r>
            <a:endParaRPr lang="en-US" sz="1000" dirty="0"/>
          </a:p>
        </p:txBody>
      </p:sp>
      <p:cxnSp>
        <p:nvCxnSpPr>
          <p:cNvPr id="466" name="Gerader Verbinder 465">
            <a:extLst>
              <a:ext uri="{FF2B5EF4-FFF2-40B4-BE49-F238E27FC236}">
                <a16:creationId xmlns:a16="http://schemas.microsoft.com/office/drawing/2014/main" id="{94BFE359-7A91-1EDE-F1BB-D6FDB11611AF}"/>
              </a:ext>
            </a:extLst>
          </p:cNvPr>
          <p:cNvCxnSpPr/>
          <p:nvPr/>
        </p:nvCxnSpPr>
        <p:spPr>
          <a:xfrm flipH="1">
            <a:off x="1323749" y="24794458"/>
            <a:ext cx="248641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8" name="Gerader Verbinder 467">
            <a:extLst>
              <a:ext uri="{FF2B5EF4-FFF2-40B4-BE49-F238E27FC236}">
                <a16:creationId xmlns:a16="http://schemas.microsoft.com/office/drawing/2014/main" id="{0A1E9F04-6C0E-31D6-6955-6E90ECA10948}"/>
              </a:ext>
            </a:extLst>
          </p:cNvPr>
          <p:cNvCxnSpPr/>
          <p:nvPr/>
        </p:nvCxnSpPr>
        <p:spPr>
          <a:xfrm>
            <a:off x="4605950" y="22905392"/>
            <a:ext cx="0" cy="13802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0" name="Gerader Verbinder 469">
            <a:extLst>
              <a:ext uri="{FF2B5EF4-FFF2-40B4-BE49-F238E27FC236}">
                <a16:creationId xmlns:a16="http://schemas.microsoft.com/office/drawing/2014/main" id="{E525E16C-4B8D-38AB-AD7C-8D73FB093BD6}"/>
              </a:ext>
            </a:extLst>
          </p:cNvPr>
          <p:cNvCxnSpPr>
            <a:cxnSpLocks/>
          </p:cNvCxnSpPr>
          <p:nvPr/>
        </p:nvCxnSpPr>
        <p:spPr>
          <a:xfrm>
            <a:off x="2351664" y="21082745"/>
            <a:ext cx="0" cy="35125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2" name="Gerader Verbinder 471">
            <a:extLst>
              <a:ext uri="{FF2B5EF4-FFF2-40B4-BE49-F238E27FC236}">
                <a16:creationId xmlns:a16="http://schemas.microsoft.com/office/drawing/2014/main" id="{4B7056BF-0E8D-CFBF-3832-24CAE29D603B}"/>
              </a:ext>
            </a:extLst>
          </p:cNvPr>
          <p:cNvCxnSpPr>
            <a:cxnSpLocks/>
          </p:cNvCxnSpPr>
          <p:nvPr/>
        </p:nvCxnSpPr>
        <p:spPr>
          <a:xfrm>
            <a:off x="2351664" y="24608183"/>
            <a:ext cx="145628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5" name="Textfeld 474">
            <a:extLst>
              <a:ext uri="{FF2B5EF4-FFF2-40B4-BE49-F238E27FC236}">
                <a16:creationId xmlns:a16="http://schemas.microsoft.com/office/drawing/2014/main" id="{6DC18F36-4941-5849-35E1-8E098F643FF3}"/>
              </a:ext>
            </a:extLst>
          </p:cNvPr>
          <p:cNvSpPr txBox="1"/>
          <p:nvPr/>
        </p:nvSpPr>
        <p:spPr>
          <a:xfrm>
            <a:off x="1429516" y="26134480"/>
            <a:ext cx="1694112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blend [fluid]</a:t>
            </a:r>
          </a:p>
          <a:p>
            <a:r>
              <a:rPr lang="en-US" sz="1000" dirty="0"/>
              <a:t>blend [granular]</a:t>
            </a:r>
          </a:p>
          <a:p>
            <a:r>
              <a:rPr lang="en-US" sz="1000" dirty="0"/>
              <a:t>blend, mixture</a:t>
            </a:r>
          </a:p>
        </p:txBody>
      </p:sp>
      <p:cxnSp>
        <p:nvCxnSpPr>
          <p:cNvPr id="477" name="Gerader Verbinder 476">
            <a:extLst>
              <a:ext uri="{FF2B5EF4-FFF2-40B4-BE49-F238E27FC236}">
                <a16:creationId xmlns:a16="http://schemas.microsoft.com/office/drawing/2014/main" id="{4C6F7847-EFCC-12BF-3B16-1B0E4CC36333}"/>
              </a:ext>
            </a:extLst>
          </p:cNvPr>
          <p:cNvCxnSpPr/>
          <p:nvPr/>
        </p:nvCxnSpPr>
        <p:spPr>
          <a:xfrm>
            <a:off x="1362333" y="26199553"/>
            <a:ext cx="0" cy="14090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8" name="Gerader Verbinder 477">
            <a:extLst>
              <a:ext uri="{FF2B5EF4-FFF2-40B4-BE49-F238E27FC236}">
                <a16:creationId xmlns:a16="http://schemas.microsoft.com/office/drawing/2014/main" id="{7F8192D8-02CF-F12E-93E2-ABEE73EF621E}"/>
              </a:ext>
            </a:extLst>
          </p:cNvPr>
          <p:cNvCxnSpPr/>
          <p:nvPr/>
        </p:nvCxnSpPr>
        <p:spPr>
          <a:xfrm>
            <a:off x="2081893" y="28169179"/>
            <a:ext cx="0" cy="14090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0" name="Textfeld 479">
            <a:extLst>
              <a:ext uri="{FF2B5EF4-FFF2-40B4-BE49-F238E27FC236}">
                <a16:creationId xmlns:a16="http://schemas.microsoft.com/office/drawing/2014/main" id="{2FCC2BE7-A1A7-0D13-1247-B211DE7D8754}"/>
              </a:ext>
            </a:extLst>
          </p:cNvPr>
          <p:cNvSpPr txBox="1"/>
          <p:nvPr/>
        </p:nvSpPr>
        <p:spPr>
          <a:xfrm>
            <a:off x="7205191" y="23020901"/>
            <a:ext cx="1035363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 err="1"/>
              <a:t>placelessness</a:t>
            </a:r>
            <a:endParaRPr lang="en-US" sz="1000" dirty="0"/>
          </a:p>
          <a:p>
            <a:r>
              <a:rPr lang="en-US" sz="1000" dirty="0"/>
              <a:t>place</a:t>
            </a:r>
          </a:p>
        </p:txBody>
      </p:sp>
      <p:sp>
        <p:nvSpPr>
          <p:cNvPr id="482" name="Textfeld 481">
            <a:extLst>
              <a:ext uri="{FF2B5EF4-FFF2-40B4-BE49-F238E27FC236}">
                <a16:creationId xmlns:a16="http://schemas.microsoft.com/office/drawing/2014/main" id="{ED807E9A-CF7E-05FE-3727-C87EB28DB39F}"/>
              </a:ext>
            </a:extLst>
          </p:cNvPr>
          <p:cNvSpPr txBox="1"/>
          <p:nvPr/>
        </p:nvSpPr>
        <p:spPr>
          <a:xfrm>
            <a:off x="16544990" y="25823513"/>
            <a:ext cx="2226900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setting of being together</a:t>
            </a:r>
          </a:p>
          <a:p>
            <a:r>
              <a:rPr lang="en-US" sz="1000" dirty="0"/>
              <a:t>tinge environment</a:t>
            </a:r>
          </a:p>
          <a:p>
            <a:r>
              <a:rPr lang="en-US" sz="1000" dirty="0"/>
              <a:t>surrounding field</a:t>
            </a:r>
          </a:p>
          <a:p>
            <a:r>
              <a:rPr lang="en-US" sz="1000" dirty="0"/>
              <a:t>environment</a:t>
            </a:r>
          </a:p>
          <a:p>
            <a:r>
              <a:rPr lang="en-US" sz="1000" dirty="0"/>
              <a:t>surroundings</a:t>
            </a:r>
          </a:p>
          <a:p>
            <a:r>
              <a:rPr lang="en-US" sz="1000" dirty="0"/>
              <a:t>environment-total</a:t>
            </a:r>
          </a:p>
          <a:p>
            <a:r>
              <a:rPr lang="en-US" sz="1000" dirty="0"/>
              <a:t>environmental reality of the body</a:t>
            </a:r>
          </a:p>
        </p:txBody>
      </p:sp>
      <p:cxnSp>
        <p:nvCxnSpPr>
          <p:cNvPr id="483" name="Gerader Verbinder 482">
            <a:extLst>
              <a:ext uri="{FF2B5EF4-FFF2-40B4-BE49-F238E27FC236}">
                <a16:creationId xmlns:a16="http://schemas.microsoft.com/office/drawing/2014/main" id="{16F1C20A-43E0-4784-8EE3-6E9029DB81AB}"/>
              </a:ext>
            </a:extLst>
          </p:cNvPr>
          <p:cNvCxnSpPr>
            <a:cxnSpLocks/>
          </p:cNvCxnSpPr>
          <p:nvPr/>
        </p:nvCxnSpPr>
        <p:spPr>
          <a:xfrm>
            <a:off x="13728533" y="23447533"/>
            <a:ext cx="1799442" cy="22966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7" name="Gerader Verbinder 486">
            <a:extLst>
              <a:ext uri="{FF2B5EF4-FFF2-40B4-BE49-F238E27FC236}">
                <a16:creationId xmlns:a16="http://schemas.microsoft.com/office/drawing/2014/main" id="{21BF50D8-B09F-999D-7375-86C986B3A194}"/>
              </a:ext>
            </a:extLst>
          </p:cNvPr>
          <p:cNvCxnSpPr/>
          <p:nvPr/>
        </p:nvCxnSpPr>
        <p:spPr>
          <a:xfrm>
            <a:off x="21375597" y="26218035"/>
            <a:ext cx="0" cy="129394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9" name="Textfeld 488">
            <a:extLst>
              <a:ext uri="{FF2B5EF4-FFF2-40B4-BE49-F238E27FC236}">
                <a16:creationId xmlns:a16="http://schemas.microsoft.com/office/drawing/2014/main" id="{655EF315-9836-E845-271B-DE4F913BEB3B}"/>
              </a:ext>
            </a:extLst>
          </p:cNvPr>
          <p:cNvSpPr txBox="1"/>
          <p:nvPr/>
        </p:nvSpPr>
        <p:spPr>
          <a:xfrm>
            <a:off x="19140137" y="28255034"/>
            <a:ext cx="258752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 err="1"/>
              <a:t>graphematic</a:t>
            </a:r>
            <a:endParaRPr lang="en-US" sz="1000" dirty="0"/>
          </a:p>
          <a:p>
            <a:r>
              <a:rPr lang="en-US" sz="1000" dirty="0" err="1"/>
              <a:t>graphematic</a:t>
            </a:r>
            <a:r>
              <a:rPr lang="en-US" sz="1000" dirty="0"/>
              <a:t> of the in-between</a:t>
            </a:r>
          </a:p>
          <a:p>
            <a:r>
              <a:rPr lang="en-US" sz="1000" dirty="0" err="1"/>
              <a:t>graphematic</a:t>
            </a:r>
            <a:r>
              <a:rPr lang="en-US" sz="1000" dirty="0"/>
              <a:t> depiction</a:t>
            </a:r>
          </a:p>
          <a:p>
            <a:r>
              <a:rPr lang="en-US" sz="1000" dirty="0" err="1"/>
              <a:t>graphematic</a:t>
            </a:r>
            <a:r>
              <a:rPr lang="en-US" sz="1000" dirty="0"/>
              <a:t> traces</a:t>
            </a:r>
          </a:p>
        </p:txBody>
      </p:sp>
      <p:sp>
        <p:nvSpPr>
          <p:cNvPr id="493" name="Textfeld 492">
            <a:extLst>
              <a:ext uri="{FF2B5EF4-FFF2-40B4-BE49-F238E27FC236}">
                <a16:creationId xmlns:a16="http://schemas.microsoft.com/office/drawing/2014/main" id="{818ED1CA-9772-2270-6781-3BBF83E67714}"/>
              </a:ext>
            </a:extLst>
          </p:cNvPr>
          <p:cNvSpPr txBox="1"/>
          <p:nvPr/>
        </p:nvSpPr>
        <p:spPr>
          <a:xfrm>
            <a:off x="980551" y="12865637"/>
            <a:ext cx="3087922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surface design</a:t>
            </a:r>
          </a:p>
          <a:p>
            <a:r>
              <a:rPr lang="en-US" sz="1000" dirty="0"/>
              <a:t>surface effect</a:t>
            </a:r>
          </a:p>
          <a:p>
            <a:r>
              <a:rPr lang="en-US" sz="1000" dirty="0"/>
              <a:t>surface gestalt [physiognomy]</a:t>
            </a:r>
          </a:p>
          <a:p>
            <a:r>
              <a:rPr lang="en-US" sz="1000" dirty="0" err="1"/>
              <a:t>surfaceless</a:t>
            </a:r>
            <a:r>
              <a:rPr lang="en-US" sz="1000" dirty="0"/>
              <a:t> object awareness</a:t>
            </a:r>
          </a:p>
          <a:p>
            <a:r>
              <a:rPr lang="en-US" sz="1000" dirty="0" err="1"/>
              <a:t>surfaceless</a:t>
            </a:r>
            <a:r>
              <a:rPr lang="en-US" sz="1000" dirty="0"/>
              <a:t> sonic space</a:t>
            </a:r>
          </a:p>
          <a:p>
            <a:r>
              <a:rPr lang="en-US" sz="1000" dirty="0" err="1"/>
              <a:t>surfaceless</a:t>
            </a:r>
            <a:r>
              <a:rPr lang="en-US" sz="1000" dirty="0"/>
              <a:t> space</a:t>
            </a:r>
          </a:p>
        </p:txBody>
      </p:sp>
      <p:cxnSp>
        <p:nvCxnSpPr>
          <p:cNvPr id="495" name="Gerader Verbinder 494">
            <a:extLst>
              <a:ext uri="{FF2B5EF4-FFF2-40B4-BE49-F238E27FC236}">
                <a16:creationId xmlns:a16="http://schemas.microsoft.com/office/drawing/2014/main" id="{F7A94CDC-5924-DA9A-B69C-A4B53AB3BDDB}"/>
              </a:ext>
            </a:extLst>
          </p:cNvPr>
          <p:cNvCxnSpPr/>
          <p:nvPr/>
        </p:nvCxnSpPr>
        <p:spPr>
          <a:xfrm>
            <a:off x="2319064" y="14568572"/>
            <a:ext cx="0" cy="5817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7" name="Textfeld 496">
            <a:extLst>
              <a:ext uri="{FF2B5EF4-FFF2-40B4-BE49-F238E27FC236}">
                <a16:creationId xmlns:a16="http://schemas.microsoft.com/office/drawing/2014/main" id="{74DE9320-72B9-387A-F6E1-5966F4C02B24}"/>
              </a:ext>
            </a:extLst>
          </p:cNvPr>
          <p:cNvSpPr txBox="1"/>
          <p:nvPr/>
        </p:nvSpPr>
        <p:spPr>
          <a:xfrm>
            <a:off x="10154267" y="9752379"/>
            <a:ext cx="1273060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force</a:t>
            </a:r>
          </a:p>
          <a:p>
            <a:r>
              <a:rPr lang="en-US" sz="1000" dirty="0"/>
              <a:t>types of force</a:t>
            </a:r>
          </a:p>
          <a:p>
            <a:r>
              <a:rPr lang="en-US" sz="1000" dirty="0"/>
              <a:t>force field</a:t>
            </a:r>
          </a:p>
          <a:p>
            <a:r>
              <a:rPr lang="en-US" sz="1000" dirty="0"/>
              <a:t>power lines</a:t>
            </a:r>
          </a:p>
        </p:txBody>
      </p:sp>
      <p:sp>
        <p:nvSpPr>
          <p:cNvPr id="499" name="Textfeld 498">
            <a:extLst>
              <a:ext uri="{FF2B5EF4-FFF2-40B4-BE49-F238E27FC236}">
                <a16:creationId xmlns:a16="http://schemas.microsoft.com/office/drawing/2014/main" id="{6331C0B9-C04C-74BF-A2CC-8AAD08A488C8}"/>
              </a:ext>
            </a:extLst>
          </p:cNvPr>
          <p:cNvSpPr txBox="1"/>
          <p:nvPr/>
        </p:nvSpPr>
        <p:spPr>
          <a:xfrm>
            <a:off x="6956471" y="7461251"/>
            <a:ext cx="2643092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tension [habitually perceived]</a:t>
            </a:r>
          </a:p>
          <a:p>
            <a:r>
              <a:rPr lang="en-US" sz="1000" dirty="0"/>
              <a:t>tension [tonus]</a:t>
            </a:r>
          </a:p>
          <a:p>
            <a:r>
              <a:rPr lang="en-US" sz="1000" dirty="0"/>
              <a:t>tension and swelling</a:t>
            </a:r>
          </a:p>
          <a:p>
            <a:r>
              <a:rPr lang="en-US" sz="1000" dirty="0"/>
              <a:t>tension [generated by atmospheres]</a:t>
            </a:r>
          </a:p>
          <a:p>
            <a:r>
              <a:rPr lang="en-US" sz="1000" dirty="0"/>
              <a:t>state of tension</a:t>
            </a:r>
          </a:p>
          <a:p>
            <a:r>
              <a:rPr lang="en-US" sz="1000" dirty="0"/>
              <a:t>change in tonus</a:t>
            </a:r>
          </a:p>
        </p:txBody>
      </p:sp>
      <p:cxnSp>
        <p:nvCxnSpPr>
          <p:cNvPr id="501" name="Gerader Verbinder 500">
            <a:extLst>
              <a:ext uri="{FF2B5EF4-FFF2-40B4-BE49-F238E27FC236}">
                <a16:creationId xmlns:a16="http://schemas.microsoft.com/office/drawing/2014/main" id="{1F55B37C-46BB-75C3-C7C0-6017C2FA3C1D}"/>
              </a:ext>
            </a:extLst>
          </p:cNvPr>
          <p:cNvCxnSpPr/>
          <p:nvPr/>
        </p:nvCxnSpPr>
        <p:spPr>
          <a:xfrm flipH="1">
            <a:off x="10207798" y="8464820"/>
            <a:ext cx="208719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3" name="Gerader Verbinder 502">
            <a:extLst>
              <a:ext uri="{FF2B5EF4-FFF2-40B4-BE49-F238E27FC236}">
                <a16:creationId xmlns:a16="http://schemas.microsoft.com/office/drawing/2014/main" id="{4F171E46-50B5-EDB9-7DCB-1C1D71A14F39}"/>
              </a:ext>
            </a:extLst>
          </p:cNvPr>
          <p:cNvCxnSpPr/>
          <p:nvPr/>
        </p:nvCxnSpPr>
        <p:spPr>
          <a:xfrm>
            <a:off x="9939199" y="8783080"/>
            <a:ext cx="0" cy="40537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7" name="Textfeld 506">
            <a:extLst>
              <a:ext uri="{FF2B5EF4-FFF2-40B4-BE49-F238E27FC236}">
                <a16:creationId xmlns:a16="http://schemas.microsoft.com/office/drawing/2014/main" id="{CF4A5F5E-118F-87A0-6B61-6A6542DC87A3}"/>
              </a:ext>
            </a:extLst>
          </p:cNvPr>
          <p:cNvSpPr txBox="1"/>
          <p:nvPr/>
        </p:nvSpPr>
        <p:spPr>
          <a:xfrm>
            <a:off x="3169850" y="5057474"/>
            <a:ext cx="2618011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density</a:t>
            </a:r>
          </a:p>
          <a:p>
            <a:r>
              <a:rPr lang="en-US" sz="1000" dirty="0"/>
              <a:t>density of the </a:t>
            </a:r>
            <a:r>
              <a:rPr lang="en-US" sz="1000" dirty="0" err="1"/>
              <a:t>atmosheric</a:t>
            </a:r>
            <a:r>
              <a:rPr lang="en-US" sz="1000" dirty="0"/>
              <a:t> presence  </a:t>
            </a:r>
          </a:p>
          <a:p>
            <a:r>
              <a:rPr lang="en-US" sz="1000" dirty="0"/>
              <a:t>density images (</a:t>
            </a:r>
            <a:r>
              <a:rPr lang="en-US" sz="1000" dirty="0" err="1"/>
              <a:t>Pyknographie</a:t>
            </a:r>
            <a:r>
              <a:rPr lang="en-US" sz="1000" dirty="0"/>
              <a:t>), density images</a:t>
            </a:r>
          </a:p>
          <a:p>
            <a:r>
              <a:rPr lang="en-US" sz="1000" dirty="0"/>
              <a:t>density depiction, </a:t>
            </a:r>
            <a:r>
              <a:rPr lang="en-US" sz="1000" dirty="0" err="1"/>
              <a:t>densitydepiction</a:t>
            </a:r>
            <a:endParaRPr lang="en-US" sz="1000" dirty="0"/>
          </a:p>
          <a:p>
            <a:r>
              <a:rPr lang="en-US" sz="1000" dirty="0"/>
              <a:t>density - differences</a:t>
            </a:r>
          </a:p>
          <a:p>
            <a:r>
              <a:rPr lang="en-US" sz="1000" dirty="0"/>
              <a:t>density ratios [energetic]  </a:t>
            </a:r>
          </a:p>
          <a:p>
            <a:r>
              <a:rPr lang="en-US" sz="1000" dirty="0"/>
              <a:t>density courses [continuous]</a:t>
            </a:r>
          </a:p>
        </p:txBody>
      </p:sp>
      <p:sp>
        <p:nvSpPr>
          <p:cNvPr id="508" name="Textfeld 507">
            <a:extLst>
              <a:ext uri="{FF2B5EF4-FFF2-40B4-BE49-F238E27FC236}">
                <a16:creationId xmlns:a16="http://schemas.microsoft.com/office/drawing/2014/main" id="{5DD4AE73-269E-EBC5-3662-23BB4434B8CB}"/>
              </a:ext>
            </a:extLst>
          </p:cNvPr>
          <p:cNvSpPr txBox="1"/>
          <p:nvPr/>
        </p:nvSpPr>
        <p:spPr>
          <a:xfrm>
            <a:off x="15827407" y="22021580"/>
            <a:ext cx="214513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/>
              <a:t>dynamics</a:t>
            </a:r>
          </a:p>
        </p:txBody>
      </p:sp>
      <p:sp>
        <p:nvSpPr>
          <p:cNvPr id="510" name="Textfeld 509">
            <a:extLst>
              <a:ext uri="{FF2B5EF4-FFF2-40B4-BE49-F238E27FC236}">
                <a16:creationId xmlns:a16="http://schemas.microsoft.com/office/drawing/2014/main" id="{F7808533-F5BB-95F6-18F4-7D2F28E731F7}"/>
              </a:ext>
            </a:extLst>
          </p:cNvPr>
          <p:cNvSpPr txBox="1"/>
          <p:nvPr/>
        </p:nvSpPr>
        <p:spPr>
          <a:xfrm>
            <a:off x="15870117" y="21133889"/>
            <a:ext cx="1928291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dynamic [of the atmosphere]</a:t>
            </a:r>
          </a:p>
          <a:p>
            <a:r>
              <a:rPr lang="en-US" sz="1000" dirty="0"/>
              <a:t>dynamic Gestalt</a:t>
            </a:r>
          </a:p>
          <a:p>
            <a:r>
              <a:rPr lang="en-US" sz="1000" dirty="0"/>
              <a:t>dynamic processes</a:t>
            </a:r>
          </a:p>
          <a:p>
            <a:r>
              <a:rPr lang="en-US" sz="1000" dirty="0"/>
              <a:t>dynamic scenes</a:t>
            </a:r>
          </a:p>
          <a:p>
            <a:r>
              <a:rPr lang="en-US" sz="1000" dirty="0"/>
              <a:t>dynamic sound volumes</a:t>
            </a:r>
          </a:p>
          <a:p>
            <a:r>
              <a:rPr lang="en-US" sz="1000" dirty="0"/>
              <a:t>dynamic being together</a:t>
            </a:r>
          </a:p>
        </p:txBody>
      </p:sp>
      <p:sp>
        <p:nvSpPr>
          <p:cNvPr id="514" name="Textfeld 513">
            <a:extLst>
              <a:ext uri="{FF2B5EF4-FFF2-40B4-BE49-F238E27FC236}">
                <a16:creationId xmlns:a16="http://schemas.microsoft.com/office/drawing/2014/main" id="{93E8BB04-F8DB-03E7-E092-BD7BCF31B767}"/>
              </a:ext>
            </a:extLst>
          </p:cNvPr>
          <p:cNvSpPr txBox="1"/>
          <p:nvPr/>
        </p:nvSpPr>
        <p:spPr>
          <a:xfrm>
            <a:off x="2153145" y="6933523"/>
            <a:ext cx="2282931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 err="1"/>
              <a:t>pycnography</a:t>
            </a:r>
            <a:endParaRPr lang="en-US" sz="1000" dirty="0"/>
          </a:p>
          <a:p>
            <a:r>
              <a:rPr lang="en-US" sz="1000" dirty="0" err="1"/>
              <a:t>pycnographic</a:t>
            </a:r>
            <a:r>
              <a:rPr lang="en-US" sz="1000" dirty="0"/>
              <a:t> depiction</a:t>
            </a:r>
          </a:p>
        </p:txBody>
      </p:sp>
      <p:cxnSp>
        <p:nvCxnSpPr>
          <p:cNvPr id="516" name="Gerader Verbinder 515">
            <a:extLst>
              <a:ext uri="{FF2B5EF4-FFF2-40B4-BE49-F238E27FC236}">
                <a16:creationId xmlns:a16="http://schemas.microsoft.com/office/drawing/2014/main" id="{A0905B43-669F-8A86-5C7D-6B254D879E5F}"/>
              </a:ext>
            </a:extLst>
          </p:cNvPr>
          <p:cNvCxnSpPr/>
          <p:nvPr/>
        </p:nvCxnSpPr>
        <p:spPr>
          <a:xfrm>
            <a:off x="2501364" y="6004102"/>
            <a:ext cx="0" cy="3814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8" name="Gerader Verbinder 517">
            <a:extLst>
              <a:ext uri="{FF2B5EF4-FFF2-40B4-BE49-F238E27FC236}">
                <a16:creationId xmlns:a16="http://schemas.microsoft.com/office/drawing/2014/main" id="{F468E92B-93A5-1F62-0F7B-906A0DF67107}"/>
              </a:ext>
            </a:extLst>
          </p:cNvPr>
          <p:cNvCxnSpPr/>
          <p:nvPr/>
        </p:nvCxnSpPr>
        <p:spPr>
          <a:xfrm flipV="1">
            <a:off x="6627970" y="1594712"/>
            <a:ext cx="0" cy="14294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0" name="Textfeld 519">
            <a:extLst>
              <a:ext uri="{FF2B5EF4-FFF2-40B4-BE49-F238E27FC236}">
                <a16:creationId xmlns:a16="http://schemas.microsoft.com/office/drawing/2014/main" id="{B9DEE953-B8AA-598F-2740-EECE6F169AEB}"/>
              </a:ext>
            </a:extLst>
          </p:cNvPr>
          <p:cNvSpPr txBox="1"/>
          <p:nvPr/>
        </p:nvSpPr>
        <p:spPr>
          <a:xfrm>
            <a:off x="38665129" y="9347863"/>
            <a:ext cx="2194126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impression /vs/ expression</a:t>
            </a:r>
          </a:p>
          <a:p>
            <a:r>
              <a:rPr lang="en-US" sz="1000" dirty="0"/>
              <a:t>impression potential </a:t>
            </a:r>
          </a:p>
          <a:p>
            <a:r>
              <a:rPr lang="en-US" sz="1000" dirty="0"/>
              <a:t>technology of impression</a:t>
            </a:r>
          </a:p>
        </p:txBody>
      </p:sp>
      <p:cxnSp>
        <p:nvCxnSpPr>
          <p:cNvPr id="522" name="Gerader Verbinder 521">
            <a:extLst>
              <a:ext uri="{FF2B5EF4-FFF2-40B4-BE49-F238E27FC236}">
                <a16:creationId xmlns:a16="http://schemas.microsoft.com/office/drawing/2014/main" id="{CC19B450-27D1-6627-BC9F-52D1C552A9CA}"/>
              </a:ext>
            </a:extLst>
          </p:cNvPr>
          <p:cNvCxnSpPr>
            <a:cxnSpLocks/>
          </p:cNvCxnSpPr>
          <p:nvPr/>
        </p:nvCxnSpPr>
        <p:spPr>
          <a:xfrm>
            <a:off x="41487434" y="9441790"/>
            <a:ext cx="0" cy="259368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4" name="Textfeld 523">
            <a:extLst>
              <a:ext uri="{FF2B5EF4-FFF2-40B4-BE49-F238E27FC236}">
                <a16:creationId xmlns:a16="http://schemas.microsoft.com/office/drawing/2014/main" id="{CE626B36-C989-5640-8C80-3233B4D834B2}"/>
              </a:ext>
            </a:extLst>
          </p:cNvPr>
          <p:cNvSpPr txBox="1"/>
          <p:nvPr/>
        </p:nvSpPr>
        <p:spPr>
          <a:xfrm>
            <a:off x="35278277" y="28856589"/>
            <a:ext cx="1343078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performative view</a:t>
            </a:r>
          </a:p>
          <a:p>
            <a:r>
              <a:rPr lang="en-US" sz="1000" dirty="0"/>
              <a:t>performativity</a:t>
            </a:r>
          </a:p>
        </p:txBody>
      </p:sp>
      <p:sp>
        <p:nvSpPr>
          <p:cNvPr id="526" name="Textfeld 525">
            <a:extLst>
              <a:ext uri="{FF2B5EF4-FFF2-40B4-BE49-F238E27FC236}">
                <a16:creationId xmlns:a16="http://schemas.microsoft.com/office/drawing/2014/main" id="{AD410132-D7D6-EF5D-93F5-4CDAD6353BEA}"/>
              </a:ext>
            </a:extLst>
          </p:cNvPr>
          <p:cNvSpPr txBox="1"/>
          <p:nvPr/>
        </p:nvSpPr>
        <p:spPr>
          <a:xfrm>
            <a:off x="38278042" y="25191572"/>
            <a:ext cx="2174856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rhythmic atmosphere</a:t>
            </a:r>
          </a:p>
          <a:p>
            <a:r>
              <a:rPr lang="en-US" sz="1000" dirty="0" err="1"/>
              <a:t>rhythmosphere</a:t>
            </a:r>
            <a:endParaRPr lang="en-US" sz="1000" dirty="0"/>
          </a:p>
          <a:p>
            <a:r>
              <a:rPr lang="en-US" sz="1000" dirty="0"/>
              <a:t>rhythm / rhythms</a:t>
            </a:r>
          </a:p>
          <a:p>
            <a:r>
              <a:rPr lang="en-US" sz="1000" dirty="0"/>
              <a:t>rhythm [as ecstasy]</a:t>
            </a:r>
          </a:p>
          <a:p>
            <a:r>
              <a:rPr lang="en-US" sz="1000" dirty="0"/>
              <a:t>rhythm [of a city]</a:t>
            </a:r>
          </a:p>
        </p:txBody>
      </p:sp>
      <p:sp>
        <p:nvSpPr>
          <p:cNvPr id="528" name="Textfeld 527">
            <a:extLst>
              <a:ext uri="{FF2B5EF4-FFF2-40B4-BE49-F238E27FC236}">
                <a16:creationId xmlns:a16="http://schemas.microsoft.com/office/drawing/2014/main" id="{1A728321-27A6-4147-E47B-8E3836A322B1}"/>
              </a:ext>
            </a:extLst>
          </p:cNvPr>
          <p:cNvSpPr txBox="1"/>
          <p:nvPr/>
        </p:nvSpPr>
        <p:spPr>
          <a:xfrm>
            <a:off x="33561191" y="19944887"/>
            <a:ext cx="241993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trace [discrete] / discrete trace</a:t>
            </a:r>
          </a:p>
          <a:p>
            <a:r>
              <a:rPr lang="en-US" sz="1000" dirty="0"/>
              <a:t>trace [continuous] / continuous track</a:t>
            </a:r>
          </a:p>
          <a:p>
            <a:r>
              <a:rPr lang="en-US" sz="1000" dirty="0"/>
              <a:t>trace/tracks</a:t>
            </a:r>
          </a:p>
        </p:txBody>
      </p:sp>
      <p:sp>
        <p:nvSpPr>
          <p:cNvPr id="530" name="Textfeld 529">
            <a:extLst>
              <a:ext uri="{FF2B5EF4-FFF2-40B4-BE49-F238E27FC236}">
                <a16:creationId xmlns:a16="http://schemas.microsoft.com/office/drawing/2014/main" id="{2CF6FDDA-1BDB-1901-9856-578A7F5999FF}"/>
              </a:ext>
            </a:extLst>
          </p:cNvPr>
          <p:cNvSpPr txBox="1"/>
          <p:nvPr/>
        </p:nvSpPr>
        <p:spPr>
          <a:xfrm>
            <a:off x="35426836" y="24226054"/>
            <a:ext cx="2344471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volumes [as primary quality]</a:t>
            </a:r>
          </a:p>
          <a:p>
            <a:r>
              <a:rPr lang="en-US" sz="1000" dirty="0"/>
              <a:t>shape of volume</a:t>
            </a:r>
          </a:p>
          <a:p>
            <a:r>
              <a:rPr lang="en-US" sz="1000" dirty="0"/>
              <a:t>shape of volume [physiognomy]</a:t>
            </a:r>
          </a:p>
          <a:p>
            <a:r>
              <a:rPr lang="en-US" sz="1000" dirty="0"/>
              <a:t>voluminosity (opacity) [as ecstasy]</a:t>
            </a:r>
          </a:p>
          <a:p>
            <a:endParaRPr lang="en-US" sz="1000" dirty="0"/>
          </a:p>
          <a:p>
            <a:r>
              <a:rPr lang="en-US" sz="1000" dirty="0"/>
              <a:t>narrowness/expanse narrowing/expanding</a:t>
            </a:r>
          </a:p>
        </p:txBody>
      </p:sp>
      <p:cxnSp>
        <p:nvCxnSpPr>
          <p:cNvPr id="326" name="Gerader Verbinder 325">
            <a:extLst>
              <a:ext uri="{FF2B5EF4-FFF2-40B4-BE49-F238E27FC236}">
                <a16:creationId xmlns:a16="http://schemas.microsoft.com/office/drawing/2014/main" id="{C4230C5B-1709-00EB-75CF-EABD267A2BAA}"/>
              </a:ext>
            </a:extLst>
          </p:cNvPr>
          <p:cNvCxnSpPr>
            <a:cxnSpLocks/>
          </p:cNvCxnSpPr>
          <p:nvPr/>
        </p:nvCxnSpPr>
        <p:spPr>
          <a:xfrm flipV="1">
            <a:off x="29238920" y="4624237"/>
            <a:ext cx="0" cy="302871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8" name="Textfeld 327">
            <a:extLst>
              <a:ext uri="{FF2B5EF4-FFF2-40B4-BE49-F238E27FC236}">
                <a16:creationId xmlns:a16="http://schemas.microsoft.com/office/drawing/2014/main" id="{CA791DE0-6081-BB8D-81E2-ECE026ED82CB}"/>
              </a:ext>
            </a:extLst>
          </p:cNvPr>
          <p:cNvSpPr txBox="1"/>
          <p:nvPr/>
        </p:nvSpPr>
        <p:spPr>
          <a:xfrm>
            <a:off x="29937989" y="22420828"/>
            <a:ext cx="3053288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appearance [appearing] </a:t>
            </a:r>
          </a:p>
          <a:p>
            <a:r>
              <a:rPr lang="en-US" sz="1000" dirty="0"/>
              <a:t>character of appearance, characters of appearance</a:t>
            </a:r>
          </a:p>
          <a:p>
            <a:r>
              <a:rPr lang="en-US" sz="1000" dirty="0"/>
              <a:t>forms of appearance of atmospheres</a:t>
            </a:r>
          </a:p>
          <a:p>
            <a:r>
              <a:rPr lang="en-US" sz="1000" dirty="0"/>
              <a:t>phenomenology [aesthetics as]</a:t>
            </a:r>
          </a:p>
          <a:p>
            <a:r>
              <a:rPr lang="en-US" sz="1000" dirty="0"/>
              <a:t>quality of appearance</a:t>
            </a:r>
          </a:p>
        </p:txBody>
      </p:sp>
      <p:cxnSp>
        <p:nvCxnSpPr>
          <p:cNvPr id="330" name="Gerader Verbinder 329">
            <a:extLst>
              <a:ext uri="{FF2B5EF4-FFF2-40B4-BE49-F238E27FC236}">
                <a16:creationId xmlns:a16="http://schemas.microsoft.com/office/drawing/2014/main" id="{6CC5856E-EC0D-0C4A-603C-F49E37D82309}"/>
              </a:ext>
            </a:extLst>
          </p:cNvPr>
          <p:cNvCxnSpPr>
            <a:cxnSpLocks/>
          </p:cNvCxnSpPr>
          <p:nvPr/>
        </p:nvCxnSpPr>
        <p:spPr>
          <a:xfrm flipH="1">
            <a:off x="24030142" y="12206743"/>
            <a:ext cx="439434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Gerader Verbinder 76">
            <a:extLst>
              <a:ext uri="{FF2B5EF4-FFF2-40B4-BE49-F238E27FC236}">
                <a16:creationId xmlns:a16="http://schemas.microsoft.com/office/drawing/2014/main" id="{18E32D07-DAE9-F223-085B-7B89E80A149A}"/>
              </a:ext>
            </a:extLst>
          </p:cNvPr>
          <p:cNvCxnSpPr/>
          <p:nvPr/>
        </p:nvCxnSpPr>
        <p:spPr>
          <a:xfrm>
            <a:off x="28424491" y="12215175"/>
            <a:ext cx="0" cy="30639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Gerader Verbinder 118">
            <a:extLst>
              <a:ext uri="{FF2B5EF4-FFF2-40B4-BE49-F238E27FC236}">
                <a16:creationId xmlns:a16="http://schemas.microsoft.com/office/drawing/2014/main" id="{9AF33D7A-8AC2-B419-A687-29F6B4EE7806}"/>
              </a:ext>
            </a:extLst>
          </p:cNvPr>
          <p:cNvCxnSpPr>
            <a:cxnSpLocks/>
          </p:cNvCxnSpPr>
          <p:nvPr/>
        </p:nvCxnSpPr>
        <p:spPr>
          <a:xfrm flipH="1">
            <a:off x="28423580" y="15290734"/>
            <a:ext cx="254724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2" name="Textfeld 331">
            <a:extLst>
              <a:ext uri="{FF2B5EF4-FFF2-40B4-BE49-F238E27FC236}">
                <a16:creationId xmlns:a16="http://schemas.microsoft.com/office/drawing/2014/main" id="{9D433880-0A1C-3FE0-3B86-64E0C254E8A2}"/>
              </a:ext>
            </a:extLst>
          </p:cNvPr>
          <p:cNvSpPr txBox="1"/>
          <p:nvPr/>
        </p:nvSpPr>
        <p:spPr>
          <a:xfrm>
            <a:off x="6962298" y="8875824"/>
            <a:ext cx="2305655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withdrawal [physiognomic withdrawal]</a:t>
            </a:r>
          </a:p>
          <a:p>
            <a:r>
              <a:rPr lang="en-US" sz="1000" dirty="0"/>
              <a:t>withdrawals as stepping out</a:t>
            </a:r>
          </a:p>
          <a:p>
            <a:r>
              <a:rPr lang="en-US" sz="1000" dirty="0" err="1"/>
              <a:t>ecstasis</a:t>
            </a:r>
            <a:r>
              <a:rPr lang="en-US" sz="1000" dirty="0"/>
              <a:t> as stepping out</a:t>
            </a:r>
          </a:p>
          <a:p>
            <a:r>
              <a:rPr lang="en-US" sz="1000" dirty="0"/>
              <a:t>stepping out [stepping out of oneself]</a:t>
            </a:r>
          </a:p>
        </p:txBody>
      </p:sp>
      <p:sp>
        <p:nvSpPr>
          <p:cNvPr id="334" name="Textfeld 333">
            <a:extLst>
              <a:ext uri="{FF2B5EF4-FFF2-40B4-BE49-F238E27FC236}">
                <a16:creationId xmlns:a16="http://schemas.microsoft.com/office/drawing/2014/main" id="{2A9B79EF-54B6-D852-179A-6354CB2536E3}"/>
              </a:ext>
            </a:extLst>
          </p:cNvPr>
          <p:cNvSpPr txBox="1"/>
          <p:nvPr/>
        </p:nvSpPr>
        <p:spPr>
          <a:xfrm>
            <a:off x="36411916" y="7437681"/>
            <a:ext cx="1203610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state of mind</a:t>
            </a:r>
          </a:p>
        </p:txBody>
      </p:sp>
      <p:sp>
        <p:nvSpPr>
          <p:cNvPr id="336" name="Textfeld 335">
            <a:extLst>
              <a:ext uri="{FF2B5EF4-FFF2-40B4-BE49-F238E27FC236}">
                <a16:creationId xmlns:a16="http://schemas.microsoft.com/office/drawing/2014/main" id="{6CEB94C0-7BCD-D6A3-5829-77537BB9483E}"/>
              </a:ext>
            </a:extLst>
          </p:cNvPr>
          <p:cNvSpPr txBox="1"/>
          <p:nvPr/>
        </p:nvSpPr>
        <p:spPr>
          <a:xfrm>
            <a:off x="36224058" y="6836033"/>
            <a:ext cx="125066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en-US" dirty="0">
                <a:solidFill>
                  <a:schemeClr val="tx1"/>
                </a:solidFill>
              </a:rPr>
              <a:t>mind</a:t>
            </a:r>
          </a:p>
        </p:txBody>
      </p:sp>
      <p:sp>
        <p:nvSpPr>
          <p:cNvPr id="339" name="Textfeld 338">
            <a:extLst>
              <a:ext uri="{FF2B5EF4-FFF2-40B4-BE49-F238E27FC236}">
                <a16:creationId xmlns:a16="http://schemas.microsoft.com/office/drawing/2014/main" id="{37E0E1A1-7158-1F88-6756-927F46BF2A08}"/>
              </a:ext>
            </a:extLst>
          </p:cNvPr>
          <p:cNvSpPr txBox="1"/>
          <p:nvPr/>
        </p:nvSpPr>
        <p:spPr>
          <a:xfrm>
            <a:off x="23875670" y="27949729"/>
            <a:ext cx="1438948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active matter</a:t>
            </a:r>
          </a:p>
          <a:p>
            <a:r>
              <a:rPr lang="en-US" sz="1000" dirty="0"/>
              <a:t>matters of activity</a:t>
            </a:r>
          </a:p>
        </p:txBody>
      </p:sp>
      <p:sp>
        <p:nvSpPr>
          <p:cNvPr id="341" name="Textfeld 340">
            <a:extLst>
              <a:ext uri="{FF2B5EF4-FFF2-40B4-BE49-F238E27FC236}">
                <a16:creationId xmlns:a16="http://schemas.microsoft.com/office/drawing/2014/main" id="{1D477A22-EC98-4414-39BF-8517D63AD61B}"/>
              </a:ext>
            </a:extLst>
          </p:cNvPr>
          <p:cNvSpPr txBox="1"/>
          <p:nvPr/>
        </p:nvSpPr>
        <p:spPr>
          <a:xfrm>
            <a:off x="19760485" y="5718642"/>
            <a:ext cx="1547164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acoustic atmosphere</a:t>
            </a:r>
          </a:p>
          <a:p>
            <a:r>
              <a:rPr lang="en-US" sz="1000" dirty="0"/>
              <a:t>acoustic furnishing</a:t>
            </a:r>
          </a:p>
          <a:p>
            <a:r>
              <a:rPr lang="en-US" sz="1000" dirty="0"/>
              <a:t>sound [spatially flowing medium]</a:t>
            </a:r>
          </a:p>
          <a:p>
            <a:r>
              <a:rPr lang="en-US" sz="1000" dirty="0"/>
              <a:t>sound energy</a:t>
            </a:r>
          </a:p>
        </p:txBody>
      </p:sp>
      <p:sp>
        <p:nvSpPr>
          <p:cNvPr id="343" name="Textfeld 342">
            <a:extLst>
              <a:ext uri="{FF2B5EF4-FFF2-40B4-BE49-F238E27FC236}">
                <a16:creationId xmlns:a16="http://schemas.microsoft.com/office/drawing/2014/main" id="{EFAA1B00-E1A2-1069-E1DF-F61041EF588A}"/>
              </a:ext>
            </a:extLst>
          </p:cNvPr>
          <p:cNvSpPr txBox="1"/>
          <p:nvPr/>
        </p:nvSpPr>
        <p:spPr>
          <a:xfrm>
            <a:off x="36169697" y="16550685"/>
            <a:ext cx="246702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impression</a:t>
            </a:r>
          </a:p>
        </p:txBody>
      </p:sp>
      <p:sp>
        <p:nvSpPr>
          <p:cNvPr id="345" name="Textfeld 344">
            <a:extLst>
              <a:ext uri="{FF2B5EF4-FFF2-40B4-BE49-F238E27FC236}">
                <a16:creationId xmlns:a16="http://schemas.microsoft.com/office/drawing/2014/main" id="{72A72418-1043-1D17-58E4-626D0790F311}"/>
              </a:ext>
            </a:extLst>
          </p:cNvPr>
          <p:cNvSpPr txBox="1"/>
          <p:nvPr/>
        </p:nvSpPr>
        <p:spPr>
          <a:xfrm>
            <a:off x="36187998" y="17119305"/>
            <a:ext cx="1785482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impression / impressions</a:t>
            </a:r>
          </a:p>
          <a:p>
            <a:r>
              <a:rPr lang="en-US" sz="1000" dirty="0" err="1"/>
              <a:t>charachter</a:t>
            </a:r>
            <a:r>
              <a:rPr lang="en-US" sz="1000" dirty="0"/>
              <a:t> of impression</a:t>
            </a:r>
          </a:p>
          <a:p>
            <a:r>
              <a:rPr lang="en-US" sz="1000" dirty="0"/>
              <a:t>overall impression</a:t>
            </a:r>
          </a:p>
        </p:txBody>
      </p:sp>
      <p:sp>
        <p:nvSpPr>
          <p:cNvPr id="347" name="Textfeld 346">
            <a:extLst>
              <a:ext uri="{FF2B5EF4-FFF2-40B4-BE49-F238E27FC236}">
                <a16:creationId xmlns:a16="http://schemas.microsoft.com/office/drawing/2014/main" id="{9442E8F5-DAF3-978F-2CBD-6F45995DC809}"/>
              </a:ext>
            </a:extLst>
          </p:cNvPr>
          <p:cNvSpPr txBox="1"/>
          <p:nvPr/>
        </p:nvSpPr>
        <p:spPr>
          <a:xfrm>
            <a:off x="18649386" y="17966008"/>
            <a:ext cx="111351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/>
              <a:t>aura</a:t>
            </a:r>
          </a:p>
        </p:txBody>
      </p:sp>
      <p:sp>
        <p:nvSpPr>
          <p:cNvPr id="349" name="Textfeld 348">
            <a:extLst>
              <a:ext uri="{FF2B5EF4-FFF2-40B4-BE49-F238E27FC236}">
                <a16:creationId xmlns:a16="http://schemas.microsoft.com/office/drawing/2014/main" id="{D0D27F33-463D-2468-79BE-8200C78C155C}"/>
              </a:ext>
            </a:extLst>
          </p:cNvPr>
          <p:cNvSpPr txBox="1"/>
          <p:nvPr/>
        </p:nvSpPr>
        <p:spPr>
          <a:xfrm>
            <a:off x="18664117" y="18530389"/>
            <a:ext cx="1491743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aura and atmospheres</a:t>
            </a:r>
          </a:p>
        </p:txBody>
      </p:sp>
      <p:sp>
        <p:nvSpPr>
          <p:cNvPr id="351" name="Textfeld 350">
            <a:extLst>
              <a:ext uri="{FF2B5EF4-FFF2-40B4-BE49-F238E27FC236}">
                <a16:creationId xmlns:a16="http://schemas.microsoft.com/office/drawing/2014/main" id="{69951B67-E8FF-CBE0-87C3-4F23B428B8CD}"/>
              </a:ext>
            </a:extLst>
          </p:cNvPr>
          <p:cNvSpPr txBox="1"/>
          <p:nvPr/>
        </p:nvSpPr>
        <p:spPr>
          <a:xfrm>
            <a:off x="8395924" y="11328922"/>
            <a:ext cx="2305655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gaze [as ecstasy]</a:t>
            </a:r>
          </a:p>
        </p:txBody>
      </p:sp>
      <p:sp>
        <p:nvSpPr>
          <p:cNvPr id="355" name="Textfeld 354">
            <a:extLst>
              <a:ext uri="{FF2B5EF4-FFF2-40B4-BE49-F238E27FC236}">
                <a16:creationId xmlns:a16="http://schemas.microsoft.com/office/drawing/2014/main" id="{61CFF59E-823C-4C46-1CCF-3DFD0F56C564}"/>
              </a:ext>
            </a:extLst>
          </p:cNvPr>
          <p:cNvSpPr txBox="1"/>
          <p:nvPr/>
        </p:nvSpPr>
        <p:spPr>
          <a:xfrm>
            <a:off x="29950887" y="23303560"/>
            <a:ext cx="307020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emergence</a:t>
            </a:r>
          </a:p>
          <a:p>
            <a:r>
              <a:rPr lang="en-US" sz="1000" dirty="0"/>
              <a:t>emergence of ephemeral environments</a:t>
            </a:r>
          </a:p>
          <a:p>
            <a:r>
              <a:rPr lang="en-US" sz="1000" dirty="0"/>
              <a:t>co-emergence of an atmosphere</a:t>
            </a:r>
          </a:p>
          <a:p>
            <a:r>
              <a:rPr lang="en-US" sz="1000" dirty="0"/>
              <a:t>emergent environments</a:t>
            </a:r>
          </a:p>
          <a:p>
            <a:r>
              <a:rPr lang="en-US" sz="1000" dirty="0"/>
              <a:t>emergent configuration</a:t>
            </a:r>
          </a:p>
          <a:p>
            <a:r>
              <a:rPr lang="en-US" sz="1000" dirty="0"/>
              <a:t>emergent [emerging]</a:t>
            </a:r>
          </a:p>
        </p:txBody>
      </p:sp>
      <p:sp>
        <p:nvSpPr>
          <p:cNvPr id="358" name="Textfeld 357">
            <a:extLst>
              <a:ext uri="{FF2B5EF4-FFF2-40B4-BE49-F238E27FC236}">
                <a16:creationId xmlns:a16="http://schemas.microsoft.com/office/drawing/2014/main" id="{ADE0872E-CD35-A5BA-7328-93247693D699}"/>
              </a:ext>
            </a:extLst>
          </p:cNvPr>
          <p:cNvSpPr txBox="1"/>
          <p:nvPr/>
        </p:nvSpPr>
        <p:spPr>
          <a:xfrm>
            <a:off x="39703086" y="5044455"/>
            <a:ext cx="1499622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enaction / </a:t>
            </a:r>
            <a:r>
              <a:rPr lang="en-US" sz="1000" dirty="0" err="1"/>
              <a:t>enactivism</a:t>
            </a:r>
            <a:endParaRPr lang="en-US" sz="1000" dirty="0"/>
          </a:p>
        </p:txBody>
      </p:sp>
      <p:sp>
        <p:nvSpPr>
          <p:cNvPr id="360" name="Textfeld 359">
            <a:extLst>
              <a:ext uri="{FF2B5EF4-FFF2-40B4-BE49-F238E27FC236}">
                <a16:creationId xmlns:a16="http://schemas.microsoft.com/office/drawing/2014/main" id="{754A1E94-24AB-3C70-C94B-25867ACF6A85}"/>
              </a:ext>
            </a:extLst>
          </p:cNvPr>
          <p:cNvSpPr txBox="1"/>
          <p:nvPr/>
        </p:nvSpPr>
        <p:spPr>
          <a:xfrm>
            <a:off x="1317786" y="24842994"/>
            <a:ext cx="152919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ephemeral</a:t>
            </a:r>
          </a:p>
          <a:p>
            <a:r>
              <a:rPr lang="en-US" sz="1000" dirty="0"/>
              <a:t>ephemeral entities</a:t>
            </a:r>
          </a:p>
          <a:p>
            <a:r>
              <a:rPr lang="en-US" sz="1000" dirty="0"/>
              <a:t>ephemeral environments</a:t>
            </a:r>
          </a:p>
        </p:txBody>
      </p:sp>
      <p:sp>
        <p:nvSpPr>
          <p:cNvPr id="362" name="Textfeld 361">
            <a:extLst>
              <a:ext uri="{FF2B5EF4-FFF2-40B4-BE49-F238E27FC236}">
                <a16:creationId xmlns:a16="http://schemas.microsoft.com/office/drawing/2014/main" id="{4E6909D3-89C5-E414-0A37-C25BC33ABF47}"/>
              </a:ext>
            </a:extLst>
          </p:cNvPr>
          <p:cNvSpPr txBox="1"/>
          <p:nvPr/>
        </p:nvSpPr>
        <p:spPr>
          <a:xfrm>
            <a:off x="8960638" y="10929313"/>
            <a:ext cx="2033088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stimulation /degree of stimulation</a:t>
            </a:r>
          </a:p>
          <a:p>
            <a:r>
              <a:rPr lang="en-US" sz="1000" dirty="0"/>
              <a:t>skipping of ecstasies</a:t>
            </a:r>
          </a:p>
        </p:txBody>
      </p:sp>
      <p:sp>
        <p:nvSpPr>
          <p:cNvPr id="363" name="Textfeld 362">
            <a:extLst>
              <a:ext uri="{FF2B5EF4-FFF2-40B4-BE49-F238E27FC236}">
                <a16:creationId xmlns:a16="http://schemas.microsoft.com/office/drawing/2014/main" id="{58BE6727-0352-E896-7E58-4AF21A1A51C7}"/>
              </a:ext>
            </a:extLst>
          </p:cNvPr>
          <p:cNvSpPr txBox="1"/>
          <p:nvPr/>
        </p:nvSpPr>
        <p:spPr>
          <a:xfrm>
            <a:off x="36254772" y="18547018"/>
            <a:ext cx="2338782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formability of atmospheres</a:t>
            </a:r>
          </a:p>
          <a:p>
            <a:r>
              <a:rPr lang="en-US" sz="1000" dirty="0"/>
              <a:t>production of atmospheres</a:t>
            </a:r>
          </a:p>
          <a:p>
            <a:r>
              <a:rPr lang="en-US" sz="1000" dirty="0"/>
              <a:t>strategies of display</a:t>
            </a:r>
          </a:p>
          <a:p>
            <a:r>
              <a:rPr lang="en-US" sz="1000" dirty="0"/>
              <a:t>festive atmosphere / festive mood</a:t>
            </a:r>
          </a:p>
        </p:txBody>
      </p:sp>
      <p:sp>
        <p:nvSpPr>
          <p:cNvPr id="365" name="Textfeld 364">
            <a:extLst>
              <a:ext uri="{FF2B5EF4-FFF2-40B4-BE49-F238E27FC236}">
                <a16:creationId xmlns:a16="http://schemas.microsoft.com/office/drawing/2014/main" id="{3F38D9AC-E17B-BD11-D3D0-CEB379E2B847}"/>
              </a:ext>
            </a:extLst>
          </p:cNvPr>
          <p:cNvSpPr txBox="1"/>
          <p:nvPr/>
        </p:nvSpPr>
        <p:spPr>
          <a:xfrm>
            <a:off x="3020744" y="10245340"/>
            <a:ext cx="3087922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objects protruding from us [ecstasies]</a:t>
            </a:r>
          </a:p>
          <a:p>
            <a:r>
              <a:rPr lang="en-US" sz="1000" dirty="0"/>
              <a:t>objects projecting into us [ecstasies]</a:t>
            </a:r>
          </a:p>
        </p:txBody>
      </p:sp>
      <p:sp>
        <p:nvSpPr>
          <p:cNvPr id="367" name="Textfeld 366">
            <a:extLst>
              <a:ext uri="{FF2B5EF4-FFF2-40B4-BE49-F238E27FC236}">
                <a16:creationId xmlns:a16="http://schemas.microsoft.com/office/drawing/2014/main" id="{7290076E-29BC-494A-1B73-710A38ABBA65}"/>
              </a:ext>
            </a:extLst>
          </p:cNvPr>
          <p:cNvSpPr txBox="1"/>
          <p:nvPr/>
        </p:nvSpPr>
        <p:spPr>
          <a:xfrm>
            <a:off x="15930045" y="6370912"/>
            <a:ext cx="1591728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shine / shimmering shine</a:t>
            </a:r>
          </a:p>
          <a:p>
            <a:r>
              <a:rPr lang="en-US" sz="1000" dirty="0"/>
              <a:t>shine effect</a:t>
            </a:r>
          </a:p>
          <a:p>
            <a:r>
              <a:rPr lang="en-US" sz="1000" dirty="0"/>
              <a:t>brightness</a:t>
            </a:r>
          </a:p>
          <a:p>
            <a:r>
              <a:rPr lang="en-US" sz="1000" dirty="0"/>
              <a:t>courses of lightening</a:t>
            </a:r>
          </a:p>
          <a:p>
            <a:r>
              <a:rPr lang="en-US" sz="1000" dirty="0"/>
              <a:t>shading as atmosphere</a:t>
            </a:r>
          </a:p>
        </p:txBody>
      </p:sp>
      <p:sp>
        <p:nvSpPr>
          <p:cNvPr id="373" name="Textfeld 372">
            <a:extLst>
              <a:ext uri="{FF2B5EF4-FFF2-40B4-BE49-F238E27FC236}">
                <a16:creationId xmlns:a16="http://schemas.microsoft.com/office/drawing/2014/main" id="{11687F0F-757E-798C-3050-DA232CAF6C04}"/>
              </a:ext>
            </a:extLst>
          </p:cNvPr>
          <p:cNvSpPr txBox="1"/>
          <p:nvPr/>
        </p:nvSpPr>
        <p:spPr>
          <a:xfrm>
            <a:off x="33139977" y="24550345"/>
            <a:ext cx="2033000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ground</a:t>
            </a:r>
          </a:p>
          <a:p>
            <a:r>
              <a:rPr lang="en-US" sz="1000" dirty="0"/>
              <a:t>background</a:t>
            </a:r>
          </a:p>
          <a:p>
            <a:r>
              <a:rPr lang="en-US" sz="1000" dirty="0"/>
              <a:t>background as atmosphere</a:t>
            </a:r>
          </a:p>
          <a:p>
            <a:r>
              <a:rPr lang="en-US" sz="1000" dirty="0"/>
              <a:t>designing of background</a:t>
            </a:r>
          </a:p>
        </p:txBody>
      </p:sp>
      <p:cxnSp>
        <p:nvCxnSpPr>
          <p:cNvPr id="63" name="Gerader Verbinder 62">
            <a:extLst>
              <a:ext uri="{FF2B5EF4-FFF2-40B4-BE49-F238E27FC236}">
                <a16:creationId xmlns:a16="http://schemas.microsoft.com/office/drawing/2014/main" id="{4C9703F1-02EC-2517-8921-41E35B50D829}"/>
              </a:ext>
            </a:extLst>
          </p:cNvPr>
          <p:cNvCxnSpPr/>
          <p:nvPr/>
        </p:nvCxnSpPr>
        <p:spPr>
          <a:xfrm>
            <a:off x="33080087" y="5869667"/>
            <a:ext cx="46991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5" name="Textfeld 374">
            <a:extLst>
              <a:ext uri="{FF2B5EF4-FFF2-40B4-BE49-F238E27FC236}">
                <a16:creationId xmlns:a16="http://schemas.microsoft.com/office/drawing/2014/main" id="{C21EE70E-25CC-A02A-B9D0-3CDA7BB10063}"/>
              </a:ext>
            </a:extLst>
          </p:cNvPr>
          <p:cNvSpPr txBox="1"/>
          <p:nvPr/>
        </p:nvSpPr>
        <p:spPr>
          <a:xfrm>
            <a:off x="130558" y="16014586"/>
            <a:ext cx="2353598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complexly bent [smooth]</a:t>
            </a:r>
          </a:p>
          <a:p>
            <a:r>
              <a:rPr lang="en-US" sz="1000" dirty="0"/>
              <a:t>complexly bent physiognomies</a:t>
            </a:r>
          </a:p>
          <a:p>
            <a:r>
              <a:rPr lang="en-US" sz="1000" dirty="0"/>
              <a:t>complex physiognomies</a:t>
            </a:r>
          </a:p>
        </p:txBody>
      </p:sp>
      <p:sp>
        <p:nvSpPr>
          <p:cNvPr id="377" name="Textfeld 376">
            <a:extLst>
              <a:ext uri="{FF2B5EF4-FFF2-40B4-BE49-F238E27FC236}">
                <a16:creationId xmlns:a16="http://schemas.microsoft.com/office/drawing/2014/main" id="{CB5E7DF2-36B1-A7F9-5A42-82A8662E4173}"/>
              </a:ext>
            </a:extLst>
          </p:cNvPr>
          <p:cNvSpPr txBox="1"/>
          <p:nvPr/>
        </p:nvSpPr>
        <p:spPr>
          <a:xfrm>
            <a:off x="39551320" y="20584414"/>
            <a:ext cx="300345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/>
              <a:t>measurability</a:t>
            </a:r>
          </a:p>
        </p:txBody>
      </p:sp>
      <p:sp>
        <p:nvSpPr>
          <p:cNvPr id="379" name="Textfeld 378">
            <a:extLst>
              <a:ext uri="{FF2B5EF4-FFF2-40B4-BE49-F238E27FC236}">
                <a16:creationId xmlns:a16="http://schemas.microsoft.com/office/drawing/2014/main" id="{9A0262E9-8AF5-955E-8822-675E1F65126E}"/>
              </a:ext>
            </a:extLst>
          </p:cNvPr>
          <p:cNvSpPr txBox="1"/>
          <p:nvPr/>
        </p:nvSpPr>
        <p:spPr>
          <a:xfrm>
            <a:off x="39976711" y="21241630"/>
            <a:ext cx="2719312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measurable effects in a medium</a:t>
            </a:r>
          </a:p>
          <a:p>
            <a:r>
              <a:rPr lang="en-US" sz="1000" dirty="0"/>
              <a:t>measurable intensities</a:t>
            </a:r>
          </a:p>
          <a:p>
            <a:r>
              <a:rPr lang="en-US" sz="1000" dirty="0"/>
              <a:t>measurability of atmospheres</a:t>
            </a:r>
          </a:p>
          <a:p>
            <a:r>
              <a:rPr lang="en-US" sz="1000" dirty="0"/>
              <a:t>measuring through learned emotional abilities</a:t>
            </a:r>
          </a:p>
          <a:p>
            <a:r>
              <a:rPr lang="en-US" sz="1000" dirty="0"/>
              <a:t>measurement [atmospheres as media of measurement]</a:t>
            </a:r>
          </a:p>
        </p:txBody>
      </p:sp>
      <p:sp>
        <p:nvSpPr>
          <p:cNvPr id="380" name="Textfeld 379">
            <a:extLst>
              <a:ext uri="{FF2B5EF4-FFF2-40B4-BE49-F238E27FC236}">
                <a16:creationId xmlns:a16="http://schemas.microsoft.com/office/drawing/2014/main" id="{8BB532AB-7A15-8EB8-361B-F56EF33B6A20}"/>
              </a:ext>
            </a:extLst>
          </p:cNvPr>
          <p:cNvSpPr txBox="1"/>
          <p:nvPr/>
        </p:nvSpPr>
        <p:spPr>
          <a:xfrm>
            <a:off x="16626904" y="27560453"/>
            <a:ext cx="136447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/>
              <a:t>sense</a:t>
            </a:r>
          </a:p>
        </p:txBody>
      </p:sp>
      <p:sp>
        <p:nvSpPr>
          <p:cNvPr id="382" name="Textfeld 381">
            <a:extLst>
              <a:ext uri="{FF2B5EF4-FFF2-40B4-BE49-F238E27FC236}">
                <a16:creationId xmlns:a16="http://schemas.microsoft.com/office/drawing/2014/main" id="{5753CFBC-7163-BDE8-64DB-22009376F8C8}"/>
              </a:ext>
            </a:extLst>
          </p:cNvPr>
          <p:cNvSpPr txBox="1"/>
          <p:nvPr/>
        </p:nvSpPr>
        <p:spPr>
          <a:xfrm>
            <a:off x="16643664" y="28129530"/>
            <a:ext cx="2226900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sense-concept</a:t>
            </a:r>
          </a:p>
          <a:p>
            <a:r>
              <a:rPr lang="en-US" sz="1000" dirty="0"/>
              <a:t>sense as effect</a:t>
            </a:r>
          </a:p>
          <a:p>
            <a:r>
              <a:rPr lang="en-US" sz="1000" dirty="0"/>
              <a:t>sense in being together or being with</a:t>
            </a:r>
          </a:p>
          <a:p>
            <a:r>
              <a:rPr lang="en-US" sz="1000" dirty="0"/>
              <a:t>sense of being together</a:t>
            </a:r>
          </a:p>
          <a:p>
            <a:endParaRPr lang="en-US" sz="1000" dirty="0"/>
          </a:p>
          <a:p>
            <a:r>
              <a:rPr lang="en-US" sz="1000" dirty="0"/>
              <a:t>effect of being together or being with</a:t>
            </a:r>
          </a:p>
        </p:txBody>
      </p:sp>
      <p:sp>
        <p:nvSpPr>
          <p:cNvPr id="384" name="Textfeld 383">
            <a:extLst>
              <a:ext uri="{FF2B5EF4-FFF2-40B4-BE49-F238E27FC236}">
                <a16:creationId xmlns:a16="http://schemas.microsoft.com/office/drawing/2014/main" id="{AC4F0271-E82D-4617-61A6-4D8E54A79027}"/>
              </a:ext>
            </a:extLst>
          </p:cNvPr>
          <p:cNvSpPr txBox="1"/>
          <p:nvPr/>
        </p:nvSpPr>
        <p:spPr>
          <a:xfrm>
            <a:off x="34806616" y="27299828"/>
            <a:ext cx="2032991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topology</a:t>
            </a:r>
          </a:p>
          <a:p>
            <a:r>
              <a:rPr lang="en-US" sz="1000" dirty="0"/>
              <a:t>topology [container topology]</a:t>
            </a:r>
          </a:p>
          <a:p>
            <a:r>
              <a:rPr lang="en-US" sz="1000" dirty="0"/>
              <a:t>topology [topology of folding]</a:t>
            </a:r>
          </a:p>
          <a:p>
            <a:r>
              <a:rPr lang="en-US" sz="1000" dirty="0"/>
              <a:t>topology [fluid topologies]</a:t>
            </a:r>
          </a:p>
        </p:txBody>
      </p:sp>
      <p:sp>
        <p:nvSpPr>
          <p:cNvPr id="371" name="Textfeld 370">
            <a:extLst>
              <a:ext uri="{FF2B5EF4-FFF2-40B4-BE49-F238E27FC236}">
                <a16:creationId xmlns:a16="http://schemas.microsoft.com/office/drawing/2014/main" id="{330F4F93-60FE-DB6C-667E-51EE63369D7D}"/>
              </a:ext>
            </a:extLst>
          </p:cNvPr>
          <p:cNvSpPr txBox="1"/>
          <p:nvPr/>
        </p:nvSpPr>
        <p:spPr>
          <a:xfrm>
            <a:off x="12111956" y="18948919"/>
            <a:ext cx="266160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enveloping, enfolding</a:t>
            </a:r>
          </a:p>
          <a:p>
            <a:r>
              <a:rPr lang="en-US" sz="1000" dirty="0"/>
              <a:t>all encompassing / poured forth </a:t>
            </a:r>
            <a:r>
              <a:rPr lang="en-US" sz="1000" dirty="0" err="1"/>
              <a:t>borderlessly</a:t>
            </a:r>
            <a:endParaRPr lang="en-US" sz="1000" dirty="0"/>
          </a:p>
          <a:p>
            <a:r>
              <a:rPr lang="en-US" sz="1000" dirty="0"/>
              <a:t>diffuse exuberance / poured forth [borderless]</a:t>
            </a:r>
          </a:p>
          <a:p>
            <a:r>
              <a:rPr lang="en-US" sz="1000" dirty="0"/>
              <a:t>non-contoured</a:t>
            </a:r>
          </a:p>
        </p:txBody>
      </p:sp>
      <p:sp>
        <p:nvSpPr>
          <p:cNvPr id="386" name="Textfeld 385">
            <a:extLst>
              <a:ext uri="{FF2B5EF4-FFF2-40B4-BE49-F238E27FC236}">
                <a16:creationId xmlns:a16="http://schemas.microsoft.com/office/drawing/2014/main" id="{599CE051-AB7B-FAAA-4D9D-268C4D764F95}"/>
              </a:ext>
            </a:extLst>
          </p:cNvPr>
          <p:cNvSpPr txBox="1"/>
          <p:nvPr/>
        </p:nvSpPr>
        <p:spPr>
          <a:xfrm>
            <a:off x="38690349" y="12458991"/>
            <a:ext cx="845760" cy="24837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 err="1"/>
              <a:t>aisthetic</a:t>
            </a:r>
            <a:endParaRPr lang="en-US" sz="1000" dirty="0"/>
          </a:p>
        </p:txBody>
      </p:sp>
      <p:cxnSp>
        <p:nvCxnSpPr>
          <p:cNvPr id="25" name="Gerader Verbinder 24">
            <a:extLst>
              <a:ext uri="{FF2B5EF4-FFF2-40B4-BE49-F238E27FC236}">
                <a16:creationId xmlns:a16="http://schemas.microsoft.com/office/drawing/2014/main" id="{7898F0D8-7AE3-1CC5-9045-693C149A3235}"/>
              </a:ext>
            </a:extLst>
          </p:cNvPr>
          <p:cNvCxnSpPr>
            <a:cxnSpLocks/>
          </p:cNvCxnSpPr>
          <p:nvPr/>
        </p:nvCxnSpPr>
        <p:spPr>
          <a:xfrm>
            <a:off x="9755888" y="16562011"/>
            <a:ext cx="68336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7" name="Textfeld 386">
            <a:extLst>
              <a:ext uri="{FF2B5EF4-FFF2-40B4-BE49-F238E27FC236}">
                <a16:creationId xmlns:a16="http://schemas.microsoft.com/office/drawing/2014/main" id="{AA7C4D82-27D2-D6D7-EA3A-9361EC39B745}"/>
              </a:ext>
            </a:extLst>
          </p:cNvPr>
          <p:cNvSpPr txBox="1"/>
          <p:nvPr/>
        </p:nvSpPr>
        <p:spPr>
          <a:xfrm>
            <a:off x="25739536" y="2377950"/>
            <a:ext cx="2394117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twilight / twilight situation</a:t>
            </a:r>
          </a:p>
          <a:p>
            <a:r>
              <a:rPr lang="en-US" sz="1000" dirty="0"/>
              <a:t>twilight as half thing</a:t>
            </a:r>
          </a:p>
          <a:p>
            <a:r>
              <a:rPr lang="en-US" sz="1000" dirty="0"/>
              <a:t>twilight as medium</a:t>
            </a:r>
          </a:p>
          <a:p>
            <a:r>
              <a:rPr lang="en-US" sz="1000" dirty="0"/>
              <a:t>holy twilight</a:t>
            </a:r>
          </a:p>
        </p:txBody>
      </p:sp>
      <p:sp>
        <p:nvSpPr>
          <p:cNvPr id="388" name="Textfeld 387">
            <a:extLst>
              <a:ext uri="{FF2B5EF4-FFF2-40B4-BE49-F238E27FC236}">
                <a16:creationId xmlns:a16="http://schemas.microsoft.com/office/drawing/2014/main" id="{87030097-4B74-82EC-9587-E8DE1260CDCF}"/>
              </a:ext>
            </a:extLst>
          </p:cNvPr>
          <p:cNvSpPr txBox="1"/>
          <p:nvPr/>
        </p:nvSpPr>
        <p:spPr>
          <a:xfrm>
            <a:off x="29768369" y="28956049"/>
            <a:ext cx="1343078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effect</a:t>
            </a:r>
          </a:p>
        </p:txBody>
      </p:sp>
      <p:sp>
        <p:nvSpPr>
          <p:cNvPr id="391" name="Textfeld 390">
            <a:extLst>
              <a:ext uri="{FF2B5EF4-FFF2-40B4-BE49-F238E27FC236}">
                <a16:creationId xmlns:a16="http://schemas.microsoft.com/office/drawing/2014/main" id="{3BB342E6-6A85-8878-93D4-EC5915A70917}"/>
              </a:ext>
            </a:extLst>
          </p:cNvPr>
          <p:cNvSpPr txBox="1"/>
          <p:nvPr/>
        </p:nvSpPr>
        <p:spPr>
          <a:xfrm>
            <a:off x="27722684" y="8039182"/>
            <a:ext cx="1450849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attunement</a:t>
            </a:r>
          </a:p>
        </p:txBody>
      </p:sp>
      <p:sp>
        <p:nvSpPr>
          <p:cNvPr id="392" name="Textfeld 391">
            <a:extLst>
              <a:ext uri="{FF2B5EF4-FFF2-40B4-BE49-F238E27FC236}">
                <a16:creationId xmlns:a16="http://schemas.microsoft.com/office/drawing/2014/main" id="{A623DC52-4CD6-43C9-7AFE-651555A97CE7}"/>
              </a:ext>
            </a:extLst>
          </p:cNvPr>
          <p:cNvSpPr txBox="1"/>
          <p:nvPr/>
        </p:nvSpPr>
        <p:spPr>
          <a:xfrm>
            <a:off x="130101" y="12235955"/>
            <a:ext cx="2845191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indiscreet</a:t>
            </a:r>
          </a:p>
          <a:p>
            <a:r>
              <a:rPr lang="en-US" sz="1000" dirty="0"/>
              <a:t>Indiscreet objects</a:t>
            </a:r>
          </a:p>
          <a:p>
            <a:r>
              <a:rPr lang="en-US" sz="1000" dirty="0"/>
              <a:t>quasi-things / quasi-objective</a:t>
            </a:r>
          </a:p>
        </p:txBody>
      </p:sp>
      <p:sp>
        <p:nvSpPr>
          <p:cNvPr id="393" name="Textfeld 392">
            <a:extLst>
              <a:ext uri="{FF2B5EF4-FFF2-40B4-BE49-F238E27FC236}">
                <a16:creationId xmlns:a16="http://schemas.microsoft.com/office/drawing/2014/main" id="{AB25447D-1FED-34DF-F917-22FA27407DA9}"/>
              </a:ext>
            </a:extLst>
          </p:cNvPr>
          <p:cNvSpPr txBox="1"/>
          <p:nvPr/>
        </p:nvSpPr>
        <p:spPr>
          <a:xfrm>
            <a:off x="32094414" y="26409281"/>
            <a:ext cx="2950701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interaction of individual components [of a situation]</a:t>
            </a:r>
          </a:p>
          <a:p>
            <a:r>
              <a:rPr lang="en-US" sz="1000" dirty="0"/>
              <a:t>interaction [dynamic] / interact dynamically</a:t>
            </a:r>
          </a:p>
        </p:txBody>
      </p:sp>
      <p:sp>
        <p:nvSpPr>
          <p:cNvPr id="394" name="Textfeld 393">
            <a:extLst>
              <a:ext uri="{FF2B5EF4-FFF2-40B4-BE49-F238E27FC236}">
                <a16:creationId xmlns:a16="http://schemas.microsoft.com/office/drawing/2014/main" id="{79F8B75B-EBBE-0052-89D7-631475D5AE52}"/>
              </a:ext>
            </a:extLst>
          </p:cNvPr>
          <p:cNvSpPr txBox="1"/>
          <p:nvPr/>
        </p:nvSpPr>
        <p:spPr>
          <a:xfrm>
            <a:off x="18083134" y="19897932"/>
            <a:ext cx="1491743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modality of presence</a:t>
            </a:r>
          </a:p>
        </p:txBody>
      </p:sp>
      <p:sp>
        <p:nvSpPr>
          <p:cNvPr id="398" name="Textfeld 397">
            <a:extLst>
              <a:ext uri="{FF2B5EF4-FFF2-40B4-BE49-F238E27FC236}">
                <a16:creationId xmlns:a16="http://schemas.microsoft.com/office/drawing/2014/main" id="{0BB0BE86-6411-4BE1-D0DC-89FDE15AD3DF}"/>
              </a:ext>
            </a:extLst>
          </p:cNvPr>
          <p:cNvSpPr txBox="1"/>
          <p:nvPr/>
        </p:nvSpPr>
        <p:spPr>
          <a:xfrm>
            <a:off x="36227381" y="4490943"/>
            <a:ext cx="3087221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preconceptual character of atmospheres</a:t>
            </a:r>
          </a:p>
          <a:p>
            <a:r>
              <a:rPr lang="en-US" sz="1000" dirty="0"/>
              <a:t>preconceptual state (in sensing]</a:t>
            </a:r>
          </a:p>
          <a:p>
            <a:r>
              <a:rPr lang="en-US" sz="1000" dirty="0" err="1"/>
              <a:t>preconceptuality</a:t>
            </a:r>
            <a:r>
              <a:rPr lang="en-US" sz="1000" dirty="0"/>
              <a:t> of atmospheres</a:t>
            </a:r>
          </a:p>
          <a:p>
            <a:r>
              <a:rPr lang="en-US" sz="1000" dirty="0" err="1"/>
              <a:t>prereflexive</a:t>
            </a:r>
            <a:r>
              <a:rPr lang="en-US" sz="1000" dirty="0"/>
              <a:t> experience</a:t>
            </a:r>
          </a:p>
          <a:p>
            <a:r>
              <a:rPr lang="en-US" sz="1000" dirty="0" err="1"/>
              <a:t>prereflexive</a:t>
            </a:r>
            <a:r>
              <a:rPr lang="en-US" sz="1000" dirty="0"/>
              <a:t> character of experience</a:t>
            </a:r>
          </a:p>
          <a:p>
            <a:r>
              <a:rPr lang="en-US" sz="1000" dirty="0" err="1"/>
              <a:t>prereflexive</a:t>
            </a:r>
            <a:r>
              <a:rPr lang="en-US" sz="1000" dirty="0"/>
              <a:t> dimension of experience</a:t>
            </a:r>
          </a:p>
        </p:txBody>
      </p:sp>
      <p:sp>
        <p:nvSpPr>
          <p:cNvPr id="400" name="Textfeld 399">
            <a:extLst>
              <a:ext uri="{FF2B5EF4-FFF2-40B4-BE49-F238E27FC236}">
                <a16:creationId xmlns:a16="http://schemas.microsoft.com/office/drawing/2014/main" id="{03002E04-E532-2D6F-AA4F-34713859283B}"/>
              </a:ext>
            </a:extLst>
          </p:cNvPr>
          <p:cNvSpPr txBox="1"/>
          <p:nvPr/>
        </p:nvSpPr>
        <p:spPr>
          <a:xfrm>
            <a:off x="3419016" y="9275306"/>
            <a:ext cx="2167145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Immaterialness of the atmosphere</a:t>
            </a:r>
          </a:p>
          <a:p>
            <a:r>
              <a:rPr lang="en-US" sz="1000" dirty="0"/>
              <a:t>indeterminate – </a:t>
            </a:r>
          </a:p>
          <a:p>
            <a:r>
              <a:rPr lang="en-US" sz="1000" dirty="0"/>
              <a:t>        poured forth into the expanses</a:t>
            </a:r>
          </a:p>
          <a:p>
            <a:r>
              <a:rPr lang="en-US" sz="1000" dirty="0"/>
              <a:t>impermanence / </a:t>
            </a:r>
          </a:p>
          <a:p>
            <a:r>
              <a:rPr lang="en-US" sz="1000" dirty="0"/>
              <a:t>impermanent</a:t>
            </a:r>
          </a:p>
        </p:txBody>
      </p:sp>
      <p:sp>
        <p:nvSpPr>
          <p:cNvPr id="401" name="Textfeld 400">
            <a:extLst>
              <a:ext uri="{FF2B5EF4-FFF2-40B4-BE49-F238E27FC236}">
                <a16:creationId xmlns:a16="http://schemas.microsoft.com/office/drawing/2014/main" id="{A9408CC5-196A-D762-10E2-A3C6B4749606}"/>
              </a:ext>
            </a:extLst>
          </p:cNvPr>
          <p:cNvSpPr txBox="1"/>
          <p:nvPr/>
        </p:nvSpPr>
        <p:spPr>
          <a:xfrm>
            <a:off x="2140855" y="26861273"/>
            <a:ext cx="1998119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blurring / blurred</a:t>
            </a:r>
          </a:p>
          <a:p>
            <a:r>
              <a:rPr lang="en-US" sz="1000" dirty="0"/>
              <a:t>vagueness</a:t>
            </a:r>
          </a:p>
          <a:p>
            <a:r>
              <a:rPr lang="en-US" sz="1000" dirty="0"/>
              <a:t>vague</a:t>
            </a:r>
          </a:p>
          <a:p>
            <a:r>
              <a:rPr lang="en-US" sz="1000" dirty="0"/>
              <a:t>indeterminateness / indeterminate</a:t>
            </a:r>
          </a:p>
        </p:txBody>
      </p:sp>
      <p:sp>
        <p:nvSpPr>
          <p:cNvPr id="76" name="Textfeld 75">
            <a:extLst>
              <a:ext uri="{FF2B5EF4-FFF2-40B4-BE49-F238E27FC236}">
                <a16:creationId xmlns:a16="http://schemas.microsoft.com/office/drawing/2014/main" id="{BCBA24FC-A59F-46A7-547B-3114DE500EF8}"/>
              </a:ext>
            </a:extLst>
          </p:cNvPr>
          <p:cNvSpPr txBox="1"/>
          <p:nvPr/>
        </p:nvSpPr>
        <p:spPr>
          <a:xfrm>
            <a:off x="31365913" y="12436897"/>
            <a:ext cx="98456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>
                <a:solidFill>
                  <a:srgbClr val="0070C0"/>
                </a:solidFill>
              </a:rPr>
              <a:t>Böhme</a:t>
            </a:r>
            <a:r>
              <a:rPr lang="en-US" sz="2000" dirty="0"/>
              <a:t> </a:t>
            </a:r>
          </a:p>
        </p:txBody>
      </p:sp>
      <p:sp>
        <p:nvSpPr>
          <p:cNvPr id="62" name="Textfeld 61">
            <a:extLst>
              <a:ext uri="{FF2B5EF4-FFF2-40B4-BE49-F238E27FC236}">
                <a16:creationId xmlns:a16="http://schemas.microsoft.com/office/drawing/2014/main" id="{11314121-96B9-0C4F-F0D7-13EFA6F02DBE}"/>
              </a:ext>
            </a:extLst>
          </p:cNvPr>
          <p:cNvSpPr txBox="1"/>
          <p:nvPr/>
        </p:nvSpPr>
        <p:spPr>
          <a:xfrm>
            <a:off x="31128391" y="14671022"/>
            <a:ext cx="389933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characters</a:t>
            </a:r>
          </a:p>
        </p:txBody>
      </p:sp>
      <p:sp>
        <p:nvSpPr>
          <p:cNvPr id="369" name="Textfeld 368">
            <a:extLst>
              <a:ext uri="{FF2B5EF4-FFF2-40B4-BE49-F238E27FC236}">
                <a16:creationId xmlns:a16="http://schemas.microsoft.com/office/drawing/2014/main" id="{3627AAB0-3F4D-B32C-A1AD-678B2802C65F}"/>
              </a:ext>
            </a:extLst>
          </p:cNvPr>
          <p:cNvSpPr txBox="1"/>
          <p:nvPr/>
        </p:nvSpPr>
        <p:spPr>
          <a:xfrm>
            <a:off x="24569065" y="13612107"/>
            <a:ext cx="2557247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00" dirty="0"/>
              <a:t>granularity [of the medium]</a:t>
            </a:r>
          </a:p>
        </p:txBody>
      </p:sp>
      <p:sp>
        <p:nvSpPr>
          <p:cNvPr id="39" name="Textfeld 38">
            <a:extLst>
              <a:ext uri="{FF2B5EF4-FFF2-40B4-BE49-F238E27FC236}">
                <a16:creationId xmlns:a16="http://schemas.microsoft.com/office/drawing/2014/main" id="{1A8B22D7-05BF-F3A4-E4C7-67CBDA66989E}"/>
              </a:ext>
            </a:extLst>
          </p:cNvPr>
          <p:cNvSpPr txBox="1"/>
          <p:nvPr/>
        </p:nvSpPr>
        <p:spPr>
          <a:xfrm>
            <a:off x="10475599" y="15866202"/>
            <a:ext cx="380238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aesthetics</a:t>
            </a:r>
          </a:p>
        </p:txBody>
      </p:sp>
      <p:cxnSp>
        <p:nvCxnSpPr>
          <p:cNvPr id="36" name="Gerader Verbinder 35">
            <a:extLst>
              <a:ext uri="{FF2B5EF4-FFF2-40B4-BE49-F238E27FC236}">
                <a16:creationId xmlns:a16="http://schemas.microsoft.com/office/drawing/2014/main" id="{2AE81689-B7C3-78DE-901D-96438B8D892A}"/>
              </a:ext>
            </a:extLst>
          </p:cNvPr>
          <p:cNvCxnSpPr/>
          <p:nvPr/>
        </p:nvCxnSpPr>
        <p:spPr>
          <a:xfrm>
            <a:off x="28029712" y="7641173"/>
            <a:ext cx="120920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Gerader Verbinder 40">
            <a:extLst>
              <a:ext uri="{FF2B5EF4-FFF2-40B4-BE49-F238E27FC236}">
                <a16:creationId xmlns:a16="http://schemas.microsoft.com/office/drawing/2014/main" id="{8B5AE89C-74BF-CC31-D633-4FAC65671711}"/>
              </a:ext>
            </a:extLst>
          </p:cNvPr>
          <p:cNvCxnSpPr>
            <a:cxnSpLocks/>
          </p:cNvCxnSpPr>
          <p:nvPr/>
        </p:nvCxnSpPr>
        <p:spPr>
          <a:xfrm flipH="1">
            <a:off x="3420022" y="3376749"/>
            <a:ext cx="120199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Gerader Verbinder 176">
            <a:extLst>
              <a:ext uri="{FF2B5EF4-FFF2-40B4-BE49-F238E27FC236}">
                <a16:creationId xmlns:a16="http://schemas.microsoft.com/office/drawing/2014/main" id="{E1DE41EC-C197-94B7-A71A-20CF09D93FD4}"/>
              </a:ext>
            </a:extLst>
          </p:cNvPr>
          <p:cNvCxnSpPr>
            <a:cxnSpLocks/>
          </p:cNvCxnSpPr>
          <p:nvPr/>
        </p:nvCxnSpPr>
        <p:spPr>
          <a:xfrm>
            <a:off x="28919154" y="5604749"/>
            <a:ext cx="245666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3" name="Gerader Verbinder 402">
            <a:extLst>
              <a:ext uri="{FF2B5EF4-FFF2-40B4-BE49-F238E27FC236}">
                <a16:creationId xmlns:a16="http://schemas.microsoft.com/office/drawing/2014/main" id="{06FFAE88-5DF5-9BC8-3113-9FB2B52307CB}"/>
              </a:ext>
            </a:extLst>
          </p:cNvPr>
          <p:cNvCxnSpPr>
            <a:cxnSpLocks/>
          </p:cNvCxnSpPr>
          <p:nvPr/>
        </p:nvCxnSpPr>
        <p:spPr>
          <a:xfrm>
            <a:off x="30885555" y="5447938"/>
            <a:ext cx="49026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Gerader Verbinder 193">
            <a:extLst>
              <a:ext uri="{FF2B5EF4-FFF2-40B4-BE49-F238E27FC236}">
                <a16:creationId xmlns:a16="http://schemas.microsoft.com/office/drawing/2014/main" id="{00AA73F2-05D2-7D53-122A-69DD5D27A014}"/>
              </a:ext>
            </a:extLst>
          </p:cNvPr>
          <p:cNvCxnSpPr>
            <a:cxnSpLocks/>
          </p:cNvCxnSpPr>
          <p:nvPr/>
        </p:nvCxnSpPr>
        <p:spPr>
          <a:xfrm>
            <a:off x="40410921" y="12035476"/>
            <a:ext cx="107651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4" name="Gerader Verbinder 403">
            <a:extLst>
              <a:ext uri="{FF2B5EF4-FFF2-40B4-BE49-F238E27FC236}">
                <a16:creationId xmlns:a16="http://schemas.microsoft.com/office/drawing/2014/main" id="{FAEF279B-EBBB-93B8-2DB9-32D28B54A1E3}"/>
              </a:ext>
            </a:extLst>
          </p:cNvPr>
          <p:cNvCxnSpPr>
            <a:cxnSpLocks/>
          </p:cNvCxnSpPr>
          <p:nvPr/>
        </p:nvCxnSpPr>
        <p:spPr>
          <a:xfrm flipH="1">
            <a:off x="14950475" y="8392764"/>
            <a:ext cx="49108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2" name="Gerader Verbinder 411">
            <a:extLst>
              <a:ext uri="{FF2B5EF4-FFF2-40B4-BE49-F238E27FC236}">
                <a16:creationId xmlns:a16="http://schemas.microsoft.com/office/drawing/2014/main" id="{60C529DD-F596-1FCC-35FC-AC39B294DF9A}"/>
              </a:ext>
            </a:extLst>
          </p:cNvPr>
          <p:cNvCxnSpPr>
            <a:cxnSpLocks/>
          </p:cNvCxnSpPr>
          <p:nvPr/>
        </p:nvCxnSpPr>
        <p:spPr>
          <a:xfrm>
            <a:off x="16590664" y="22661188"/>
            <a:ext cx="0" cy="187703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6" name="Textfeld 405">
            <a:extLst>
              <a:ext uri="{FF2B5EF4-FFF2-40B4-BE49-F238E27FC236}">
                <a16:creationId xmlns:a16="http://schemas.microsoft.com/office/drawing/2014/main" id="{7F3000D9-D7C9-76F5-C1BC-81F54010EB01}"/>
              </a:ext>
            </a:extLst>
          </p:cNvPr>
          <p:cNvSpPr txBox="1"/>
          <p:nvPr/>
        </p:nvSpPr>
        <p:spPr>
          <a:xfrm>
            <a:off x="40721389" y="29979693"/>
            <a:ext cx="206819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/>
              <a:t>Translation: Lisa Rosenblatt 05.2022</a:t>
            </a:r>
          </a:p>
        </p:txBody>
      </p:sp>
      <p:sp>
        <p:nvSpPr>
          <p:cNvPr id="408" name="Textfeld 407">
            <a:extLst>
              <a:ext uri="{FF2B5EF4-FFF2-40B4-BE49-F238E27FC236}">
                <a16:creationId xmlns:a16="http://schemas.microsoft.com/office/drawing/2014/main" id="{E66F76D6-9EE5-5345-20A9-8C33E342CCA3}"/>
              </a:ext>
            </a:extLst>
          </p:cNvPr>
          <p:cNvSpPr txBox="1"/>
          <p:nvPr/>
        </p:nvSpPr>
        <p:spPr>
          <a:xfrm>
            <a:off x="8551" y="23919"/>
            <a:ext cx="255550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>
                <a:hlinkClick r:id="rId3"/>
              </a:rPr>
              <a:t>gerhard.dirmoser@gmail.com</a:t>
            </a:r>
            <a:r>
              <a:rPr lang="en-US" sz="1000" dirty="0"/>
              <a:t>    Linz, 05.2022</a:t>
            </a:r>
          </a:p>
        </p:txBody>
      </p:sp>
    </p:spTree>
    <p:extLst>
      <p:ext uri="{BB962C8B-B14F-4D97-AF65-F5344CB8AC3E}">
        <p14:creationId xmlns:p14="http://schemas.microsoft.com/office/powerpoint/2010/main" val="39718302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feld 1">
            <a:extLst>
              <a:ext uri="{FF2B5EF4-FFF2-40B4-BE49-F238E27FC236}">
                <a16:creationId xmlns:a16="http://schemas.microsoft.com/office/drawing/2014/main" id="{567090FF-DE00-2AFF-C045-24DEA7B9ECAB}"/>
              </a:ext>
            </a:extLst>
          </p:cNvPr>
          <p:cNvSpPr txBox="1"/>
          <p:nvPr/>
        </p:nvSpPr>
        <p:spPr>
          <a:xfrm>
            <a:off x="40698161" y="28829330"/>
            <a:ext cx="180209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08-2</a:t>
            </a:r>
          </a:p>
        </p:txBody>
      </p:sp>
      <p:sp>
        <p:nvSpPr>
          <p:cNvPr id="3" name="Textfeld 2">
            <a:extLst>
              <a:ext uri="{FF2B5EF4-FFF2-40B4-BE49-F238E27FC236}">
                <a16:creationId xmlns:a16="http://schemas.microsoft.com/office/drawing/2014/main" id="{BCACAFB1-0082-AF06-4A09-C6B5F6371177}"/>
              </a:ext>
            </a:extLst>
          </p:cNvPr>
          <p:cNvSpPr txBox="1"/>
          <p:nvPr/>
        </p:nvSpPr>
        <p:spPr>
          <a:xfrm>
            <a:off x="0" y="0"/>
            <a:ext cx="42767250" cy="156966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de-AT" sz="9600" dirty="0"/>
              <a:t>  Atmosphäre als leiblich spürbare Wirkung</a:t>
            </a:r>
            <a:endParaRPr lang="de-AT" sz="6000" dirty="0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7B5413B6-C76D-4DB0-1BD4-1754855B4251}"/>
              </a:ext>
            </a:extLst>
          </p:cNvPr>
          <p:cNvSpPr txBox="1"/>
          <p:nvPr/>
        </p:nvSpPr>
        <p:spPr>
          <a:xfrm>
            <a:off x="6823530" y="14289741"/>
            <a:ext cx="216238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bedrückend</a:t>
            </a: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C18D675E-F75B-63A1-ED77-415E50CD797E}"/>
              </a:ext>
            </a:extLst>
          </p:cNvPr>
          <p:cNvSpPr txBox="1"/>
          <p:nvPr/>
        </p:nvSpPr>
        <p:spPr>
          <a:xfrm>
            <a:off x="475967" y="15731835"/>
            <a:ext cx="1851597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beengend</a:t>
            </a:r>
          </a:p>
        </p:txBody>
      </p:sp>
      <p:sp>
        <p:nvSpPr>
          <p:cNvPr id="6" name="Ellipse 5">
            <a:extLst>
              <a:ext uri="{FF2B5EF4-FFF2-40B4-BE49-F238E27FC236}">
                <a16:creationId xmlns:a16="http://schemas.microsoft.com/office/drawing/2014/main" id="{FA4C69CD-1CB0-4892-61B5-7B233ECA0F63}"/>
              </a:ext>
            </a:extLst>
          </p:cNvPr>
          <p:cNvSpPr/>
          <p:nvPr/>
        </p:nvSpPr>
        <p:spPr>
          <a:xfrm>
            <a:off x="914400" y="2244436"/>
            <a:ext cx="40815491" cy="27141055"/>
          </a:xfrm>
          <a:prstGeom prst="ellipse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7" name="Textfeld 6">
            <a:extLst>
              <a:ext uri="{FF2B5EF4-FFF2-40B4-BE49-F238E27FC236}">
                <a16:creationId xmlns:a16="http://schemas.microsoft.com/office/drawing/2014/main" id="{AF277460-8932-62C6-084B-7BA9BEBF3AEE}"/>
              </a:ext>
            </a:extLst>
          </p:cNvPr>
          <p:cNvSpPr txBox="1"/>
          <p:nvPr/>
        </p:nvSpPr>
        <p:spPr>
          <a:xfrm>
            <a:off x="2423851" y="14322332"/>
            <a:ext cx="208300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erdrückend</a:t>
            </a:r>
          </a:p>
        </p:txBody>
      </p:sp>
      <p:sp>
        <p:nvSpPr>
          <p:cNvPr id="8" name="Textfeld 7">
            <a:extLst>
              <a:ext uri="{FF2B5EF4-FFF2-40B4-BE49-F238E27FC236}">
                <a16:creationId xmlns:a16="http://schemas.microsoft.com/office/drawing/2014/main" id="{52771073-D881-2A6D-EEAB-577D23DA88AF}"/>
              </a:ext>
            </a:extLst>
          </p:cNvPr>
          <p:cNvSpPr txBox="1"/>
          <p:nvPr/>
        </p:nvSpPr>
        <p:spPr>
          <a:xfrm>
            <a:off x="2249826" y="9677678"/>
            <a:ext cx="154561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quälend</a:t>
            </a:r>
          </a:p>
        </p:txBody>
      </p:sp>
      <p:sp>
        <p:nvSpPr>
          <p:cNvPr id="9" name="Textfeld 8">
            <a:extLst>
              <a:ext uri="{FF2B5EF4-FFF2-40B4-BE49-F238E27FC236}">
                <a16:creationId xmlns:a16="http://schemas.microsoft.com/office/drawing/2014/main" id="{873681BD-12F4-35A3-7B00-56DC4F8AE2A3}"/>
              </a:ext>
            </a:extLst>
          </p:cNvPr>
          <p:cNvSpPr txBox="1"/>
          <p:nvPr/>
        </p:nvSpPr>
        <p:spPr>
          <a:xfrm>
            <a:off x="2580881" y="22408568"/>
            <a:ext cx="192597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erstarrend</a:t>
            </a:r>
          </a:p>
        </p:txBody>
      </p:sp>
      <p:sp>
        <p:nvSpPr>
          <p:cNvPr id="10" name="Textfeld 9">
            <a:extLst>
              <a:ext uri="{FF2B5EF4-FFF2-40B4-BE49-F238E27FC236}">
                <a16:creationId xmlns:a16="http://schemas.microsoft.com/office/drawing/2014/main" id="{83F5F428-014C-7261-C836-DED98FD02AA1}"/>
              </a:ext>
            </a:extLst>
          </p:cNvPr>
          <p:cNvSpPr txBox="1"/>
          <p:nvPr/>
        </p:nvSpPr>
        <p:spPr>
          <a:xfrm>
            <a:off x="5237387" y="20268201"/>
            <a:ext cx="1898277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hemmend</a:t>
            </a:r>
          </a:p>
        </p:txBody>
      </p:sp>
      <p:sp>
        <p:nvSpPr>
          <p:cNvPr id="11" name="Textfeld 10">
            <a:extLst>
              <a:ext uri="{FF2B5EF4-FFF2-40B4-BE49-F238E27FC236}">
                <a16:creationId xmlns:a16="http://schemas.microsoft.com/office/drawing/2014/main" id="{C92948AD-D439-38B8-2EF4-A1FB26B686FE}"/>
              </a:ext>
            </a:extLst>
          </p:cNvPr>
          <p:cNvSpPr txBox="1"/>
          <p:nvPr/>
        </p:nvSpPr>
        <p:spPr>
          <a:xfrm>
            <a:off x="40668426" y="15731834"/>
            <a:ext cx="1499898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öffnend</a:t>
            </a:r>
          </a:p>
        </p:txBody>
      </p:sp>
      <p:cxnSp>
        <p:nvCxnSpPr>
          <p:cNvPr id="12" name="Gerader Verbinder 11">
            <a:extLst>
              <a:ext uri="{FF2B5EF4-FFF2-40B4-BE49-F238E27FC236}">
                <a16:creationId xmlns:a16="http://schemas.microsoft.com/office/drawing/2014/main" id="{F84CD2DB-C8AF-6671-9426-C3D9F8279985}"/>
              </a:ext>
            </a:extLst>
          </p:cNvPr>
          <p:cNvCxnSpPr>
            <a:cxnSpLocks/>
            <a:stCxn id="5" idx="3"/>
            <a:endCxn id="7" idx="2"/>
          </p:cNvCxnSpPr>
          <p:nvPr/>
        </p:nvCxnSpPr>
        <p:spPr>
          <a:xfrm flipV="1">
            <a:off x="2327564" y="14907107"/>
            <a:ext cx="1137790" cy="11171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Gerader Verbinder 12">
            <a:extLst>
              <a:ext uri="{FF2B5EF4-FFF2-40B4-BE49-F238E27FC236}">
                <a16:creationId xmlns:a16="http://schemas.microsoft.com/office/drawing/2014/main" id="{5A9CA24F-140C-0EBF-6D6D-D5093AC193A3}"/>
              </a:ext>
            </a:extLst>
          </p:cNvPr>
          <p:cNvCxnSpPr/>
          <p:nvPr/>
        </p:nvCxnSpPr>
        <p:spPr>
          <a:xfrm>
            <a:off x="4658419" y="14616029"/>
            <a:ext cx="204718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feld 13">
            <a:extLst>
              <a:ext uri="{FF2B5EF4-FFF2-40B4-BE49-F238E27FC236}">
                <a16:creationId xmlns:a16="http://schemas.microsoft.com/office/drawing/2014/main" id="{31313D09-E7E7-6E75-D45B-1EF57E13F65B}"/>
              </a:ext>
            </a:extLst>
          </p:cNvPr>
          <p:cNvSpPr txBox="1"/>
          <p:nvPr/>
        </p:nvSpPr>
        <p:spPr>
          <a:xfrm>
            <a:off x="4478282" y="15734274"/>
            <a:ext cx="2142959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blockierend</a:t>
            </a:r>
          </a:p>
        </p:txBody>
      </p:sp>
      <p:cxnSp>
        <p:nvCxnSpPr>
          <p:cNvPr id="15" name="Gerader Verbinder 14">
            <a:extLst>
              <a:ext uri="{FF2B5EF4-FFF2-40B4-BE49-F238E27FC236}">
                <a16:creationId xmlns:a16="http://schemas.microsoft.com/office/drawing/2014/main" id="{974F6282-4DAC-FBE8-57B9-292E72576004}"/>
              </a:ext>
            </a:extLst>
          </p:cNvPr>
          <p:cNvCxnSpPr/>
          <p:nvPr/>
        </p:nvCxnSpPr>
        <p:spPr>
          <a:xfrm>
            <a:off x="2296788" y="16024222"/>
            <a:ext cx="204718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feld 15">
            <a:extLst>
              <a:ext uri="{FF2B5EF4-FFF2-40B4-BE49-F238E27FC236}">
                <a16:creationId xmlns:a16="http://schemas.microsoft.com/office/drawing/2014/main" id="{0C5C5E26-8A4A-49F8-EEA6-CE85BDED4E8C}"/>
              </a:ext>
            </a:extLst>
          </p:cNvPr>
          <p:cNvSpPr txBox="1"/>
          <p:nvPr/>
        </p:nvSpPr>
        <p:spPr>
          <a:xfrm>
            <a:off x="2310999" y="17605027"/>
            <a:ext cx="219585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bedrängend</a:t>
            </a:r>
          </a:p>
        </p:txBody>
      </p:sp>
      <p:sp>
        <p:nvSpPr>
          <p:cNvPr id="17" name="Textfeld 16">
            <a:extLst>
              <a:ext uri="{FF2B5EF4-FFF2-40B4-BE49-F238E27FC236}">
                <a16:creationId xmlns:a16="http://schemas.microsoft.com/office/drawing/2014/main" id="{33ABCEBC-AE74-B417-1F9D-6230B995DC54}"/>
              </a:ext>
            </a:extLst>
          </p:cNvPr>
          <p:cNvSpPr txBox="1"/>
          <p:nvPr/>
        </p:nvSpPr>
        <p:spPr>
          <a:xfrm>
            <a:off x="34895612" y="15742089"/>
            <a:ext cx="1797928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befreiend</a:t>
            </a:r>
          </a:p>
        </p:txBody>
      </p:sp>
      <p:cxnSp>
        <p:nvCxnSpPr>
          <p:cNvPr id="18" name="Gerader Verbinder 17">
            <a:extLst>
              <a:ext uri="{FF2B5EF4-FFF2-40B4-BE49-F238E27FC236}">
                <a16:creationId xmlns:a16="http://schemas.microsoft.com/office/drawing/2014/main" id="{C307AF79-47AB-5EC1-9DC6-5B3EC1C1896E}"/>
              </a:ext>
            </a:extLst>
          </p:cNvPr>
          <p:cNvCxnSpPr>
            <a:cxnSpLocks/>
          </p:cNvCxnSpPr>
          <p:nvPr/>
        </p:nvCxnSpPr>
        <p:spPr>
          <a:xfrm>
            <a:off x="6764013" y="16033747"/>
            <a:ext cx="366586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feld 18">
            <a:extLst>
              <a:ext uri="{FF2B5EF4-FFF2-40B4-BE49-F238E27FC236}">
                <a16:creationId xmlns:a16="http://schemas.microsoft.com/office/drawing/2014/main" id="{D80A0441-588B-932B-C7A8-461B47FFF85F}"/>
              </a:ext>
            </a:extLst>
          </p:cNvPr>
          <p:cNvSpPr txBox="1"/>
          <p:nvPr/>
        </p:nvSpPr>
        <p:spPr>
          <a:xfrm>
            <a:off x="10690680" y="15728016"/>
            <a:ext cx="23489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verspannend</a:t>
            </a:r>
          </a:p>
        </p:txBody>
      </p:sp>
      <p:sp>
        <p:nvSpPr>
          <p:cNvPr id="20" name="Textfeld 19">
            <a:extLst>
              <a:ext uri="{FF2B5EF4-FFF2-40B4-BE49-F238E27FC236}">
                <a16:creationId xmlns:a16="http://schemas.microsoft.com/office/drawing/2014/main" id="{1873C9AD-9560-C68F-3976-758103408B33}"/>
              </a:ext>
            </a:extLst>
          </p:cNvPr>
          <p:cNvSpPr txBox="1"/>
          <p:nvPr/>
        </p:nvSpPr>
        <p:spPr>
          <a:xfrm>
            <a:off x="15559443" y="15443482"/>
            <a:ext cx="1045529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leiblich spürbare Wirkungen</a:t>
            </a:r>
          </a:p>
        </p:txBody>
      </p:sp>
      <p:sp>
        <p:nvSpPr>
          <p:cNvPr id="21" name="Textfeld 20">
            <a:extLst>
              <a:ext uri="{FF2B5EF4-FFF2-40B4-BE49-F238E27FC236}">
                <a16:creationId xmlns:a16="http://schemas.microsoft.com/office/drawing/2014/main" id="{72AEC92A-A56F-FA3E-37F6-55823BBF5E4B}"/>
              </a:ext>
            </a:extLst>
          </p:cNvPr>
          <p:cNvSpPr txBox="1"/>
          <p:nvPr/>
        </p:nvSpPr>
        <p:spPr>
          <a:xfrm>
            <a:off x="39509316" y="19393769"/>
            <a:ext cx="2381806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entspannend</a:t>
            </a:r>
          </a:p>
        </p:txBody>
      </p:sp>
      <p:sp>
        <p:nvSpPr>
          <p:cNvPr id="22" name="Textfeld 21">
            <a:extLst>
              <a:ext uri="{FF2B5EF4-FFF2-40B4-BE49-F238E27FC236}">
                <a16:creationId xmlns:a16="http://schemas.microsoft.com/office/drawing/2014/main" id="{522FBFBB-00A1-C899-AC01-FD814A45ED25}"/>
              </a:ext>
            </a:extLst>
          </p:cNvPr>
          <p:cNvSpPr txBox="1"/>
          <p:nvPr/>
        </p:nvSpPr>
        <p:spPr>
          <a:xfrm>
            <a:off x="37805093" y="22686839"/>
            <a:ext cx="210166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beruhigend</a:t>
            </a:r>
          </a:p>
        </p:txBody>
      </p:sp>
      <p:sp>
        <p:nvSpPr>
          <p:cNvPr id="23" name="Textfeld 22">
            <a:extLst>
              <a:ext uri="{FF2B5EF4-FFF2-40B4-BE49-F238E27FC236}">
                <a16:creationId xmlns:a16="http://schemas.microsoft.com/office/drawing/2014/main" id="{1627DBC9-40C6-C957-A865-AD9E478B8104}"/>
              </a:ext>
            </a:extLst>
          </p:cNvPr>
          <p:cNvSpPr txBox="1"/>
          <p:nvPr/>
        </p:nvSpPr>
        <p:spPr>
          <a:xfrm>
            <a:off x="31975041" y="19393768"/>
            <a:ext cx="243226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einschläfernd</a:t>
            </a:r>
          </a:p>
        </p:txBody>
      </p:sp>
      <p:cxnSp>
        <p:nvCxnSpPr>
          <p:cNvPr id="24" name="Gerader Verbinder 23">
            <a:extLst>
              <a:ext uri="{FF2B5EF4-FFF2-40B4-BE49-F238E27FC236}">
                <a16:creationId xmlns:a16="http://schemas.microsoft.com/office/drawing/2014/main" id="{860056E6-7E2F-2329-83D9-18A86CBB07F8}"/>
              </a:ext>
            </a:extLst>
          </p:cNvPr>
          <p:cNvCxnSpPr>
            <a:stCxn id="21" idx="1"/>
            <a:endCxn id="23" idx="3"/>
          </p:cNvCxnSpPr>
          <p:nvPr/>
        </p:nvCxnSpPr>
        <p:spPr>
          <a:xfrm flipH="1" flipV="1">
            <a:off x="34407310" y="19686156"/>
            <a:ext cx="5102006" cy="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feld 24">
            <a:extLst>
              <a:ext uri="{FF2B5EF4-FFF2-40B4-BE49-F238E27FC236}">
                <a16:creationId xmlns:a16="http://schemas.microsoft.com/office/drawing/2014/main" id="{C94E719F-6872-F3E4-F454-E08C147B7B9E}"/>
              </a:ext>
            </a:extLst>
          </p:cNvPr>
          <p:cNvSpPr txBox="1"/>
          <p:nvPr/>
        </p:nvSpPr>
        <p:spPr>
          <a:xfrm>
            <a:off x="4669673" y="10312987"/>
            <a:ext cx="176843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blendend</a:t>
            </a:r>
          </a:p>
        </p:txBody>
      </p:sp>
      <p:sp>
        <p:nvSpPr>
          <p:cNvPr id="26" name="Textfeld 25">
            <a:extLst>
              <a:ext uri="{FF2B5EF4-FFF2-40B4-BE49-F238E27FC236}">
                <a16:creationId xmlns:a16="http://schemas.microsoft.com/office/drawing/2014/main" id="{33F5D02C-81BC-603A-6DEC-CB43A384E8F0}"/>
              </a:ext>
            </a:extLst>
          </p:cNvPr>
          <p:cNvSpPr txBox="1"/>
          <p:nvPr/>
        </p:nvSpPr>
        <p:spPr>
          <a:xfrm>
            <a:off x="9135303" y="12308898"/>
            <a:ext cx="26018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überschattend</a:t>
            </a:r>
          </a:p>
        </p:txBody>
      </p:sp>
      <p:cxnSp>
        <p:nvCxnSpPr>
          <p:cNvPr id="27" name="Gerader Verbinder 26">
            <a:extLst>
              <a:ext uri="{FF2B5EF4-FFF2-40B4-BE49-F238E27FC236}">
                <a16:creationId xmlns:a16="http://schemas.microsoft.com/office/drawing/2014/main" id="{F344CD28-8612-D3AA-CB78-1170B2C670DB}"/>
              </a:ext>
            </a:extLst>
          </p:cNvPr>
          <p:cNvCxnSpPr>
            <a:stCxn id="4" idx="3"/>
            <a:endCxn id="26" idx="2"/>
          </p:cNvCxnSpPr>
          <p:nvPr/>
        </p:nvCxnSpPr>
        <p:spPr>
          <a:xfrm flipV="1">
            <a:off x="8985917" y="12893673"/>
            <a:ext cx="1450288" cy="168845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feld 27">
            <a:extLst>
              <a:ext uri="{FF2B5EF4-FFF2-40B4-BE49-F238E27FC236}">
                <a16:creationId xmlns:a16="http://schemas.microsoft.com/office/drawing/2014/main" id="{D12F6E91-7E2C-BC0E-F9BE-E24F9D26C983}"/>
              </a:ext>
            </a:extLst>
          </p:cNvPr>
          <p:cNvSpPr txBox="1"/>
          <p:nvPr/>
        </p:nvSpPr>
        <p:spPr>
          <a:xfrm>
            <a:off x="35122554" y="20970012"/>
            <a:ext cx="183575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einlullend</a:t>
            </a:r>
          </a:p>
        </p:txBody>
      </p:sp>
      <p:cxnSp>
        <p:nvCxnSpPr>
          <p:cNvPr id="29" name="Gerader Verbinder 28">
            <a:extLst>
              <a:ext uri="{FF2B5EF4-FFF2-40B4-BE49-F238E27FC236}">
                <a16:creationId xmlns:a16="http://schemas.microsoft.com/office/drawing/2014/main" id="{9695268E-DEF1-A476-34E1-6C2E01FFBEBB}"/>
              </a:ext>
            </a:extLst>
          </p:cNvPr>
          <p:cNvCxnSpPr>
            <a:cxnSpLocks/>
            <a:endCxn id="23" idx="3"/>
          </p:cNvCxnSpPr>
          <p:nvPr/>
        </p:nvCxnSpPr>
        <p:spPr>
          <a:xfrm flipH="1" flipV="1">
            <a:off x="34407310" y="19686156"/>
            <a:ext cx="1344601" cy="12321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Gerader Verbinder 29">
            <a:extLst>
              <a:ext uri="{FF2B5EF4-FFF2-40B4-BE49-F238E27FC236}">
                <a16:creationId xmlns:a16="http://schemas.microsoft.com/office/drawing/2014/main" id="{F5D17B70-16D0-139F-FBFA-5C4C159F0D4F}"/>
              </a:ext>
            </a:extLst>
          </p:cNvPr>
          <p:cNvCxnSpPr>
            <a:stCxn id="11" idx="1"/>
            <a:endCxn id="17" idx="3"/>
          </p:cNvCxnSpPr>
          <p:nvPr/>
        </p:nvCxnSpPr>
        <p:spPr>
          <a:xfrm flipH="1">
            <a:off x="36693540" y="16024222"/>
            <a:ext cx="3974886" cy="102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Gerader Verbinder 30">
            <a:extLst>
              <a:ext uri="{FF2B5EF4-FFF2-40B4-BE49-F238E27FC236}">
                <a16:creationId xmlns:a16="http://schemas.microsoft.com/office/drawing/2014/main" id="{D0CE0391-D854-47DF-3582-EECA5D41C304}"/>
              </a:ext>
            </a:extLst>
          </p:cNvPr>
          <p:cNvCxnSpPr>
            <a:stCxn id="21" idx="1"/>
            <a:endCxn id="17" idx="2"/>
          </p:cNvCxnSpPr>
          <p:nvPr/>
        </p:nvCxnSpPr>
        <p:spPr>
          <a:xfrm flipH="1" flipV="1">
            <a:off x="35794576" y="16326864"/>
            <a:ext cx="3714740" cy="33592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Gerader Verbinder 31">
            <a:extLst>
              <a:ext uri="{FF2B5EF4-FFF2-40B4-BE49-F238E27FC236}">
                <a16:creationId xmlns:a16="http://schemas.microsoft.com/office/drawing/2014/main" id="{44A58D0E-8EAC-0684-257E-153D59834D76}"/>
              </a:ext>
            </a:extLst>
          </p:cNvPr>
          <p:cNvCxnSpPr>
            <a:cxnSpLocks/>
            <a:endCxn id="22" idx="1"/>
          </p:cNvCxnSpPr>
          <p:nvPr/>
        </p:nvCxnSpPr>
        <p:spPr>
          <a:xfrm>
            <a:off x="36237333" y="21561778"/>
            <a:ext cx="1567760" cy="14174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feld 32">
            <a:extLst>
              <a:ext uri="{FF2B5EF4-FFF2-40B4-BE49-F238E27FC236}">
                <a16:creationId xmlns:a16="http://schemas.microsoft.com/office/drawing/2014/main" id="{5DFB1241-437E-2C1B-68FC-758658043ECA}"/>
              </a:ext>
            </a:extLst>
          </p:cNvPr>
          <p:cNvSpPr txBox="1"/>
          <p:nvPr/>
        </p:nvSpPr>
        <p:spPr>
          <a:xfrm>
            <a:off x="40258568" y="12544092"/>
            <a:ext cx="176606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anregend</a:t>
            </a:r>
          </a:p>
        </p:txBody>
      </p:sp>
      <p:sp>
        <p:nvSpPr>
          <p:cNvPr id="34" name="Textfeld 33">
            <a:extLst>
              <a:ext uri="{FF2B5EF4-FFF2-40B4-BE49-F238E27FC236}">
                <a16:creationId xmlns:a16="http://schemas.microsoft.com/office/drawing/2014/main" id="{8424279B-8A56-53C4-8F8D-902201F1CED7}"/>
              </a:ext>
            </a:extLst>
          </p:cNvPr>
          <p:cNvSpPr txBox="1"/>
          <p:nvPr/>
        </p:nvSpPr>
        <p:spPr>
          <a:xfrm>
            <a:off x="35747817" y="10379086"/>
            <a:ext cx="17556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belebend</a:t>
            </a:r>
          </a:p>
        </p:txBody>
      </p:sp>
      <p:cxnSp>
        <p:nvCxnSpPr>
          <p:cNvPr id="35" name="Gerader Verbinder 34">
            <a:extLst>
              <a:ext uri="{FF2B5EF4-FFF2-40B4-BE49-F238E27FC236}">
                <a16:creationId xmlns:a16="http://schemas.microsoft.com/office/drawing/2014/main" id="{18D456A5-2F26-946A-AFA8-7531A1B015B4}"/>
              </a:ext>
            </a:extLst>
          </p:cNvPr>
          <p:cNvCxnSpPr/>
          <p:nvPr/>
        </p:nvCxnSpPr>
        <p:spPr>
          <a:xfrm>
            <a:off x="36625621" y="10963861"/>
            <a:ext cx="0" cy="14827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feld 35">
            <a:extLst>
              <a:ext uri="{FF2B5EF4-FFF2-40B4-BE49-F238E27FC236}">
                <a16:creationId xmlns:a16="http://schemas.microsoft.com/office/drawing/2014/main" id="{8A7F03FE-0584-63B1-A838-50940169E318}"/>
              </a:ext>
            </a:extLst>
          </p:cNvPr>
          <p:cNvSpPr txBox="1"/>
          <p:nvPr/>
        </p:nvSpPr>
        <p:spPr>
          <a:xfrm>
            <a:off x="35588589" y="12557367"/>
            <a:ext cx="2216504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vitalisierend</a:t>
            </a:r>
          </a:p>
        </p:txBody>
      </p:sp>
      <p:sp>
        <p:nvSpPr>
          <p:cNvPr id="37" name="Textfeld 36">
            <a:extLst>
              <a:ext uri="{FF2B5EF4-FFF2-40B4-BE49-F238E27FC236}">
                <a16:creationId xmlns:a16="http://schemas.microsoft.com/office/drawing/2014/main" id="{717BA236-AEFA-46C4-56AF-A7E978CA6DAA}"/>
              </a:ext>
            </a:extLst>
          </p:cNvPr>
          <p:cNvSpPr txBox="1"/>
          <p:nvPr/>
        </p:nvSpPr>
        <p:spPr>
          <a:xfrm>
            <a:off x="27380768" y="15723965"/>
            <a:ext cx="220528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erotisierend</a:t>
            </a:r>
          </a:p>
        </p:txBody>
      </p:sp>
      <p:cxnSp>
        <p:nvCxnSpPr>
          <p:cNvPr id="38" name="Gerader Verbinder 37">
            <a:extLst>
              <a:ext uri="{FF2B5EF4-FFF2-40B4-BE49-F238E27FC236}">
                <a16:creationId xmlns:a16="http://schemas.microsoft.com/office/drawing/2014/main" id="{A643E676-A1BB-7AC3-893C-989CA2048A5A}"/>
              </a:ext>
            </a:extLst>
          </p:cNvPr>
          <p:cNvCxnSpPr>
            <a:cxnSpLocks/>
            <a:stCxn id="37" idx="3"/>
            <a:endCxn id="36" idx="1"/>
          </p:cNvCxnSpPr>
          <p:nvPr/>
        </p:nvCxnSpPr>
        <p:spPr>
          <a:xfrm flipV="1">
            <a:off x="29586052" y="12849755"/>
            <a:ext cx="6002537" cy="31665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Gerader Verbinder 38">
            <a:extLst>
              <a:ext uri="{FF2B5EF4-FFF2-40B4-BE49-F238E27FC236}">
                <a16:creationId xmlns:a16="http://schemas.microsoft.com/office/drawing/2014/main" id="{2041C4F2-083E-75BC-554D-41F3A5A0EBCE}"/>
              </a:ext>
            </a:extLst>
          </p:cNvPr>
          <p:cNvCxnSpPr>
            <a:cxnSpLocks/>
            <a:endCxn id="37" idx="3"/>
          </p:cNvCxnSpPr>
          <p:nvPr/>
        </p:nvCxnSpPr>
        <p:spPr>
          <a:xfrm flipH="1">
            <a:off x="29586052" y="14032192"/>
            <a:ext cx="1571073" cy="198416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feld 39">
            <a:extLst>
              <a:ext uri="{FF2B5EF4-FFF2-40B4-BE49-F238E27FC236}">
                <a16:creationId xmlns:a16="http://schemas.microsoft.com/office/drawing/2014/main" id="{37699865-F0F3-01F6-0AD8-12741EB4B392}"/>
              </a:ext>
            </a:extLst>
          </p:cNvPr>
          <p:cNvSpPr txBox="1"/>
          <p:nvPr/>
        </p:nvSpPr>
        <p:spPr>
          <a:xfrm>
            <a:off x="36247002" y="14372893"/>
            <a:ext cx="205601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aktivierend</a:t>
            </a:r>
          </a:p>
        </p:txBody>
      </p:sp>
      <p:cxnSp>
        <p:nvCxnSpPr>
          <p:cNvPr id="41" name="Gerader Verbinder 40">
            <a:extLst>
              <a:ext uri="{FF2B5EF4-FFF2-40B4-BE49-F238E27FC236}">
                <a16:creationId xmlns:a16="http://schemas.microsoft.com/office/drawing/2014/main" id="{7DE91CC7-D8F6-9B48-CEAE-D6FBEED0D23B}"/>
              </a:ext>
            </a:extLst>
          </p:cNvPr>
          <p:cNvCxnSpPr>
            <a:cxnSpLocks/>
          </p:cNvCxnSpPr>
          <p:nvPr/>
        </p:nvCxnSpPr>
        <p:spPr>
          <a:xfrm>
            <a:off x="36656192" y="13201930"/>
            <a:ext cx="0" cy="11204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Gerader Verbinder 41">
            <a:extLst>
              <a:ext uri="{FF2B5EF4-FFF2-40B4-BE49-F238E27FC236}">
                <a16:creationId xmlns:a16="http://schemas.microsoft.com/office/drawing/2014/main" id="{AE732367-9095-5917-FC45-E0C42B49BEB9}"/>
              </a:ext>
            </a:extLst>
          </p:cNvPr>
          <p:cNvCxnSpPr/>
          <p:nvPr/>
        </p:nvCxnSpPr>
        <p:spPr>
          <a:xfrm>
            <a:off x="37966608" y="12831337"/>
            <a:ext cx="215398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feld 42">
            <a:extLst>
              <a:ext uri="{FF2B5EF4-FFF2-40B4-BE49-F238E27FC236}">
                <a16:creationId xmlns:a16="http://schemas.microsoft.com/office/drawing/2014/main" id="{475556B7-F6FE-06A4-2AE0-4AABE8DC2AD0}"/>
              </a:ext>
            </a:extLst>
          </p:cNvPr>
          <p:cNvSpPr txBox="1"/>
          <p:nvPr/>
        </p:nvSpPr>
        <p:spPr>
          <a:xfrm>
            <a:off x="31181906" y="8358359"/>
            <a:ext cx="218162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aufwühlend</a:t>
            </a:r>
          </a:p>
        </p:txBody>
      </p:sp>
      <p:sp>
        <p:nvSpPr>
          <p:cNvPr id="44" name="Textfeld 43">
            <a:extLst>
              <a:ext uri="{FF2B5EF4-FFF2-40B4-BE49-F238E27FC236}">
                <a16:creationId xmlns:a16="http://schemas.microsoft.com/office/drawing/2014/main" id="{0BA88D5D-524C-3110-3E19-E20E8C1F3845}"/>
              </a:ext>
            </a:extLst>
          </p:cNvPr>
          <p:cNvSpPr txBox="1"/>
          <p:nvPr/>
        </p:nvSpPr>
        <p:spPr>
          <a:xfrm>
            <a:off x="37531273" y="11099222"/>
            <a:ext cx="228421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stimulierend</a:t>
            </a:r>
          </a:p>
        </p:txBody>
      </p:sp>
      <p:cxnSp>
        <p:nvCxnSpPr>
          <p:cNvPr id="45" name="Gerader Verbinder 44">
            <a:extLst>
              <a:ext uri="{FF2B5EF4-FFF2-40B4-BE49-F238E27FC236}">
                <a16:creationId xmlns:a16="http://schemas.microsoft.com/office/drawing/2014/main" id="{3008AB90-1F96-4229-9221-93AD7BC45D24}"/>
              </a:ext>
            </a:extLst>
          </p:cNvPr>
          <p:cNvCxnSpPr>
            <a:cxnSpLocks/>
            <a:stCxn id="36" idx="1"/>
          </p:cNvCxnSpPr>
          <p:nvPr/>
        </p:nvCxnSpPr>
        <p:spPr>
          <a:xfrm flipH="1" flipV="1">
            <a:off x="29077565" y="12828964"/>
            <a:ext cx="6511024" cy="207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feld 45">
            <a:extLst>
              <a:ext uri="{FF2B5EF4-FFF2-40B4-BE49-F238E27FC236}">
                <a16:creationId xmlns:a16="http://schemas.microsoft.com/office/drawing/2014/main" id="{51FF6E92-394A-A937-CFE2-6EBC9D936545}"/>
              </a:ext>
            </a:extLst>
          </p:cNvPr>
          <p:cNvSpPr txBox="1"/>
          <p:nvPr/>
        </p:nvSpPr>
        <p:spPr>
          <a:xfrm>
            <a:off x="27326579" y="12503545"/>
            <a:ext cx="1698735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erregend</a:t>
            </a:r>
          </a:p>
        </p:txBody>
      </p:sp>
      <p:cxnSp>
        <p:nvCxnSpPr>
          <p:cNvPr id="47" name="Gerader Verbinder 46">
            <a:extLst>
              <a:ext uri="{FF2B5EF4-FFF2-40B4-BE49-F238E27FC236}">
                <a16:creationId xmlns:a16="http://schemas.microsoft.com/office/drawing/2014/main" id="{0898C891-7262-BDAF-7238-BDD57D0A924B}"/>
              </a:ext>
            </a:extLst>
          </p:cNvPr>
          <p:cNvCxnSpPr/>
          <p:nvPr/>
        </p:nvCxnSpPr>
        <p:spPr>
          <a:xfrm>
            <a:off x="28403550" y="13208011"/>
            <a:ext cx="0" cy="244987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Gerader Verbinder 47">
            <a:extLst>
              <a:ext uri="{FF2B5EF4-FFF2-40B4-BE49-F238E27FC236}">
                <a16:creationId xmlns:a16="http://schemas.microsoft.com/office/drawing/2014/main" id="{4BB3D214-EF64-DA0E-D6D5-8E62F7BD00A1}"/>
              </a:ext>
            </a:extLst>
          </p:cNvPr>
          <p:cNvCxnSpPr>
            <a:cxnSpLocks/>
            <a:stCxn id="46" idx="3"/>
          </p:cNvCxnSpPr>
          <p:nvPr/>
        </p:nvCxnSpPr>
        <p:spPr>
          <a:xfrm flipV="1">
            <a:off x="29025314" y="9033135"/>
            <a:ext cx="2893287" cy="37627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feld 48">
            <a:extLst>
              <a:ext uri="{FF2B5EF4-FFF2-40B4-BE49-F238E27FC236}">
                <a16:creationId xmlns:a16="http://schemas.microsoft.com/office/drawing/2014/main" id="{6CA98409-AAF1-ADA8-7127-4A1F9C309586}"/>
              </a:ext>
            </a:extLst>
          </p:cNvPr>
          <p:cNvSpPr txBox="1"/>
          <p:nvPr/>
        </p:nvSpPr>
        <p:spPr>
          <a:xfrm>
            <a:off x="35637215" y="6920362"/>
            <a:ext cx="207941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erfrischend</a:t>
            </a:r>
          </a:p>
        </p:txBody>
      </p:sp>
      <p:cxnSp>
        <p:nvCxnSpPr>
          <p:cNvPr id="50" name="Gerader Verbinder 49">
            <a:extLst>
              <a:ext uri="{FF2B5EF4-FFF2-40B4-BE49-F238E27FC236}">
                <a16:creationId xmlns:a16="http://schemas.microsoft.com/office/drawing/2014/main" id="{E3629B7C-B7C3-D8E6-75AA-29C5A2EE516E}"/>
              </a:ext>
            </a:extLst>
          </p:cNvPr>
          <p:cNvCxnSpPr>
            <a:cxnSpLocks/>
          </p:cNvCxnSpPr>
          <p:nvPr/>
        </p:nvCxnSpPr>
        <p:spPr>
          <a:xfrm>
            <a:off x="36611450" y="7449381"/>
            <a:ext cx="0" cy="298325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feld 50">
            <a:extLst>
              <a:ext uri="{FF2B5EF4-FFF2-40B4-BE49-F238E27FC236}">
                <a16:creationId xmlns:a16="http://schemas.microsoft.com/office/drawing/2014/main" id="{2649CFD3-8C6E-8F36-E4C1-8402BE399729}"/>
              </a:ext>
            </a:extLst>
          </p:cNvPr>
          <p:cNvSpPr txBox="1"/>
          <p:nvPr/>
        </p:nvSpPr>
        <p:spPr>
          <a:xfrm>
            <a:off x="33628228" y="5065289"/>
            <a:ext cx="1891095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aufregend</a:t>
            </a:r>
          </a:p>
        </p:txBody>
      </p:sp>
      <p:cxnSp>
        <p:nvCxnSpPr>
          <p:cNvPr id="52" name="Gerader Verbinder 51">
            <a:extLst>
              <a:ext uri="{FF2B5EF4-FFF2-40B4-BE49-F238E27FC236}">
                <a16:creationId xmlns:a16="http://schemas.microsoft.com/office/drawing/2014/main" id="{5FFE617F-86B1-35CC-1199-E79877779F29}"/>
              </a:ext>
            </a:extLst>
          </p:cNvPr>
          <p:cNvCxnSpPr>
            <a:cxnSpLocks/>
            <a:stCxn id="43" idx="0"/>
            <a:endCxn id="51" idx="2"/>
          </p:cNvCxnSpPr>
          <p:nvPr/>
        </p:nvCxnSpPr>
        <p:spPr>
          <a:xfrm flipV="1">
            <a:off x="32272718" y="5650064"/>
            <a:ext cx="2301058" cy="27082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xtfeld 52">
            <a:extLst>
              <a:ext uri="{FF2B5EF4-FFF2-40B4-BE49-F238E27FC236}">
                <a16:creationId xmlns:a16="http://schemas.microsoft.com/office/drawing/2014/main" id="{43FB51DC-FEBD-65F3-59FD-4E77FDB84B23}"/>
              </a:ext>
            </a:extLst>
          </p:cNvPr>
          <p:cNvSpPr txBox="1"/>
          <p:nvPr/>
        </p:nvSpPr>
        <p:spPr>
          <a:xfrm>
            <a:off x="17781333" y="16635363"/>
            <a:ext cx="601151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vitale Regungen</a:t>
            </a:r>
          </a:p>
        </p:txBody>
      </p:sp>
      <p:sp>
        <p:nvSpPr>
          <p:cNvPr id="54" name="Textfeld 53">
            <a:extLst>
              <a:ext uri="{FF2B5EF4-FFF2-40B4-BE49-F238E27FC236}">
                <a16:creationId xmlns:a16="http://schemas.microsoft.com/office/drawing/2014/main" id="{D282C73C-679B-5980-6D38-3BD6AC850AC9}"/>
              </a:ext>
            </a:extLst>
          </p:cNvPr>
          <p:cNvSpPr txBox="1"/>
          <p:nvPr/>
        </p:nvSpPr>
        <p:spPr>
          <a:xfrm>
            <a:off x="27736443" y="5080789"/>
            <a:ext cx="18496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erfreuend</a:t>
            </a:r>
          </a:p>
        </p:txBody>
      </p:sp>
      <p:cxnSp>
        <p:nvCxnSpPr>
          <p:cNvPr id="55" name="Gerader Verbinder 54">
            <a:extLst>
              <a:ext uri="{FF2B5EF4-FFF2-40B4-BE49-F238E27FC236}">
                <a16:creationId xmlns:a16="http://schemas.microsoft.com/office/drawing/2014/main" id="{C839B349-FFD8-8E10-26C1-4FA8BD670F05}"/>
              </a:ext>
            </a:extLst>
          </p:cNvPr>
          <p:cNvCxnSpPr>
            <a:cxnSpLocks/>
          </p:cNvCxnSpPr>
          <p:nvPr/>
        </p:nvCxnSpPr>
        <p:spPr>
          <a:xfrm>
            <a:off x="29856223" y="5411362"/>
            <a:ext cx="367306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Gerader Verbinder 55">
            <a:extLst>
              <a:ext uri="{FF2B5EF4-FFF2-40B4-BE49-F238E27FC236}">
                <a16:creationId xmlns:a16="http://schemas.microsoft.com/office/drawing/2014/main" id="{9852EF5F-43E0-B497-BBEF-7B432E43AC79}"/>
              </a:ext>
            </a:extLst>
          </p:cNvPr>
          <p:cNvCxnSpPr>
            <a:cxnSpLocks/>
          </p:cNvCxnSpPr>
          <p:nvPr/>
        </p:nvCxnSpPr>
        <p:spPr>
          <a:xfrm>
            <a:off x="8146281" y="6457950"/>
            <a:ext cx="0" cy="74761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feld 56">
            <a:extLst>
              <a:ext uri="{FF2B5EF4-FFF2-40B4-BE49-F238E27FC236}">
                <a16:creationId xmlns:a16="http://schemas.microsoft.com/office/drawing/2014/main" id="{46A11306-3A79-C165-4F5C-95FE49B3A5FF}"/>
              </a:ext>
            </a:extLst>
          </p:cNvPr>
          <p:cNvSpPr txBox="1"/>
          <p:nvPr/>
        </p:nvSpPr>
        <p:spPr>
          <a:xfrm>
            <a:off x="6533500" y="5663006"/>
            <a:ext cx="322556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negativ stimmend</a:t>
            </a:r>
          </a:p>
        </p:txBody>
      </p:sp>
      <p:sp>
        <p:nvSpPr>
          <p:cNvPr id="58" name="Textfeld 57">
            <a:extLst>
              <a:ext uri="{FF2B5EF4-FFF2-40B4-BE49-F238E27FC236}">
                <a16:creationId xmlns:a16="http://schemas.microsoft.com/office/drawing/2014/main" id="{341F2A86-E91C-F3C1-AF6F-8530231A2B76}"/>
              </a:ext>
            </a:extLst>
          </p:cNvPr>
          <p:cNvSpPr txBox="1"/>
          <p:nvPr/>
        </p:nvSpPr>
        <p:spPr>
          <a:xfrm>
            <a:off x="26790768" y="2994310"/>
            <a:ext cx="306545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positiv stimmend</a:t>
            </a:r>
          </a:p>
        </p:txBody>
      </p:sp>
      <p:cxnSp>
        <p:nvCxnSpPr>
          <p:cNvPr id="59" name="Gerader Verbinder 58">
            <a:extLst>
              <a:ext uri="{FF2B5EF4-FFF2-40B4-BE49-F238E27FC236}">
                <a16:creationId xmlns:a16="http://schemas.microsoft.com/office/drawing/2014/main" id="{855AA947-F903-205A-42A0-A596992A4EBB}"/>
              </a:ext>
            </a:extLst>
          </p:cNvPr>
          <p:cNvCxnSpPr>
            <a:cxnSpLocks/>
          </p:cNvCxnSpPr>
          <p:nvPr/>
        </p:nvCxnSpPr>
        <p:spPr>
          <a:xfrm>
            <a:off x="28352070" y="3662415"/>
            <a:ext cx="0" cy="140287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Gerader Verbinder 59">
            <a:extLst>
              <a:ext uri="{FF2B5EF4-FFF2-40B4-BE49-F238E27FC236}">
                <a16:creationId xmlns:a16="http://schemas.microsoft.com/office/drawing/2014/main" id="{04E5E5FB-C4AD-DE0C-C714-1AF18CAACFE2}"/>
              </a:ext>
            </a:extLst>
          </p:cNvPr>
          <p:cNvCxnSpPr>
            <a:cxnSpLocks/>
          </p:cNvCxnSpPr>
          <p:nvPr/>
        </p:nvCxnSpPr>
        <p:spPr>
          <a:xfrm>
            <a:off x="9068494" y="14596979"/>
            <a:ext cx="313303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feld 60">
            <a:extLst>
              <a:ext uri="{FF2B5EF4-FFF2-40B4-BE49-F238E27FC236}">
                <a16:creationId xmlns:a16="http://schemas.microsoft.com/office/drawing/2014/main" id="{3F4CFEFD-10DC-DE38-B15E-1331BD53B811}"/>
              </a:ext>
            </a:extLst>
          </p:cNvPr>
          <p:cNvSpPr txBox="1"/>
          <p:nvPr/>
        </p:nvSpPr>
        <p:spPr>
          <a:xfrm>
            <a:off x="12528871" y="14285336"/>
            <a:ext cx="253447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beunruhigend</a:t>
            </a:r>
          </a:p>
        </p:txBody>
      </p:sp>
      <p:cxnSp>
        <p:nvCxnSpPr>
          <p:cNvPr id="62" name="Gerader Verbinder 61">
            <a:extLst>
              <a:ext uri="{FF2B5EF4-FFF2-40B4-BE49-F238E27FC236}">
                <a16:creationId xmlns:a16="http://schemas.microsoft.com/office/drawing/2014/main" id="{6A25CC7E-5675-D05B-79D0-191138E09592}"/>
              </a:ext>
            </a:extLst>
          </p:cNvPr>
          <p:cNvCxnSpPr>
            <a:stCxn id="5" idx="3"/>
            <a:endCxn id="16" idx="0"/>
          </p:cNvCxnSpPr>
          <p:nvPr/>
        </p:nvCxnSpPr>
        <p:spPr>
          <a:xfrm>
            <a:off x="2327564" y="16024223"/>
            <a:ext cx="1081364" cy="15808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Gerader Verbinder 62">
            <a:extLst>
              <a:ext uri="{FF2B5EF4-FFF2-40B4-BE49-F238E27FC236}">
                <a16:creationId xmlns:a16="http://schemas.microsoft.com/office/drawing/2014/main" id="{749462CC-B105-DFA5-0DEE-4AECECBFA44D}"/>
              </a:ext>
            </a:extLst>
          </p:cNvPr>
          <p:cNvCxnSpPr>
            <a:cxnSpLocks/>
          </p:cNvCxnSpPr>
          <p:nvPr/>
        </p:nvCxnSpPr>
        <p:spPr>
          <a:xfrm>
            <a:off x="6186525" y="16380088"/>
            <a:ext cx="0" cy="38020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Gerader Verbinder 63">
            <a:extLst>
              <a:ext uri="{FF2B5EF4-FFF2-40B4-BE49-F238E27FC236}">
                <a16:creationId xmlns:a16="http://schemas.microsoft.com/office/drawing/2014/main" id="{954BC225-88F4-BCE3-BA2D-72A6F7E76D83}"/>
              </a:ext>
            </a:extLst>
          </p:cNvPr>
          <p:cNvCxnSpPr>
            <a:cxnSpLocks/>
          </p:cNvCxnSpPr>
          <p:nvPr/>
        </p:nvCxnSpPr>
        <p:spPr>
          <a:xfrm flipV="1">
            <a:off x="4343969" y="20888325"/>
            <a:ext cx="1485331" cy="15202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Textfeld 64">
            <a:extLst>
              <a:ext uri="{FF2B5EF4-FFF2-40B4-BE49-F238E27FC236}">
                <a16:creationId xmlns:a16="http://schemas.microsoft.com/office/drawing/2014/main" id="{D20B1DAD-13F6-8EF2-E751-2ECC8636DF77}"/>
              </a:ext>
            </a:extLst>
          </p:cNvPr>
          <p:cNvSpPr txBox="1"/>
          <p:nvPr/>
        </p:nvSpPr>
        <p:spPr>
          <a:xfrm>
            <a:off x="14353364" y="10826921"/>
            <a:ext cx="231666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C00000"/>
                </a:solidFill>
              </a:rPr>
              <a:t>beschämend</a:t>
            </a:r>
          </a:p>
        </p:txBody>
      </p:sp>
      <p:sp>
        <p:nvSpPr>
          <p:cNvPr id="66" name="Textfeld 65">
            <a:extLst>
              <a:ext uri="{FF2B5EF4-FFF2-40B4-BE49-F238E27FC236}">
                <a16:creationId xmlns:a16="http://schemas.microsoft.com/office/drawing/2014/main" id="{5FBB2C90-06AA-FDE4-B200-2EDFCC7B0306}"/>
              </a:ext>
            </a:extLst>
          </p:cNvPr>
          <p:cNvSpPr txBox="1"/>
          <p:nvPr/>
        </p:nvSpPr>
        <p:spPr>
          <a:xfrm>
            <a:off x="8018859" y="17897414"/>
            <a:ext cx="165782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lähmend</a:t>
            </a:r>
          </a:p>
        </p:txBody>
      </p:sp>
      <p:cxnSp>
        <p:nvCxnSpPr>
          <p:cNvPr id="67" name="Gerader Verbinder 66">
            <a:extLst>
              <a:ext uri="{FF2B5EF4-FFF2-40B4-BE49-F238E27FC236}">
                <a16:creationId xmlns:a16="http://schemas.microsoft.com/office/drawing/2014/main" id="{61ACB4C5-C301-D3BF-3626-D8676BE110DC}"/>
              </a:ext>
            </a:extLst>
          </p:cNvPr>
          <p:cNvCxnSpPr>
            <a:endCxn id="66" idx="1"/>
          </p:cNvCxnSpPr>
          <p:nvPr/>
        </p:nvCxnSpPr>
        <p:spPr>
          <a:xfrm>
            <a:off x="6467900" y="16316609"/>
            <a:ext cx="1550959" cy="18731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rader Verbinder 67">
            <a:extLst>
              <a:ext uri="{FF2B5EF4-FFF2-40B4-BE49-F238E27FC236}">
                <a16:creationId xmlns:a16="http://schemas.microsoft.com/office/drawing/2014/main" id="{22956496-4212-B45C-B4DE-2845C790766A}"/>
              </a:ext>
            </a:extLst>
          </p:cNvPr>
          <p:cNvCxnSpPr>
            <a:cxnSpLocks/>
            <a:stCxn id="66" idx="1"/>
          </p:cNvCxnSpPr>
          <p:nvPr/>
        </p:nvCxnSpPr>
        <p:spPr>
          <a:xfrm flipH="1">
            <a:off x="6286500" y="18189802"/>
            <a:ext cx="1732359" cy="201272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Textfeld 68">
            <a:extLst>
              <a:ext uri="{FF2B5EF4-FFF2-40B4-BE49-F238E27FC236}">
                <a16:creationId xmlns:a16="http://schemas.microsoft.com/office/drawing/2014/main" id="{4620B25E-336E-311B-E3FA-20195AD452A8}"/>
              </a:ext>
            </a:extLst>
          </p:cNvPr>
          <p:cNvSpPr txBox="1"/>
          <p:nvPr/>
        </p:nvSpPr>
        <p:spPr>
          <a:xfrm>
            <a:off x="19539065" y="17886927"/>
            <a:ext cx="407425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C00000"/>
                </a:solidFill>
              </a:rPr>
              <a:t>starke Gefühle  </a:t>
            </a:r>
            <a:r>
              <a:rPr lang="de-AT" sz="1600" dirty="0">
                <a:solidFill>
                  <a:srgbClr val="C00000"/>
                </a:solidFill>
              </a:rPr>
              <a:t>ausgeklammert</a:t>
            </a:r>
            <a:endParaRPr lang="de-AT" sz="3200" dirty="0">
              <a:solidFill>
                <a:srgbClr val="C00000"/>
              </a:solidFill>
            </a:endParaRPr>
          </a:p>
        </p:txBody>
      </p:sp>
      <p:sp>
        <p:nvSpPr>
          <p:cNvPr id="70" name="Textfeld 69">
            <a:extLst>
              <a:ext uri="{FF2B5EF4-FFF2-40B4-BE49-F238E27FC236}">
                <a16:creationId xmlns:a16="http://schemas.microsoft.com/office/drawing/2014/main" id="{9CE6F1C5-D42F-75EF-0E0A-D2BE442EA4ED}"/>
              </a:ext>
            </a:extLst>
          </p:cNvPr>
          <p:cNvSpPr txBox="1"/>
          <p:nvPr/>
        </p:nvSpPr>
        <p:spPr>
          <a:xfrm>
            <a:off x="27120824" y="8333312"/>
            <a:ext cx="22044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anstachelnd</a:t>
            </a:r>
          </a:p>
        </p:txBody>
      </p:sp>
      <p:cxnSp>
        <p:nvCxnSpPr>
          <p:cNvPr id="71" name="Gerader Verbinder 70">
            <a:extLst>
              <a:ext uri="{FF2B5EF4-FFF2-40B4-BE49-F238E27FC236}">
                <a16:creationId xmlns:a16="http://schemas.microsoft.com/office/drawing/2014/main" id="{A0754AE0-66E6-BB84-E4A6-33E44579416A}"/>
              </a:ext>
            </a:extLst>
          </p:cNvPr>
          <p:cNvCxnSpPr>
            <a:cxnSpLocks/>
          </p:cNvCxnSpPr>
          <p:nvPr/>
        </p:nvCxnSpPr>
        <p:spPr>
          <a:xfrm>
            <a:off x="29325274" y="8650746"/>
            <a:ext cx="181376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Gerader Verbinder 71">
            <a:extLst>
              <a:ext uri="{FF2B5EF4-FFF2-40B4-BE49-F238E27FC236}">
                <a16:creationId xmlns:a16="http://schemas.microsoft.com/office/drawing/2014/main" id="{09B9166B-645A-1438-2094-D7CD019F4A3B}"/>
              </a:ext>
            </a:extLst>
          </p:cNvPr>
          <p:cNvCxnSpPr>
            <a:stCxn id="70" idx="3"/>
            <a:endCxn id="51" idx="2"/>
          </p:cNvCxnSpPr>
          <p:nvPr/>
        </p:nvCxnSpPr>
        <p:spPr>
          <a:xfrm flipV="1">
            <a:off x="29325274" y="5650064"/>
            <a:ext cx="5248502" cy="297563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Textfeld 72">
            <a:extLst>
              <a:ext uri="{FF2B5EF4-FFF2-40B4-BE49-F238E27FC236}">
                <a16:creationId xmlns:a16="http://schemas.microsoft.com/office/drawing/2014/main" id="{4DF185A5-BF2B-DA0A-2CC6-D3FAA9FA541E}"/>
              </a:ext>
            </a:extLst>
          </p:cNvPr>
          <p:cNvSpPr txBox="1"/>
          <p:nvPr/>
        </p:nvSpPr>
        <p:spPr>
          <a:xfrm>
            <a:off x="33937309" y="8380180"/>
            <a:ext cx="239341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aufmunternd</a:t>
            </a:r>
          </a:p>
        </p:txBody>
      </p:sp>
      <p:sp>
        <p:nvSpPr>
          <p:cNvPr id="74" name="Textfeld 73">
            <a:extLst>
              <a:ext uri="{FF2B5EF4-FFF2-40B4-BE49-F238E27FC236}">
                <a16:creationId xmlns:a16="http://schemas.microsoft.com/office/drawing/2014/main" id="{547CADD1-78A1-9AA2-5CD0-17D9E9CC39BD}"/>
              </a:ext>
            </a:extLst>
          </p:cNvPr>
          <p:cNvSpPr txBox="1"/>
          <p:nvPr/>
        </p:nvSpPr>
        <p:spPr>
          <a:xfrm>
            <a:off x="22260122" y="2077034"/>
            <a:ext cx="203395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mitreißend</a:t>
            </a:r>
          </a:p>
        </p:txBody>
      </p:sp>
      <p:cxnSp>
        <p:nvCxnSpPr>
          <p:cNvPr id="75" name="Gerader Verbinder 74">
            <a:extLst>
              <a:ext uri="{FF2B5EF4-FFF2-40B4-BE49-F238E27FC236}">
                <a16:creationId xmlns:a16="http://schemas.microsoft.com/office/drawing/2014/main" id="{CC92E5E3-936C-8973-6015-FB2F44B3EE57}"/>
              </a:ext>
            </a:extLst>
          </p:cNvPr>
          <p:cNvCxnSpPr>
            <a:stCxn id="74" idx="2"/>
          </p:cNvCxnSpPr>
          <p:nvPr/>
        </p:nvCxnSpPr>
        <p:spPr>
          <a:xfrm flipH="1">
            <a:off x="23232533" y="2661809"/>
            <a:ext cx="44567" cy="32935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Textfeld 75">
            <a:extLst>
              <a:ext uri="{FF2B5EF4-FFF2-40B4-BE49-F238E27FC236}">
                <a16:creationId xmlns:a16="http://schemas.microsoft.com/office/drawing/2014/main" id="{6292F04E-A2E0-8EB0-67A1-30958018AE03}"/>
              </a:ext>
            </a:extLst>
          </p:cNvPr>
          <p:cNvSpPr txBox="1"/>
          <p:nvPr/>
        </p:nvSpPr>
        <p:spPr>
          <a:xfrm>
            <a:off x="22412522" y="6080378"/>
            <a:ext cx="20731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ansteckend</a:t>
            </a:r>
          </a:p>
        </p:txBody>
      </p:sp>
      <p:sp>
        <p:nvSpPr>
          <p:cNvPr id="77" name="Textfeld 76">
            <a:extLst>
              <a:ext uri="{FF2B5EF4-FFF2-40B4-BE49-F238E27FC236}">
                <a16:creationId xmlns:a16="http://schemas.microsoft.com/office/drawing/2014/main" id="{47FDB0F4-9FC0-761A-AB2B-4BD5C298CE2D}"/>
              </a:ext>
            </a:extLst>
          </p:cNvPr>
          <p:cNvSpPr txBox="1"/>
          <p:nvPr/>
        </p:nvSpPr>
        <p:spPr>
          <a:xfrm>
            <a:off x="34895612" y="18109913"/>
            <a:ext cx="129234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lösend</a:t>
            </a:r>
          </a:p>
        </p:txBody>
      </p:sp>
      <p:cxnSp>
        <p:nvCxnSpPr>
          <p:cNvPr id="78" name="Gerader Verbinder 77">
            <a:extLst>
              <a:ext uri="{FF2B5EF4-FFF2-40B4-BE49-F238E27FC236}">
                <a16:creationId xmlns:a16="http://schemas.microsoft.com/office/drawing/2014/main" id="{C85ED3E6-F0B1-D772-66B4-DD09389B6297}"/>
              </a:ext>
            </a:extLst>
          </p:cNvPr>
          <p:cNvCxnSpPr>
            <a:stCxn id="77" idx="3"/>
            <a:endCxn id="21" idx="1"/>
          </p:cNvCxnSpPr>
          <p:nvPr/>
        </p:nvCxnSpPr>
        <p:spPr>
          <a:xfrm>
            <a:off x="36187953" y="18402301"/>
            <a:ext cx="3321363" cy="128385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Gerader Verbinder 78">
            <a:extLst>
              <a:ext uri="{FF2B5EF4-FFF2-40B4-BE49-F238E27FC236}">
                <a16:creationId xmlns:a16="http://schemas.microsoft.com/office/drawing/2014/main" id="{D1D1905F-DF94-B135-3652-7B1B20B93139}"/>
              </a:ext>
            </a:extLst>
          </p:cNvPr>
          <p:cNvCxnSpPr/>
          <p:nvPr/>
        </p:nvCxnSpPr>
        <p:spPr>
          <a:xfrm flipH="1">
            <a:off x="31405453" y="18386371"/>
            <a:ext cx="334103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Textfeld 79">
            <a:extLst>
              <a:ext uri="{FF2B5EF4-FFF2-40B4-BE49-F238E27FC236}">
                <a16:creationId xmlns:a16="http://schemas.microsoft.com/office/drawing/2014/main" id="{892D4870-FC85-A8A7-7406-85FD0341CD7A}"/>
              </a:ext>
            </a:extLst>
          </p:cNvPr>
          <p:cNvSpPr txBox="1"/>
          <p:nvPr/>
        </p:nvSpPr>
        <p:spPr>
          <a:xfrm>
            <a:off x="29692301" y="18093983"/>
            <a:ext cx="16385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erlösend</a:t>
            </a:r>
          </a:p>
        </p:txBody>
      </p:sp>
      <p:cxnSp>
        <p:nvCxnSpPr>
          <p:cNvPr id="81" name="Gerader Verbinder 80">
            <a:extLst>
              <a:ext uri="{FF2B5EF4-FFF2-40B4-BE49-F238E27FC236}">
                <a16:creationId xmlns:a16="http://schemas.microsoft.com/office/drawing/2014/main" id="{8133D0B6-4097-3134-9D23-B52AEB47F705}"/>
              </a:ext>
            </a:extLst>
          </p:cNvPr>
          <p:cNvCxnSpPr>
            <a:stCxn id="80" idx="3"/>
            <a:endCxn id="17" idx="2"/>
          </p:cNvCxnSpPr>
          <p:nvPr/>
        </p:nvCxnSpPr>
        <p:spPr>
          <a:xfrm flipV="1">
            <a:off x="31330891" y="16326864"/>
            <a:ext cx="4463685" cy="205950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Gerader Verbinder 81">
            <a:extLst>
              <a:ext uri="{FF2B5EF4-FFF2-40B4-BE49-F238E27FC236}">
                <a16:creationId xmlns:a16="http://schemas.microsoft.com/office/drawing/2014/main" id="{DC58B9F7-F46D-79EB-B433-297BD651A5D4}"/>
              </a:ext>
            </a:extLst>
          </p:cNvPr>
          <p:cNvCxnSpPr>
            <a:stCxn id="17" idx="2"/>
          </p:cNvCxnSpPr>
          <p:nvPr/>
        </p:nvCxnSpPr>
        <p:spPr>
          <a:xfrm>
            <a:off x="35794576" y="16326864"/>
            <a:ext cx="0" cy="18178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Gerader Verbinder 82">
            <a:extLst>
              <a:ext uri="{FF2B5EF4-FFF2-40B4-BE49-F238E27FC236}">
                <a16:creationId xmlns:a16="http://schemas.microsoft.com/office/drawing/2014/main" id="{568EFCAB-95E0-2AE0-DEDC-067CE07BBABE}"/>
              </a:ext>
            </a:extLst>
          </p:cNvPr>
          <p:cNvCxnSpPr>
            <a:cxnSpLocks/>
          </p:cNvCxnSpPr>
          <p:nvPr/>
        </p:nvCxnSpPr>
        <p:spPr>
          <a:xfrm flipH="1">
            <a:off x="23169139" y="6670889"/>
            <a:ext cx="47700" cy="352511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Textfeld 83">
            <a:extLst>
              <a:ext uri="{FF2B5EF4-FFF2-40B4-BE49-F238E27FC236}">
                <a16:creationId xmlns:a16="http://schemas.microsoft.com/office/drawing/2014/main" id="{140DBCC3-8C28-CBBE-3A88-3CF5F1EBD8B0}"/>
              </a:ext>
            </a:extLst>
          </p:cNvPr>
          <p:cNvSpPr txBox="1"/>
          <p:nvPr/>
        </p:nvSpPr>
        <p:spPr>
          <a:xfrm>
            <a:off x="22313634" y="10196008"/>
            <a:ext cx="2108719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entfesselnd</a:t>
            </a:r>
          </a:p>
        </p:txBody>
      </p:sp>
      <p:cxnSp>
        <p:nvCxnSpPr>
          <p:cNvPr id="85" name="Gerader Verbinder 84">
            <a:extLst>
              <a:ext uri="{FF2B5EF4-FFF2-40B4-BE49-F238E27FC236}">
                <a16:creationId xmlns:a16="http://schemas.microsoft.com/office/drawing/2014/main" id="{2388744D-C54F-1B74-B4DF-1F0D4FA6A66F}"/>
              </a:ext>
            </a:extLst>
          </p:cNvPr>
          <p:cNvCxnSpPr>
            <a:stCxn id="84" idx="3"/>
            <a:endCxn id="70" idx="1"/>
          </p:cNvCxnSpPr>
          <p:nvPr/>
        </p:nvCxnSpPr>
        <p:spPr>
          <a:xfrm flipV="1">
            <a:off x="24422353" y="8625700"/>
            <a:ext cx="2698471" cy="18626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Gerader Verbinder 85">
            <a:extLst>
              <a:ext uri="{FF2B5EF4-FFF2-40B4-BE49-F238E27FC236}">
                <a16:creationId xmlns:a16="http://schemas.microsoft.com/office/drawing/2014/main" id="{33BCFF10-7EA8-2E3E-02BE-7169915277D1}"/>
              </a:ext>
            </a:extLst>
          </p:cNvPr>
          <p:cNvCxnSpPr>
            <a:stCxn id="84" idx="3"/>
            <a:endCxn id="46" idx="1"/>
          </p:cNvCxnSpPr>
          <p:nvPr/>
        </p:nvCxnSpPr>
        <p:spPr>
          <a:xfrm>
            <a:off x="24422353" y="10488396"/>
            <a:ext cx="2904226" cy="2307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Textfeld 86">
            <a:extLst>
              <a:ext uri="{FF2B5EF4-FFF2-40B4-BE49-F238E27FC236}">
                <a16:creationId xmlns:a16="http://schemas.microsoft.com/office/drawing/2014/main" id="{B5734110-3F27-28B6-4A57-61DC9D15EF62}"/>
              </a:ext>
            </a:extLst>
          </p:cNvPr>
          <p:cNvSpPr txBox="1"/>
          <p:nvPr/>
        </p:nvSpPr>
        <p:spPr>
          <a:xfrm>
            <a:off x="19670591" y="8293077"/>
            <a:ext cx="15546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fesselnd</a:t>
            </a:r>
          </a:p>
        </p:txBody>
      </p:sp>
      <p:sp>
        <p:nvSpPr>
          <p:cNvPr id="88" name="Textfeld 87">
            <a:extLst>
              <a:ext uri="{FF2B5EF4-FFF2-40B4-BE49-F238E27FC236}">
                <a16:creationId xmlns:a16="http://schemas.microsoft.com/office/drawing/2014/main" id="{4739852C-6EA7-9CE1-6995-1ED2AA966DDF}"/>
              </a:ext>
            </a:extLst>
          </p:cNvPr>
          <p:cNvSpPr txBox="1"/>
          <p:nvPr/>
        </p:nvSpPr>
        <p:spPr>
          <a:xfrm>
            <a:off x="19641094" y="11130827"/>
            <a:ext cx="156485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bindend</a:t>
            </a:r>
          </a:p>
        </p:txBody>
      </p:sp>
      <p:sp>
        <p:nvSpPr>
          <p:cNvPr id="89" name="Textfeld 88">
            <a:extLst>
              <a:ext uri="{FF2B5EF4-FFF2-40B4-BE49-F238E27FC236}">
                <a16:creationId xmlns:a16="http://schemas.microsoft.com/office/drawing/2014/main" id="{47561CC8-706B-A7AF-9E81-BC1BF20A3595}"/>
              </a:ext>
            </a:extLst>
          </p:cNvPr>
          <p:cNvSpPr txBox="1"/>
          <p:nvPr/>
        </p:nvSpPr>
        <p:spPr>
          <a:xfrm>
            <a:off x="38242034" y="16964498"/>
            <a:ext cx="1603131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weitend</a:t>
            </a:r>
          </a:p>
        </p:txBody>
      </p:sp>
      <p:cxnSp>
        <p:nvCxnSpPr>
          <p:cNvPr id="90" name="Gerader Verbinder 89">
            <a:extLst>
              <a:ext uri="{FF2B5EF4-FFF2-40B4-BE49-F238E27FC236}">
                <a16:creationId xmlns:a16="http://schemas.microsoft.com/office/drawing/2014/main" id="{FD13A009-8037-D41E-7C01-CCF1ADC4BF53}"/>
              </a:ext>
            </a:extLst>
          </p:cNvPr>
          <p:cNvCxnSpPr>
            <a:stCxn id="89" idx="3"/>
            <a:endCxn id="11" idx="1"/>
          </p:cNvCxnSpPr>
          <p:nvPr/>
        </p:nvCxnSpPr>
        <p:spPr>
          <a:xfrm flipV="1">
            <a:off x="39845165" y="16024222"/>
            <a:ext cx="823261" cy="123266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feld 90">
            <a:extLst>
              <a:ext uri="{FF2B5EF4-FFF2-40B4-BE49-F238E27FC236}">
                <a16:creationId xmlns:a16="http://schemas.microsoft.com/office/drawing/2014/main" id="{7429FB79-3CA6-D29A-21A9-41AD48F1E793}"/>
              </a:ext>
            </a:extLst>
          </p:cNvPr>
          <p:cNvSpPr txBox="1"/>
          <p:nvPr/>
        </p:nvSpPr>
        <p:spPr>
          <a:xfrm>
            <a:off x="17578616" y="27711811"/>
            <a:ext cx="778706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Enge/Weite-Dialektik</a:t>
            </a:r>
          </a:p>
        </p:txBody>
      </p:sp>
      <p:sp>
        <p:nvSpPr>
          <p:cNvPr id="92" name="Textfeld 91">
            <a:extLst>
              <a:ext uri="{FF2B5EF4-FFF2-40B4-BE49-F238E27FC236}">
                <a16:creationId xmlns:a16="http://schemas.microsoft.com/office/drawing/2014/main" id="{4E16EE2F-B168-C8D2-D3A8-1A4BBB2EC87E}"/>
              </a:ext>
            </a:extLst>
          </p:cNvPr>
          <p:cNvSpPr txBox="1"/>
          <p:nvPr/>
        </p:nvSpPr>
        <p:spPr>
          <a:xfrm>
            <a:off x="29935772" y="22704775"/>
            <a:ext cx="16005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tröstend</a:t>
            </a:r>
          </a:p>
        </p:txBody>
      </p:sp>
      <p:cxnSp>
        <p:nvCxnSpPr>
          <p:cNvPr id="93" name="Gerader Verbinder 92">
            <a:extLst>
              <a:ext uri="{FF2B5EF4-FFF2-40B4-BE49-F238E27FC236}">
                <a16:creationId xmlns:a16="http://schemas.microsoft.com/office/drawing/2014/main" id="{0CCCAD79-4C61-BFD4-14FC-A7060F0973D5}"/>
              </a:ext>
            </a:extLst>
          </p:cNvPr>
          <p:cNvCxnSpPr>
            <a:cxnSpLocks/>
          </p:cNvCxnSpPr>
          <p:nvPr/>
        </p:nvCxnSpPr>
        <p:spPr>
          <a:xfrm flipH="1">
            <a:off x="31692757" y="22992784"/>
            <a:ext cx="603782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feld 93">
            <a:extLst>
              <a:ext uri="{FF2B5EF4-FFF2-40B4-BE49-F238E27FC236}">
                <a16:creationId xmlns:a16="http://schemas.microsoft.com/office/drawing/2014/main" id="{560B81AF-C4F0-869D-4834-B391E4A39155}"/>
              </a:ext>
            </a:extLst>
          </p:cNvPr>
          <p:cNvSpPr txBox="1"/>
          <p:nvPr/>
        </p:nvSpPr>
        <p:spPr>
          <a:xfrm>
            <a:off x="28506159" y="19409721"/>
            <a:ext cx="22218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erleichternd</a:t>
            </a:r>
          </a:p>
        </p:txBody>
      </p:sp>
      <p:cxnSp>
        <p:nvCxnSpPr>
          <p:cNvPr id="95" name="Gerader Verbinder 94">
            <a:extLst>
              <a:ext uri="{FF2B5EF4-FFF2-40B4-BE49-F238E27FC236}">
                <a16:creationId xmlns:a16="http://schemas.microsoft.com/office/drawing/2014/main" id="{5CEB3727-E89D-32FC-86A0-5C50222F0069}"/>
              </a:ext>
            </a:extLst>
          </p:cNvPr>
          <p:cNvCxnSpPr>
            <a:cxnSpLocks/>
          </p:cNvCxnSpPr>
          <p:nvPr/>
        </p:nvCxnSpPr>
        <p:spPr>
          <a:xfrm>
            <a:off x="30112824" y="18752239"/>
            <a:ext cx="0" cy="6574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Textfeld 95">
            <a:extLst>
              <a:ext uri="{FF2B5EF4-FFF2-40B4-BE49-F238E27FC236}">
                <a16:creationId xmlns:a16="http://schemas.microsoft.com/office/drawing/2014/main" id="{9A23F4B7-8A1A-21CD-33BD-598B9C223BED}"/>
              </a:ext>
            </a:extLst>
          </p:cNvPr>
          <p:cNvSpPr txBox="1"/>
          <p:nvPr/>
        </p:nvSpPr>
        <p:spPr>
          <a:xfrm>
            <a:off x="28562120" y="16968172"/>
            <a:ext cx="25527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 err="1"/>
              <a:t>entschwerend</a:t>
            </a:r>
            <a:endParaRPr lang="de-AT" sz="3200" dirty="0"/>
          </a:p>
        </p:txBody>
      </p:sp>
      <p:cxnSp>
        <p:nvCxnSpPr>
          <p:cNvPr id="97" name="Gerader Verbinder 96">
            <a:extLst>
              <a:ext uri="{FF2B5EF4-FFF2-40B4-BE49-F238E27FC236}">
                <a16:creationId xmlns:a16="http://schemas.microsoft.com/office/drawing/2014/main" id="{88074575-EF90-E565-6A93-26C5A504E23E}"/>
              </a:ext>
            </a:extLst>
          </p:cNvPr>
          <p:cNvCxnSpPr>
            <a:cxnSpLocks/>
          </p:cNvCxnSpPr>
          <p:nvPr/>
        </p:nvCxnSpPr>
        <p:spPr>
          <a:xfrm>
            <a:off x="29116389" y="17666941"/>
            <a:ext cx="0" cy="17427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Gerader Verbinder 97">
            <a:extLst>
              <a:ext uri="{FF2B5EF4-FFF2-40B4-BE49-F238E27FC236}">
                <a16:creationId xmlns:a16="http://schemas.microsoft.com/office/drawing/2014/main" id="{ECD52C32-CC1B-A479-F790-F47A0B00DBC6}"/>
              </a:ext>
            </a:extLst>
          </p:cNvPr>
          <p:cNvCxnSpPr>
            <a:cxnSpLocks/>
            <a:stCxn id="96" idx="3"/>
            <a:endCxn id="17" idx="2"/>
          </p:cNvCxnSpPr>
          <p:nvPr/>
        </p:nvCxnSpPr>
        <p:spPr>
          <a:xfrm flipV="1">
            <a:off x="31114870" y="16326864"/>
            <a:ext cx="4679706" cy="9336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Gerader Verbinder 98">
            <a:extLst>
              <a:ext uri="{FF2B5EF4-FFF2-40B4-BE49-F238E27FC236}">
                <a16:creationId xmlns:a16="http://schemas.microsoft.com/office/drawing/2014/main" id="{81306EF9-8DD9-3940-0975-65460798ED0B}"/>
              </a:ext>
            </a:extLst>
          </p:cNvPr>
          <p:cNvCxnSpPr>
            <a:cxnSpLocks/>
            <a:stCxn id="77" idx="0"/>
          </p:cNvCxnSpPr>
          <p:nvPr/>
        </p:nvCxnSpPr>
        <p:spPr>
          <a:xfrm flipH="1" flipV="1">
            <a:off x="23991748" y="13142142"/>
            <a:ext cx="11550035" cy="496777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Gerader Verbinder 99">
            <a:extLst>
              <a:ext uri="{FF2B5EF4-FFF2-40B4-BE49-F238E27FC236}">
                <a16:creationId xmlns:a16="http://schemas.microsoft.com/office/drawing/2014/main" id="{6EC19D4E-C4B7-A9B7-AE23-5FBCB09BF004}"/>
              </a:ext>
            </a:extLst>
          </p:cNvPr>
          <p:cNvCxnSpPr>
            <a:cxnSpLocks/>
          </p:cNvCxnSpPr>
          <p:nvPr/>
        </p:nvCxnSpPr>
        <p:spPr>
          <a:xfrm flipH="1">
            <a:off x="23111779" y="10775934"/>
            <a:ext cx="47988" cy="35463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Textfeld 100">
            <a:extLst>
              <a:ext uri="{FF2B5EF4-FFF2-40B4-BE49-F238E27FC236}">
                <a16:creationId xmlns:a16="http://schemas.microsoft.com/office/drawing/2014/main" id="{B4B95D40-4B87-39EC-EF79-BC51665DE2F9}"/>
              </a:ext>
            </a:extLst>
          </p:cNvPr>
          <p:cNvSpPr txBox="1"/>
          <p:nvPr/>
        </p:nvSpPr>
        <p:spPr>
          <a:xfrm>
            <a:off x="10450123" y="9675598"/>
            <a:ext cx="2640659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durchdringend</a:t>
            </a:r>
          </a:p>
        </p:txBody>
      </p:sp>
      <p:cxnSp>
        <p:nvCxnSpPr>
          <p:cNvPr id="102" name="Gerader Verbinder 101">
            <a:extLst>
              <a:ext uri="{FF2B5EF4-FFF2-40B4-BE49-F238E27FC236}">
                <a16:creationId xmlns:a16="http://schemas.microsoft.com/office/drawing/2014/main" id="{B59CCC94-E76E-C1B5-D4BC-9DA5A27A27B4}"/>
              </a:ext>
            </a:extLst>
          </p:cNvPr>
          <p:cNvCxnSpPr>
            <a:cxnSpLocks/>
          </p:cNvCxnSpPr>
          <p:nvPr/>
        </p:nvCxnSpPr>
        <p:spPr>
          <a:xfrm flipH="1">
            <a:off x="3795442" y="9975727"/>
            <a:ext cx="653689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Textfeld 102">
            <a:extLst>
              <a:ext uri="{FF2B5EF4-FFF2-40B4-BE49-F238E27FC236}">
                <a16:creationId xmlns:a16="http://schemas.microsoft.com/office/drawing/2014/main" id="{0E6E85B7-0BD6-8EB7-92F4-C8931C69D02E}"/>
              </a:ext>
            </a:extLst>
          </p:cNvPr>
          <p:cNvSpPr txBox="1"/>
          <p:nvPr/>
        </p:nvSpPr>
        <p:spPr>
          <a:xfrm>
            <a:off x="33191175" y="26029775"/>
            <a:ext cx="275466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durchströmend</a:t>
            </a:r>
          </a:p>
        </p:txBody>
      </p:sp>
      <p:cxnSp>
        <p:nvCxnSpPr>
          <p:cNvPr id="104" name="Gerader Verbinder 103">
            <a:extLst>
              <a:ext uri="{FF2B5EF4-FFF2-40B4-BE49-F238E27FC236}">
                <a16:creationId xmlns:a16="http://schemas.microsoft.com/office/drawing/2014/main" id="{587081B1-90A4-E143-1036-988F644036A6}"/>
              </a:ext>
            </a:extLst>
          </p:cNvPr>
          <p:cNvCxnSpPr>
            <a:stCxn id="21" idx="1"/>
            <a:endCxn id="103" idx="0"/>
          </p:cNvCxnSpPr>
          <p:nvPr/>
        </p:nvCxnSpPr>
        <p:spPr>
          <a:xfrm flipH="1">
            <a:off x="34568508" y="19686157"/>
            <a:ext cx="4940808" cy="634361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Gerader Verbinder 104">
            <a:extLst>
              <a:ext uri="{FF2B5EF4-FFF2-40B4-BE49-F238E27FC236}">
                <a16:creationId xmlns:a16="http://schemas.microsoft.com/office/drawing/2014/main" id="{C7EE45B4-1838-AFEB-52B9-B41B55F5F072}"/>
              </a:ext>
            </a:extLst>
          </p:cNvPr>
          <p:cNvCxnSpPr>
            <a:cxnSpLocks/>
            <a:stCxn id="36" idx="0"/>
            <a:endCxn id="44" idx="1"/>
          </p:cNvCxnSpPr>
          <p:nvPr/>
        </p:nvCxnSpPr>
        <p:spPr>
          <a:xfrm flipV="1">
            <a:off x="36696841" y="11391610"/>
            <a:ext cx="834432" cy="116575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Gerader Verbinder 105">
            <a:extLst>
              <a:ext uri="{FF2B5EF4-FFF2-40B4-BE49-F238E27FC236}">
                <a16:creationId xmlns:a16="http://schemas.microsoft.com/office/drawing/2014/main" id="{12E5E357-C024-02F9-B5A1-24CAA3288D67}"/>
              </a:ext>
            </a:extLst>
          </p:cNvPr>
          <p:cNvCxnSpPr>
            <a:cxnSpLocks/>
            <a:stCxn id="44" idx="3"/>
          </p:cNvCxnSpPr>
          <p:nvPr/>
        </p:nvCxnSpPr>
        <p:spPr>
          <a:xfrm>
            <a:off x="39815488" y="11391610"/>
            <a:ext cx="852938" cy="123266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Textfeld 106">
            <a:extLst>
              <a:ext uri="{FF2B5EF4-FFF2-40B4-BE49-F238E27FC236}">
                <a16:creationId xmlns:a16="http://schemas.microsoft.com/office/drawing/2014/main" id="{F91FCEC8-25B6-4025-3476-AAC74933F748}"/>
              </a:ext>
            </a:extLst>
          </p:cNvPr>
          <p:cNvSpPr txBox="1"/>
          <p:nvPr/>
        </p:nvSpPr>
        <p:spPr>
          <a:xfrm>
            <a:off x="16022315" y="14285336"/>
            <a:ext cx="20072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C00000"/>
                </a:solidFill>
              </a:rPr>
              <a:t>ängstigend</a:t>
            </a:r>
          </a:p>
        </p:txBody>
      </p:sp>
      <p:sp>
        <p:nvSpPr>
          <p:cNvPr id="108" name="Textfeld 107">
            <a:extLst>
              <a:ext uri="{FF2B5EF4-FFF2-40B4-BE49-F238E27FC236}">
                <a16:creationId xmlns:a16="http://schemas.microsoft.com/office/drawing/2014/main" id="{F4D9CF21-D27E-97B2-28F7-F4873461587E}"/>
              </a:ext>
            </a:extLst>
          </p:cNvPr>
          <p:cNvSpPr txBox="1"/>
          <p:nvPr/>
        </p:nvSpPr>
        <p:spPr>
          <a:xfrm>
            <a:off x="4711206" y="8380181"/>
            <a:ext cx="219842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schmerzend</a:t>
            </a:r>
          </a:p>
        </p:txBody>
      </p:sp>
      <p:cxnSp>
        <p:nvCxnSpPr>
          <p:cNvPr id="109" name="Gerader Verbinder 108">
            <a:extLst>
              <a:ext uri="{FF2B5EF4-FFF2-40B4-BE49-F238E27FC236}">
                <a16:creationId xmlns:a16="http://schemas.microsoft.com/office/drawing/2014/main" id="{653681F8-EA60-3AAD-D107-F2FFB76D768C}"/>
              </a:ext>
            </a:extLst>
          </p:cNvPr>
          <p:cNvCxnSpPr>
            <a:endCxn id="101" idx="1"/>
          </p:cNvCxnSpPr>
          <p:nvPr/>
        </p:nvCxnSpPr>
        <p:spPr>
          <a:xfrm>
            <a:off x="7127687" y="8746743"/>
            <a:ext cx="3322436" cy="12212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Textfeld 109">
            <a:extLst>
              <a:ext uri="{FF2B5EF4-FFF2-40B4-BE49-F238E27FC236}">
                <a16:creationId xmlns:a16="http://schemas.microsoft.com/office/drawing/2014/main" id="{258A63C4-58DA-1A8A-AEC7-439ED4810C24}"/>
              </a:ext>
            </a:extLst>
          </p:cNvPr>
          <p:cNvSpPr txBox="1"/>
          <p:nvPr/>
        </p:nvSpPr>
        <p:spPr>
          <a:xfrm>
            <a:off x="12861686" y="2941967"/>
            <a:ext cx="1868845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irritierend</a:t>
            </a:r>
          </a:p>
        </p:txBody>
      </p:sp>
      <p:cxnSp>
        <p:nvCxnSpPr>
          <p:cNvPr id="111" name="Gerader Verbinder 110">
            <a:extLst>
              <a:ext uri="{FF2B5EF4-FFF2-40B4-BE49-F238E27FC236}">
                <a16:creationId xmlns:a16="http://schemas.microsoft.com/office/drawing/2014/main" id="{CB91A6BB-D3E5-E72A-8D40-E15F2BADAF01}"/>
              </a:ext>
            </a:extLst>
          </p:cNvPr>
          <p:cNvCxnSpPr>
            <a:cxnSpLocks/>
          </p:cNvCxnSpPr>
          <p:nvPr/>
        </p:nvCxnSpPr>
        <p:spPr>
          <a:xfrm flipV="1">
            <a:off x="13796109" y="3662415"/>
            <a:ext cx="0" cy="104332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Textfeld 111">
            <a:extLst>
              <a:ext uri="{FF2B5EF4-FFF2-40B4-BE49-F238E27FC236}">
                <a16:creationId xmlns:a16="http://schemas.microsoft.com/office/drawing/2014/main" id="{2A7159A4-D3B0-22B2-B9E5-0C319ECC5979}"/>
              </a:ext>
            </a:extLst>
          </p:cNvPr>
          <p:cNvSpPr txBox="1"/>
          <p:nvPr/>
        </p:nvSpPr>
        <p:spPr>
          <a:xfrm>
            <a:off x="15465769" y="4094334"/>
            <a:ext cx="20192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verwirrend</a:t>
            </a:r>
          </a:p>
        </p:txBody>
      </p:sp>
      <p:sp>
        <p:nvSpPr>
          <p:cNvPr id="113" name="Textfeld 112">
            <a:extLst>
              <a:ext uri="{FF2B5EF4-FFF2-40B4-BE49-F238E27FC236}">
                <a16:creationId xmlns:a16="http://schemas.microsoft.com/office/drawing/2014/main" id="{FAC9D404-E526-81FD-F801-267650D8A3B9}"/>
              </a:ext>
            </a:extLst>
          </p:cNvPr>
          <p:cNvSpPr txBox="1"/>
          <p:nvPr/>
        </p:nvSpPr>
        <p:spPr>
          <a:xfrm>
            <a:off x="11120845" y="17897414"/>
            <a:ext cx="238238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beklemmend</a:t>
            </a:r>
          </a:p>
        </p:txBody>
      </p:sp>
      <p:cxnSp>
        <p:nvCxnSpPr>
          <p:cNvPr id="114" name="Gerader Verbinder 113">
            <a:extLst>
              <a:ext uri="{FF2B5EF4-FFF2-40B4-BE49-F238E27FC236}">
                <a16:creationId xmlns:a16="http://schemas.microsoft.com/office/drawing/2014/main" id="{B20B4483-B2E8-E7D3-A58F-0E4253C734D9}"/>
              </a:ext>
            </a:extLst>
          </p:cNvPr>
          <p:cNvCxnSpPr>
            <a:endCxn id="113" idx="1"/>
          </p:cNvCxnSpPr>
          <p:nvPr/>
        </p:nvCxnSpPr>
        <p:spPr>
          <a:xfrm>
            <a:off x="6778229" y="16267559"/>
            <a:ext cx="4342616" cy="19222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Gerader Verbinder 114">
            <a:extLst>
              <a:ext uri="{FF2B5EF4-FFF2-40B4-BE49-F238E27FC236}">
                <a16:creationId xmlns:a16="http://schemas.microsoft.com/office/drawing/2014/main" id="{C1C7D896-A239-04F2-06CA-49FA5069E9E6}"/>
              </a:ext>
            </a:extLst>
          </p:cNvPr>
          <p:cNvCxnSpPr>
            <a:cxnSpLocks/>
          </p:cNvCxnSpPr>
          <p:nvPr/>
        </p:nvCxnSpPr>
        <p:spPr>
          <a:xfrm>
            <a:off x="9722340" y="18171005"/>
            <a:ext cx="133993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Gerader Verbinder 115">
            <a:extLst>
              <a:ext uri="{FF2B5EF4-FFF2-40B4-BE49-F238E27FC236}">
                <a16:creationId xmlns:a16="http://schemas.microsoft.com/office/drawing/2014/main" id="{E87019A1-B2E5-79DC-823C-A9735B6B44C3}"/>
              </a:ext>
            </a:extLst>
          </p:cNvPr>
          <p:cNvCxnSpPr>
            <a:cxnSpLocks/>
          </p:cNvCxnSpPr>
          <p:nvPr/>
        </p:nvCxnSpPr>
        <p:spPr>
          <a:xfrm>
            <a:off x="12191385" y="18538331"/>
            <a:ext cx="0" cy="27240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Textfeld 116">
            <a:extLst>
              <a:ext uri="{FF2B5EF4-FFF2-40B4-BE49-F238E27FC236}">
                <a16:creationId xmlns:a16="http://schemas.microsoft.com/office/drawing/2014/main" id="{A881A1BE-F71B-F36E-EE58-7C3E89637AC9}"/>
              </a:ext>
            </a:extLst>
          </p:cNvPr>
          <p:cNvSpPr txBox="1"/>
          <p:nvPr/>
        </p:nvSpPr>
        <p:spPr>
          <a:xfrm>
            <a:off x="11284971" y="21286762"/>
            <a:ext cx="189430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erstickend</a:t>
            </a:r>
          </a:p>
        </p:txBody>
      </p:sp>
      <p:cxnSp>
        <p:nvCxnSpPr>
          <p:cNvPr id="118" name="Gerader Verbinder 117">
            <a:extLst>
              <a:ext uri="{FF2B5EF4-FFF2-40B4-BE49-F238E27FC236}">
                <a16:creationId xmlns:a16="http://schemas.microsoft.com/office/drawing/2014/main" id="{BB6ACC24-3ACC-59B7-7571-CD736B163948}"/>
              </a:ext>
            </a:extLst>
          </p:cNvPr>
          <p:cNvCxnSpPr>
            <a:stCxn id="113" idx="0"/>
          </p:cNvCxnSpPr>
          <p:nvPr/>
        </p:nvCxnSpPr>
        <p:spPr>
          <a:xfrm flipV="1">
            <a:off x="12312037" y="14735647"/>
            <a:ext cx="3587027" cy="316176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Gerader Verbinder 118">
            <a:extLst>
              <a:ext uri="{FF2B5EF4-FFF2-40B4-BE49-F238E27FC236}">
                <a16:creationId xmlns:a16="http://schemas.microsoft.com/office/drawing/2014/main" id="{7D75E426-2CB5-9571-7E3D-3F493A059813}"/>
              </a:ext>
            </a:extLst>
          </p:cNvPr>
          <p:cNvCxnSpPr>
            <a:cxnSpLocks/>
          </p:cNvCxnSpPr>
          <p:nvPr/>
        </p:nvCxnSpPr>
        <p:spPr>
          <a:xfrm>
            <a:off x="15066978" y="14596322"/>
            <a:ext cx="83208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Textfeld 119">
            <a:extLst>
              <a:ext uri="{FF2B5EF4-FFF2-40B4-BE49-F238E27FC236}">
                <a16:creationId xmlns:a16="http://schemas.microsoft.com/office/drawing/2014/main" id="{9B0F9E1E-B423-8AA2-3B9B-FB8283F23D10}"/>
              </a:ext>
            </a:extLst>
          </p:cNvPr>
          <p:cNvSpPr txBox="1"/>
          <p:nvPr/>
        </p:nvSpPr>
        <p:spPr>
          <a:xfrm>
            <a:off x="26218829" y="6091207"/>
            <a:ext cx="19688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aufhellend</a:t>
            </a:r>
          </a:p>
        </p:txBody>
      </p:sp>
      <p:cxnSp>
        <p:nvCxnSpPr>
          <p:cNvPr id="121" name="Gerader Verbinder 120">
            <a:extLst>
              <a:ext uri="{FF2B5EF4-FFF2-40B4-BE49-F238E27FC236}">
                <a16:creationId xmlns:a16="http://schemas.microsoft.com/office/drawing/2014/main" id="{3384BBE6-0FBB-1CDE-48D2-61E6A8E5B15E}"/>
              </a:ext>
            </a:extLst>
          </p:cNvPr>
          <p:cNvCxnSpPr>
            <a:cxnSpLocks/>
          </p:cNvCxnSpPr>
          <p:nvPr/>
        </p:nvCxnSpPr>
        <p:spPr>
          <a:xfrm>
            <a:off x="27203233" y="3662415"/>
            <a:ext cx="0" cy="229297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" name="Textfeld 121">
            <a:extLst>
              <a:ext uri="{FF2B5EF4-FFF2-40B4-BE49-F238E27FC236}">
                <a16:creationId xmlns:a16="http://schemas.microsoft.com/office/drawing/2014/main" id="{C4324F46-E6AC-7BDC-1F05-FBAA43AC4C60}"/>
              </a:ext>
            </a:extLst>
          </p:cNvPr>
          <p:cNvSpPr txBox="1"/>
          <p:nvPr/>
        </p:nvSpPr>
        <p:spPr>
          <a:xfrm>
            <a:off x="17894461" y="12285023"/>
            <a:ext cx="224131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abschattend</a:t>
            </a:r>
          </a:p>
        </p:txBody>
      </p:sp>
      <p:sp>
        <p:nvSpPr>
          <p:cNvPr id="123" name="Textfeld 122">
            <a:extLst>
              <a:ext uri="{FF2B5EF4-FFF2-40B4-BE49-F238E27FC236}">
                <a16:creationId xmlns:a16="http://schemas.microsoft.com/office/drawing/2014/main" id="{C08FE5FB-0A25-A432-37E3-520C4EE92FD3}"/>
              </a:ext>
            </a:extLst>
          </p:cNvPr>
          <p:cNvSpPr txBox="1"/>
          <p:nvPr/>
        </p:nvSpPr>
        <p:spPr>
          <a:xfrm>
            <a:off x="16715942" y="21306131"/>
            <a:ext cx="1822358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isolierend</a:t>
            </a:r>
          </a:p>
        </p:txBody>
      </p:sp>
      <p:cxnSp>
        <p:nvCxnSpPr>
          <p:cNvPr id="124" name="Gerader Verbinder 123">
            <a:extLst>
              <a:ext uri="{FF2B5EF4-FFF2-40B4-BE49-F238E27FC236}">
                <a16:creationId xmlns:a16="http://schemas.microsoft.com/office/drawing/2014/main" id="{982A926A-CC8C-82BB-2753-E5DC97F29E6B}"/>
              </a:ext>
            </a:extLst>
          </p:cNvPr>
          <p:cNvCxnSpPr>
            <a:cxnSpLocks/>
          </p:cNvCxnSpPr>
          <p:nvPr/>
        </p:nvCxnSpPr>
        <p:spPr>
          <a:xfrm flipH="1">
            <a:off x="13194890" y="21612050"/>
            <a:ext cx="347513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5" name="Textfeld 124">
            <a:extLst>
              <a:ext uri="{FF2B5EF4-FFF2-40B4-BE49-F238E27FC236}">
                <a16:creationId xmlns:a16="http://schemas.microsoft.com/office/drawing/2014/main" id="{84D45441-CC49-8B59-08F9-C4EE193CF579}"/>
              </a:ext>
            </a:extLst>
          </p:cNvPr>
          <p:cNvSpPr txBox="1"/>
          <p:nvPr/>
        </p:nvSpPr>
        <p:spPr>
          <a:xfrm>
            <a:off x="1378425" y="20302947"/>
            <a:ext cx="19461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einengend</a:t>
            </a:r>
          </a:p>
        </p:txBody>
      </p:sp>
      <p:cxnSp>
        <p:nvCxnSpPr>
          <p:cNvPr id="126" name="Gerader Verbinder 125">
            <a:extLst>
              <a:ext uri="{FF2B5EF4-FFF2-40B4-BE49-F238E27FC236}">
                <a16:creationId xmlns:a16="http://schemas.microsoft.com/office/drawing/2014/main" id="{2E865B9D-A1EE-AA55-7D9D-A8F221981369}"/>
              </a:ext>
            </a:extLst>
          </p:cNvPr>
          <p:cNvCxnSpPr>
            <a:cxnSpLocks/>
          </p:cNvCxnSpPr>
          <p:nvPr/>
        </p:nvCxnSpPr>
        <p:spPr>
          <a:xfrm>
            <a:off x="1825918" y="16414501"/>
            <a:ext cx="0" cy="38537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Gerader Verbinder 126">
            <a:extLst>
              <a:ext uri="{FF2B5EF4-FFF2-40B4-BE49-F238E27FC236}">
                <a16:creationId xmlns:a16="http://schemas.microsoft.com/office/drawing/2014/main" id="{908F6DE8-FF66-A782-E3DE-BCC75038A0D4}"/>
              </a:ext>
            </a:extLst>
          </p:cNvPr>
          <p:cNvCxnSpPr/>
          <p:nvPr/>
        </p:nvCxnSpPr>
        <p:spPr>
          <a:xfrm flipH="1">
            <a:off x="3428324" y="20622065"/>
            <a:ext cx="173361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Gerader Verbinder 127">
            <a:extLst>
              <a:ext uri="{FF2B5EF4-FFF2-40B4-BE49-F238E27FC236}">
                <a16:creationId xmlns:a16="http://schemas.microsoft.com/office/drawing/2014/main" id="{757B9BE1-9E49-2A96-D6B1-AEBAC024C88C}"/>
              </a:ext>
            </a:extLst>
          </p:cNvPr>
          <p:cNvCxnSpPr>
            <a:stCxn id="112" idx="1"/>
          </p:cNvCxnSpPr>
          <p:nvPr/>
        </p:nvCxnSpPr>
        <p:spPr>
          <a:xfrm flipH="1" flipV="1">
            <a:off x="14234543" y="3526742"/>
            <a:ext cx="1231226" cy="8599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9" name="Textfeld 128">
            <a:extLst>
              <a:ext uri="{FF2B5EF4-FFF2-40B4-BE49-F238E27FC236}">
                <a16:creationId xmlns:a16="http://schemas.microsoft.com/office/drawing/2014/main" id="{7704EAA1-DDB6-DC12-2CA1-24CC984E281F}"/>
              </a:ext>
            </a:extLst>
          </p:cNvPr>
          <p:cNvSpPr txBox="1"/>
          <p:nvPr/>
        </p:nvSpPr>
        <p:spPr>
          <a:xfrm>
            <a:off x="15081725" y="6583534"/>
            <a:ext cx="198541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verstörend</a:t>
            </a:r>
          </a:p>
        </p:txBody>
      </p:sp>
      <p:cxnSp>
        <p:nvCxnSpPr>
          <p:cNvPr id="130" name="Gerader Verbinder 129">
            <a:extLst>
              <a:ext uri="{FF2B5EF4-FFF2-40B4-BE49-F238E27FC236}">
                <a16:creationId xmlns:a16="http://schemas.microsoft.com/office/drawing/2014/main" id="{EE328B8C-09AC-52A7-0B91-2D23B54A5A4B}"/>
              </a:ext>
            </a:extLst>
          </p:cNvPr>
          <p:cNvCxnSpPr/>
          <p:nvPr/>
        </p:nvCxnSpPr>
        <p:spPr>
          <a:xfrm>
            <a:off x="15559443" y="7241982"/>
            <a:ext cx="0" cy="35339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Gerader Verbinder 130">
            <a:extLst>
              <a:ext uri="{FF2B5EF4-FFF2-40B4-BE49-F238E27FC236}">
                <a16:creationId xmlns:a16="http://schemas.microsoft.com/office/drawing/2014/main" id="{7FABD0FB-9D10-01B3-CBC2-921B33948FEC}"/>
              </a:ext>
            </a:extLst>
          </p:cNvPr>
          <p:cNvCxnSpPr/>
          <p:nvPr/>
        </p:nvCxnSpPr>
        <p:spPr>
          <a:xfrm flipH="1" flipV="1">
            <a:off x="14105550" y="3662415"/>
            <a:ext cx="1360219" cy="292111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Textfeld 131">
            <a:extLst>
              <a:ext uri="{FF2B5EF4-FFF2-40B4-BE49-F238E27FC236}">
                <a16:creationId xmlns:a16="http://schemas.microsoft.com/office/drawing/2014/main" id="{0DEE86B0-8A7A-0998-15FA-3360D2C6EE5B}"/>
              </a:ext>
            </a:extLst>
          </p:cNvPr>
          <p:cNvSpPr txBox="1"/>
          <p:nvPr/>
        </p:nvSpPr>
        <p:spPr>
          <a:xfrm>
            <a:off x="25649708" y="22721004"/>
            <a:ext cx="239341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aufmunternd</a:t>
            </a:r>
          </a:p>
        </p:txBody>
      </p:sp>
      <p:cxnSp>
        <p:nvCxnSpPr>
          <p:cNvPr id="133" name="Gerader Verbinder 132">
            <a:extLst>
              <a:ext uri="{FF2B5EF4-FFF2-40B4-BE49-F238E27FC236}">
                <a16:creationId xmlns:a16="http://schemas.microsoft.com/office/drawing/2014/main" id="{BB844578-6E45-1EC7-A499-450353C7FB1C}"/>
              </a:ext>
            </a:extLst>
          </p:cNvPr>
          <p:cNvCxnSpPr>
            <a:cxnSpLocks/>
          </p:cNvCxnSpPr>
          <p:nvPr/>
        </p:nvCxnSpPr>
        <p:spPr>
          <a:xfrm>
            <a:off x="28403550" y="23013392"/>
            <a:ext cx="148258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Gerader Verbinder 133">
            <a:extLst>
              <a:ext uri="{FF2B5EF4-FFF2-40B4-BE49-F238E27FC236}">
                <a16:creationId xmlns:a16="http://schemas.microsoft.com/office/drawing/2014/main" id="{5F7D6074-E00C-6E2F-B42A-C74B36D50BC7}"/>
              </a:ext>
            </a:extLst>
          </p:cNvPr>
          <p:cNvCxnSpPr>
            <a:cxnSpLocks/>
          </p:cNvCxnSpPr>
          <p:nvPr/>
        </p:nvCxnSpPr>
        <p:spPr>
          <a:xfrm flipH="1">
            <a:off x="26390003" y="6818852"/>
            <a:ext cx="214717" cy="158679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5" name="Textfeld 134">
            <a:extLst>
              <a:ext uri="{FF2B5EF4-FFF2-40B4-BE49-F238E27FC236}">
                <a16:creationId xmlns:a16="http://schemas.microsoft.com/office/drawing/2014/main" id="{FCC838A1-86C0-49A4-AC0A-F5FF550E45C8}"/>
              </a:ext>
            </a:extLst>
          </p:cNvPr>
          <p:cNvSpPr txBox="1"/>
          <p:nvPr/>
        </p:nvSpPr>
        <p:spPr>
          <a:xfrm>
            <a:off x="5340952" y="23495259"/>
            <a:ext cx="189109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dämpfend</a:t>
            </a:r>
          </a:p>
        </p:txBody>
      </p:sp>
      <p:cxnSp>
        <p:nvCxnSpPr>
          <p:cNvPr id="136" name="Gerader Verbinder 135">
            <a:extLst>
              <a:ext uri="{FF2B5EF4-FFF2-40B4-BE49-F238E27FC236}">
                <a16:creationId xmlns:a16="http://schemas.microsoft.com/office/drawing/2014/main" id="{451007DB-B77E-2238-6CDA-22ED6F2686D8}"/>
              </a:ext>
            </a:extLst>
          </p:cNvPr>
          <p:cNvCxnSpPr>
            <a:cxnSpLocks/>
          </p:cNvCxnSpPr>
          <p:nvPr/>
        </p:nvCxnSpPr>
        <p:spPr>
          <a:xfrm>
            <a:off x="6161944" y="20957004"/>
            <a:ext cx="0" cy="25382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Gerader Verbinder 136">
            <a:extLst>
              <a:ext uri="{FF2B5EF4-FFF2-40B4-BE49-F238E27FC236}">
                <a16:creationId xmlns:a16="http://schemas.microsoft.com/office/drawing/2014/main" id="{06D05CAD-D0DA-AE34-E4B1-5339FCAB2DB2}"/>
              </a:ext>
            </a:extLst>
          </p:cNvPr>
          <p:cNvCxnSpPr/>
          <p:nvPr/>
        </p:nvCxnSpPr>
        <p:spPr>
          <a:xfrm>
            <a:off x="7616866" y="23787646"/>
            <a:ext cx="1016446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Gerader Verbinder 137">
            <a:extLst>
              <a:ext uri="{FF2B5EF4-FFF2-40B4-BE49-F238E27FC236}">
                <a16:creationId xmlns:a16="http://schemas.microsoft.com/office/drawing/2014/main" id="{0114F07F-FC01-80AE-A255-234C6A765A09}"/>
              </a:ext>
            </a:extLst>
          </p:cNvPr>
          <p:cNvCxnSpPr>
            <a:cxnSpLocks/>
          </p:cNvCxnSpPr>
          <p:nvPr/>
        </p:nvCxnSpPr>
        <p:spPr>
          <a:xfrm flipV="1">
            <a:off x="17781333" y="21940833"/>
            <a:ext cx="0" cy="184681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Gerader Verbinder 138">
            <a:extLst>
              <a:ext uri="{FF2B5EF4-FFF2-40B4-BE49-F238E27FC236}">
                <a16:creationId xmlns:a16="http://schemas.microsoft.com/office/drawing/2014/main" id="{DBAC581D-E91D-F4B7-C80F-2E7572B146E8}"/>
              </a:ext>
            </a:extLst>
          </p:cNvPr>
          <p:cNvCxnSpPr>
            <a:cxnSpLocks/>
          </p:cNvCxnSpPr>
          <p:nvPr/>
        </p:nvCxnSpPr>
        <p:spPr>
          <a:xfrm flipH="1">
            <a:off x="18604630" y="21591638"/>
            <a:ext cx="324186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Textfeld 139">
            <a:extLst>
              <a:ext uri="{FF2B5EF4-FFF2-40B4-BE49-F238E27FC236}">
                <a16:creationId xmlns:a16="http://schemas.microsoft.com/office/drawing/2014/main" id="{4E8E6EA2-6C73-4EE5-A674-490A45BDB812}"/>
              </a:ext>
            </a:extLst>
          </p:cNvPr>
          <p:cNvSpPr txBox="1"/>
          <p:nvPr/>
        </p:nvSpPr>
        <p:spPr>
          <a:xfrm>
            <a:off x="22122120" y="21356058"/>
            <a:ext cx="187782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schützend</a:t>
            </a:r>
          </a:p>
        </p:txBody>
      </p:sp>
      <p:cxnSp>
        <p:nvCxnSpPr>
          <p:cNvPr id="141" name="Gerader Verbinder 140">
            <a:extLst>
              <a:ext uri="{FF2B5EF4-FFF2-40B4-BE49-F238E27FC236}">
                <a16:creationId xmlns:a16="http://schemas.microsoft.com/office/drawing/2014/main" id="{C2FF6FC2-3EF5-BEAE-5550-91880ABF06AC}"/>
              </a:ext>
            </a:extLst>
          </p:cNvPr>
          <p:cNvCxnSpPr>
            <a:cxnSpLocks/>
          </p:cNvCxnSpPr>
          <p:nvPr/>
        </p:nvCxnSpPr>
        <p:spPr>
          <a:xfrm flipH="1">
            <a:off x="24084710" y="21648445"/>
            <a:ext cx="365173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2" name="Textfeld 141">
            <a:extLst>
              <a:ext uri="{FF2B5EF4-FFF2-40B4-BE49-F238E27FC236}">
                <a16:creationId xmlns:a16="http://schemas.microsoft.com/office/drawing/2014/main" id="{B21B82B2-E81A-2A1A-8780-35C69C104524}"/>
              </a:ext>
            </a:extLst>
          </p:cNvPr>
          <p:cNvSpPr txBox="1"/>
          <p:nvPr/>
        </p:nvSpPr>
        <p:spPr>
          <a:xfrm>
            <a:off x="27971102" y="21356058"/>
            <a:ext cx="15686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bergend</a:t>
            </a:r>
          </a:p>
        </p:txBody>
      </p:sp>
      <p:cxnSp>
        <p:nvCxnSpPr>
          <p:cNvPr id="143" name="Gerader Verbinder 142">
            <a:extLst>
              <a:ext uri="{FF2B5EF4-FFF2-40B4-BE49-F238E27FC236}">
                <a16:creationId xmlns:a16="http://schemas.microsoft.com/office/drawing/2014/main" id="{97673EC4-F984-06F6-E685-CDD85DD78C19}"/>
              </a:ext>
            </a:extLst>
          </p:cNvPr>
          <p:cNvCxnSpPr/>
          <p:nvPr/>
        </p:nvCxnSpPr>
        <p:spPr>
          <a:xfrm>
            <a:off x="11842794" y="12571004"/>
            <a:ext cx="576757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Gerader Verbinder 143">
            <a:extLst>
              <a:ext uri="{FF2B5EF4-FFF2-40B4-BE49-F238E27FC236}">
                <a16:creationId xmlns:a16="http://schemas.microsoft.com/office/drawing/2014/main" id="{87346B3E-C7CD-7894-4455-DB39C40ABDFB}"/>
              </a:ext>
            </a:extLst>
          </p:cNvPr>
          <p:cNvCxnSpPr>
            <a:cxnSpLocks/>
          </p:cNvCxnSpPr>
          <p:nvPr/>
        </p:nvCxnSpPr>
        <p:spPr>
          <a:xfrm>
            <a:off x="20313340" y="8957711"/>
            <a:ext cx="0" cy="20589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Gerader Verbinder 144">
            <a:extLst>
              <a:ext uri="{FF2B5EF4-FFF2-40B4-BE49-F238E27FC236}">
                <a16:creationId xmlns:a16="http://schemas.microsoft.com/office/drawing/2014/main" id="{6C36AE7A-2D64-A77F-56F1-628C804A4971}"/>
              </a:ext>
            </a:extLst>
          </p:cNvPr>
          <p:cNvCxnSpPr/>
          <p:nvPr/>
        </p:nvCxnSpPr>
        <p:spPr>
          <a:xfrm flipH="1">
            <a:off x="19670591" y="7212749"/>
            <a:ext cx="1584873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6" name="Textfeld 145">
            <a:extLst>
              <a:ext uri="{FF2B5EF4-FFF2-40B4-BE49-F238E27FC236}">
                <a16:creationId xmlns:a16="http://schemas.microsoft.com/office/drawing/2014/main" id="{304487D3-571E-6E2B-BC89-A7A20A544758}"/>
              </a:ext>
            </a:extLst>
          </p:cNvPr>
          <p:cNvSpPr txBox="1"/>
          <p:nvPr/>
        </p:nvSpPr>
        <p:spPr>
          <a:xfrm>
            <a:off x="18017364" y="6951023"/>
            <a:ext cx="153439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kühlend</a:t>
            </a:r>
          </a:p>
        </p:txBody>
      </p:sp>
      <p:cxnSp>
        <p:nvCxnSpPr>
          <p:cNvPr id="147" name="Gerader Verbinder 146">
            <a:extLst>
              <a:ext uri="{FF2B5EF4-FFF2-40B4-BE49-F238E27FC236}">
                <a16:creationId xmlns:a16="http://schemas.microsoft.com/office/drawing/2014/main" id="{056762D3-8631-21F2-B693-8E5F7A359F0A}"/>
              </a:ext>
            </a:extLst>
          </p:cNvPr>
          <p:cNvCxnSpPr>
            <a:cxnSpLocks/>
          </p:cNvCxnSpPr>
          <p:nvPr/>
        </p:nvCxnSpPr>
        <p:spPr>
          <a:xfrm>
            <a:off x="18666437" y="7576279"/>
            <a:ext cx="0" cy="452000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Gerader Verbinder 147">
            <a:extLst>
              <a:ext uri="{FF2B5EF4-FFF2-40B4-BE49-F238E27FC236}">
                <a16:creationId xmlns:a16="http://schemas.microsoft.com/office/drawing/2014/main" id="{E6A3FEA0-5BE5-AA41-42EB-F2EA41C8DC85}"/>
              </a:ext>
            </a:extLst>
          </p:cNvPr>
          <p:cNvCxnSpPr>
            <a:cxnSpLocks/>
          </p:cNvCxnSpPr>
          <p:nvPr/>
        </p:nvCxnSpPr>
        <p:spPr>
          <a:xfrm>
            <a:off x="18105379" y="14567160"/>
            <a:ext cx="83208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9" name="Textfeld 148">
            <a:extLst>
              <a:ext uri="{FF2B5EF4-FFF2-40B4-BE49-F238E27FC236}">
                <a16:creationId xmlns:a16="http://schemas.microsoft.com/office/drawing/2014/main" id="{E7615953-C1AA-7A51-F187-8DAA3CEA929D}"/>
              </a:ext>
            </a:extLst>
          </p:cNvPr>
          <p:cNvSpPr txBox="1"/>
          <p:nvPr/>
        </p:nvSpPr>
        <p:spPr>
          <a:xfrm>
            <a:off x="19098092" y="14289741"/>
            <a:ext cx="32169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>
                <a:solidFill>
                  <a:srgbClr val="C00000"/>
                </a:solidFill>
              </a:rPr>
              <a:t>emotionalisierend</a:t>
            </a:r>
          </a:p>
        </p:txBody>
      </p:sp>
      <p:cxnSp>
        <p:nvCxnSpPr>
          <p:cNvPr id="150" name="Gerader Verbinder 149">
            <a:extLst>
              <a:ext uri="{FF2B5EF4-FFF2-40B4-BE49-F238E27FC236}">
                <a16:creationId xmlns:a16="http://schemas.microsoft.com/office/drawing/2014/main" id="{01FF3F40-4D67-6218-1082-322CA9D7E183}"/>
              </a:ext>
            </a:extLst>
          </p:cNvPr>
          <p:cNvCxnSpPr>
            <a:cxnSpLocks/>
          </p:cNvCxnSpPr>
          <p:nvPr/>
        </p:nvCxnSpPr>
        <p:spPr>
          <a:xfrm>
            <a:off x="16773727" y="7241982"/>
            <a:ext cx="0" cy="6901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1" name="Textfeld 150">
            <a:extLst>
              <a:ext uri="{FF2B5EF4-FFF2-40B4-BE49-F238E27FC236}">
                <a16:creationId xmlns:a16="http://schemas.microsoft.com/office/drawing/2014/main" id="{65CDA284-D843-D589-4445-580C29D2F22B}"/>
              </a:ext>
            </a:extLst>
          </p:cNvPr>
          <p:cNvSpPr txBox="1"/>
          <p:nvPr/>
        </p:nvSpPr>
        <p:spPr>
          <a:xfrm>
            <a:off x="27025352" y="9681758"/>
            <a:ext cx="260577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überwältigend</a:t>
            </a:r>
          </a:p>
        </p:txBody>
      </p:sp>
      <p:cxnSp>
        <p:nvCxnSpPr>
          <p:cNvPr id="152" name="Gerader Verbinder 151">
            <a:extLst>
              <a:ext uri="{FF2B5EF4-FFF2-40B4-BE49-F238E27FC236}">
                <a16:creationId xmlns:a16="http://schemas.microsoft.com/office/drawing/2014/main" id="{81F87D19-1290-211E-CB35-90EC2215A6E1}"/>
              </a:ext>
            </a:extLst>
          </p:cNvPr>
          <p:cNvCxnSpPr>
            <a:cxnSpLocks/>
          </p:cNvCxnSpPr>
          <p:nvPr/>
        </p:nvCxnSpPr>
        <p:spPr>
          <a:xfrm>
            <a:off x="28323495" y="10196008"/>
            <a:ext cx="0" cy="21888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Gerader Verbinder 152">
            <a:extLst>
              <a:ext uri="{FF2B5EF4-FFF2-40B4-BE49-F238E27FC236}">
                <a16:creationId xmlns:a16="http://schemas.microsoft.com/office/drawing/2014/main" id="{5A280597-0047-F3EE-5354-E473C9B8A7C0}"/>
              </a:ext>
            </a:extLst>
          </p:cNvPr>
          <p:cNvCxnSpPr>
            <a:cxnSpLocks/>
          </p:cNvCxnSpPr>
          <p:nvPr/>
        </p:nvCxnSpPr>
        <p:spPr>
          <a:xfrm flipH="1">
            <a:off x="26867220" y="26322162"/>
            <a:ext cx="603782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" name="Textfeld 153">
            <a:extLst>
              <a:ext uri="{FF2B5EF4-FFF2-40B4-BE49-F238E27FC236}">
                <a16:creationId xmlns:a16="http://schemas.microsoft.com/office/drawing/2014/main" id="{1FA2F4AC-7099-DD63-1ED9-6CCD2279A41D}"/>
              </a:ext>
            </a:extLst>
          </p:cNvPr>
          <p:cNvSpPr txBox="1"/>
          <p:nvPr/>
        </p:nvSpPr>
        <p:spPr>
          <a:xfrm>
            <a:off x="23998985" y="26029775"/>
            <a:ext cx="256775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überströmend</a:t>
            </a:r>
          </a:p>
        </p:txBody>
      </p:sp>
      <p:sp>
        <p:nvSpPr>
          <p:cNvPr id="155" name="Textfeld 154">
            <a:extLst>
              <a:ext uri="{FF2B5EF4-FFF2-40B4-BE49-F238E27FC236}">
                <a16:creationId xmlns:a16="http://schemas.microsoft.com/office/drawing/2014/main" id="{F431B3E7-DA99-0A47-2EC0-7F87790DED55}"/>
              </a:ext>
            </a:extLst>
          </p:cNvPr>
          <p:cNvSpPr txBox="1"/>
          <p:nvPr/>
        </p:nvSpPr>
        <p:spPr>
          <a:xfrm>
            <a:off x="19079021" y="13252186"/>
            <a:ext cx="16289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gruselnd</a:t>
            </a:r>
          </a:p>
        </p:txBody>
      </p:sp>
      <p:sp>
        <p:nvSpPr>
          <p:cNvPr id="156" name="Textfeld 155">
            <a:extLst>
              <a:ext uri="{FF2B5EF4-FFF2-40B4-BE49-F238E27FC236}">
                <a16:creationId xmlns:a16="http://schemas.microsoft.com/office/drawing/2014/main" id="{E5C8850A-520E-8BFC-142F-66352AFFEB93}"/>
              </a:ext>
            </a:extLst>
          </p:cNvPr>
          <p:cNvSpPr txBox="1"/>
          <p:nvPr/>
        </p:nvSpPr>
        <p:spPr>
          <a:xfrm>
            <a:off x="20797285" y="13200146"/>
            <a:ext cx="150233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2000" i="1" dirty="0"/>
              <a:t>unheimliche</a:t>
            </a:r>
          </a:p>
          <a:p>
            <a:r>
              <a:rPr lang="de-AT" sz="2000" i="1" dirty="0"/>
              <a:t>Atmosphäre</a:t>
            </a:r>
          </a:p>
        </p:txBody>
      </p:sp>
      <p:sp>
        <p:nvSpPr>
          <p:cNvPr id="157" name="Textfeld 156">
            <a:extLst>
              <a:ext uri="{FF2B5EF4-FFF2-40B4-BE49-F238E27FC236}">
                <a16:creationId xmlns:a16="http://schemas.microsoft.com/office/drawing/2014/main" id="{86DDB71D-754C-91DA-C728-7AB6F9C143DA}"/>
              </a:ext>
            </a:extLst>
          </p:cNvPr>
          <p:cNvSpPr txBox="1"/>
          <p:nvPr/>
        </p:nvSpPr>
        <p:spPr>
          <a:xfrm>
            <a:off x="31707340" y="15703175"/>
            <a:ext cx="19559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entlastend</a:t>
            </a:r>
          </a:p>
        </p:txBody>
      </p:sp>
      <p:cxnSp>
        <p:nvCxnSpPr>
          <p:cNvPr id="158" name="Gerader Verbinder 157">
            <a:extLst>
              <a:ext uri="{FF2B5EF4-FFF2-40B4-BE49-F238E27FC236}">
                <a16:creationId xmlns:a16="http://schemas.microsoft.com/office/drawing/2014/main" id="{B81814BC-434F-3FD7-087A-635582C8BCE8}"/>
              </a:ext>
            </a:extLst>
          </p:cNvPr>
          <p:cNvCxnSpPr>
            <a:cxnSpLocks/>
          </p:cNvCxnSpPr>
          <p:nvPr/>
        </p:nvCxnSpPr>
        <p:spPr>
          <a:xfrm flipH="1">
            <a:off x="33628228" y="16028653"/>
            <a:ext cx="128859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Gerader Verbinder 158">
            <a:extLst>
              <a:ext uri="{FF2B5EF4-FFF2-40B4-BE49-F238E27FC236}">
                <a16:creationId xmlns:a16="http://schemas.microsoft.com/office/drawing/2014/main" id="{305EE67E-EA79-1DF9-C75F-4974487C78DF}"/>
              </a:ext>
            </a:extLst>
          </p:cNvPr>
          <p:cNvCxnSpPr>
            <a:endCxn id="96" idx="3"/>
          </p:cNvCxnSpPr>
          <p:nvPr/>
        </p:nvCxnSpPr>
        <p:spPr>
          <a:xfrm flipH="1">
            <a:off x="31114870" y="16267559"/>
            <a:ext cx="592470" cy="9930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0" name="Textfeld 159">
            <a:extLst>
              <a:ext uri="{FF2B5EF4-FFF2-40B4-BE49-F238E27FC236}">
                <a16:creationId xmlns:a16="http://schemas.microsoft.com/office/drawing/2014/main" id="{269861A3-9476-43E4-4FD2-735367562AB9}"/>
              </a:ext>
            </a:extLst>
          </p:cNvPr>
          <p:cNvSpPr txBox="1"/>
          <p:nvPr/>
        </p:nvSpPr>
        <p:spPr>
          <a:xfrm>
            <a:off x="7620743" y="25983654"/>
            <a:ext cx="182190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belastend</a:t>
            </a:r>
          </a:p>
        </p:txBody>
      </p:sp>
      <p:sp>
        <p:nvSpPr>
          <p:cNvPr id="161" name="Textfeld 160">
            <a:extLst>
              <a:ext uri="{FF2B5EF4-FFF2-40B4-BE49-F238E27FC236}">
                <a16:creationId xmlns:a16="http://schemas.microsoft.com/office/drawing/2014/main" id="{2C286E02-0E62-8E16-7A91-7E5ADE4B8C12}"/>
              </a:ext>
            </a:extLst>
          </p:cNvPr>
          <p:cNvSpPr txBox="1"/>
          <p:nvPr/>
        </p:nvSpPr>
        <p:spPr>
          <a:xfrm>
            <a:off x="17907446" y="4085007"/>
            <a:ext cx="298671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nervös-machend</a:t>
            </a:r>
          </a:p>
        </p:txBody>
      </p:sp>
      <p:sp>
        <p:nvSpPr>
          <p:cNvPr id="162" name="Textfeld 161">
            <a:extLst>
              <a:ext uri="{FF2B5EF4-FFF2-40B4-BE49-F238E27FC236}">
                <a16:creationId xmlns:a16="http://schemas.microsoft.com/office/drawing/2014/main" id="{B7642BB7-70CB-1F8E-BA4A-3C0D11E66B2D}"/>
              </a:ext>
            </a:extLst>
          </p:cNvPr>
          <p:cNvSpPr txBox="1"/>
          <p:nvPr/>
        </p:nvSpPr>
        <p:spPr>
          <a:xfrm>
            <a:off x="10678972" y="6635385"/>
            <a:ext cx="260103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herausreißend</a:t>
            </a:r>
          </a:p>
        </p:txBody>
      </p:sp>
      <p:cxnSp>
        <p:nvCxnSpPr>
          <p:cNvPr id="163" name="Gerader Verbinder 162">
            <a:extLst>
              <a:ext uri="{FF2B5EF4-FFF2-40B4-BE49-F238E27FC236}">
                <a16:creationId xmlns:a16="http://schemas.microsoft.com/office/drawing/2014/main" id="{4F73A6F3-5AC4-BB3C-C6B1-787B3DDE6C69}"/>
              </a:ext>
            </a:extLst>
          </p:cNvPr>
          <p:cNvCxnSpPr/>
          <p:nvPr/>
        </p:nvCxnSpPr>
        <p:spPr>
          <a:xfrm>
            <a:off x="11823686" y="7223763"/>
            <a:ext cx="0" cy="23352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4" name="Textfeld 163">
            <a:extLst>
              <a:ext uri="{FF2B5EF4-FFF2-40B4-BE49-F238E27FC236}">
                <a16:creationId xmlns:a16="http://schemas.microsoft.com/office/drawing/2014/main" id="{BC401FEA-3246-48CB-C784-5F025D17DBB9}"/>
              </a:ext>
            </a:extLst>
          </p:cNvPr>
          <p:cNvSpPr txBox="1"/>
          <p:nvPr/>
        </p:nvSpPr>
        <p:spPr>
          <a:xfrm>
            <a:off x="22742635" y="14281322"/>
            <a:ext cx="245233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enthemmend</a:t>
            </a:r>
          </a:p>
        </p:txBody>
      </p:sp>
      <p:cxnSp>
        <p:nvCxnSpPr>
          <p:cNvPr id="165" name="Gerader Verbinder 164">
            <a:extLst>
              <a:ext uri="{FF2B5EF4-FFF2-40B4-BE49-F238E27FC236}">
                <a16:creationId xmlns:a16="http://schemas.microsoft.com/office/drawing/2014/main" id="{6FA68780-0849-1B32-718B-34CE284D96CC}"/>
              </a:ext>
            </a:extLst>
          </p:cNvPr>
          <p:cNvCxnSpPr>
            <a:cxnSpLocks/>
          </p:cNvCxnSpPr>
          <p:nvPr/>
        </p:nvCxnSpPr>
        <p:spPr>
          <a:xfrm flipH="1">
            <a:off x="23990670" y="10770893"/>
            <a:ext cx="31678" cy="234102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Textfeld 165">
            <a:extLst>
              <a:ext uri="{FF2B5EF4-FFF2-40B4-BE49-F238E27FC236}">
                <a16:creationId xmlns:a16="http://schemas.microsoft.com/office/drawing/2014/main" id="{DB2FBF88-B9A5-B072-B592-7870055A3A6E}"/>
              </a:ext>
            </a:extLst>
          </p:cNvPr>
          <p:cNvSpPr txBox="1"/>
          <p:nvPr/>
        </p:nvSpPr>
        <p:spPr>
          <a:xfrm>
            <a:off x="11540700" y="5029388"/>
            <a:ext cx="192193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ablenkend</a:t>
            </a:r>
          </a:p>
        </p:txBody>
      </p:sp>
      <p:cxnSp>
        <p:nvCxnSpPr>
          <p:cNvPr id="167" name="Gerader Verbinder 166">
            <a:extLst>
              <a:ext uri="{FF2B5EF4-FFF2-40B4-BE49-F238E27FC236}">
                <a16:creationId xmlns:a16="http://schemas.microsoft.com/office/drawing/2014/main" id="{E27FD047-B71A-F9BC-5C4D-3E4DE887FD28}"/>
              </a:ext>
            </a:extLst>
          </p:cNvPr>
          <p:cNvCxnSpPr/>
          <p:nvPr/>
        </p:nvCxnSpPr>
        <p:spPr>
          <a:xfrm flipV="1">
            <a:off x="13113769" y="3452868"/>
            <a:ext cx="0" cy="16584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Gerader Verbinder 167">
            <a:extLst>
              <a:ext uri="{FF2B5EF4-FFF2-40B4-BE49-F238E27FC236}">
                <a16:creationId xmlns:a16="http://schemas.microsoft.com/office/drawing/2014/main" id="{6F496CA0-6D9F-0CD5-E8CE-E6084B58953C}"/>
              </a:ext>
            </a:extLst>
          </p:cNvPr>
          <p:cNvCxnSpPr>
            <a:cxnSpLocks/>
          </p:cNvCxnSpPr>
          <p:nvPr/>
        </p:nvCxnSpPr>
        <p:spPr>
          <a:xfrm flipV="1">
            <a:off x="11866040" y="5586992"/>
            <a:ext cx="0" cy="11024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9" name="Textfeld 168">
            <a:extLst>
              <a:ext uri="{FF2B5EF4-FFF2-40B4-BE49-F238E27FC236}">
                <a16:creationId xmlns:a16="http://schemas.microsoft.com/office/drawing/2014/main" id="{DBDD63A5-37D6-A940-B1E9-3F0C260DEEBF}"/>
              </a:ext>
            </a:extLst>
          </p:cNvPr>
          <p:cNvSpPr txBox="1"/>
          <p:nvPr/>
        </p:nvSpPr>
        <p:spPr>
          <a:xfrm>
            <a:off x="9584250" y="7907867"/>
            <a:ext cx="156940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nervend</a:t>
            </a:r>
          </a:p>
        </p:txBody>
      </p:sp>
      <p:cxnSp>
        <p:nvCxnSpPr>
          <p:cNvPr id="170" name="Gerader Verbinder 169">
            <a:extLst>
              <a:ext uri="{FF2B5EF4-FFF2-40B4-BE49-F238E27FC236}">
                <a16:creationId xmlns:a16="http://schemas.microsoft.com/office/drawing/2014/main" id="{61D13C96-38EC-DC0F-9B10-E450D522AE3E}"/>
              </a:ext>
            </a:extLst>
          </p:cNvPr>
          <p:cNvCxnSpPr>
            <a:cxnSpLocks/>
          </p:cNvCxnSpPr>
          <p:nvPr/>
        </p:nvCxnSpPr>
        <p:spPr>
          <a:xfrm flipV="1">
            <a:off x="10746489" y="8563348"/>
            <a:ext cx="0" cy="11024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1" name="Textfeld 170">
            <a:extLst>
              <a:ext uri="{FF2B5EF4-FFF2-40B4-BE49-F238E27FC236}">
                <a16:creationId xmlns:a16="http://schemas.microsoft.com/office/drawing/2014/main" id="{08C524F2-B6C4-DDF6-2476-DC3D9DAC58DA}"/>
              </a:ext>
            </a:extLst>
          </p:cNvPr>
          <p:cNvSpPr txBox="1"/>
          <p:nvPr/>
        </p:nvSpPr>
        <p:spPr>
          <a:xfrm>
            <a:off x="28673736" y="13390450"/>
            <a:ext cx="172637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betörend</a:t>
            </a:r>
          </a:p>
        </p:txBody>
      </p:sp>
      <p:sp>
        <p:nvSpPr>
          <p:cNvPr id="172" name="Textfeld 171">
            <a:extLst>
              <a:ext uri="{FF2B5EF4-FFF2-40B4-BE49-F238E27FC236}">
                <a16:creationId xmlns:a16="http://schemas.microsoft.com/office/drawing/2014/main" id="{72D3A579-BC58-DC05-9342-DC2E77E9EA49}"/>
              </a:ext>
            </a:extLst>
          </p:cNvPr>
          <p:cNvSpPr txBox="1"/>
          <p:nvPr/>
        </p:nvSpPr>
        <p:spPr>
          <a:xfrm>
            <a:off x="23904538" y="8965866"/>
            <a:ext cx="140916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reizend</a:t>
            </a:r>
          </a:p>
        </p:txBody>
      </p:sp>
      <p:cxnSp>
        <p:nvCxnSpPr>
          <p:cNvPr id="173" name="Gerader Verbinder 172">
            <a:extLst>
              <a:ext uri="{FF2B5EF4-FFF2-40B4-BE49-F238E27FC236}">
                <a16:creationId xmlns:a16="http://schemas.microsoft.com/office/drawing/2014/main" id="{037E3C0B-5235-59BB-72B9-65472956E0CE}"/>
              </a:ext>
            </a:extLst>
          </p:cNvPr>
          <p:cNvCxnSpPr>
            <a:cxnSpLocks/>
            <a:stCxn id="172" idx="2"/>
            <a:endCxn id="46" idx="1"/>
          </p:cNvCxnSpPr>
          <p:nvPr/>
        </p:nvCxnSpPr>
        <p:spPr>
          <a:xfrm>
            <a:off x="24609122" y="9550641"/>
            <a:ext cx="2717457" cy="32452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Gerader Verbinder 173">
            <a:extLst>
              <a:ext uri="{FF2B5EF4-FFF2-40B4-BE49-F238E27FC236}">
                <a16:creationId xmlns:a16="http://schemas.microsoft.com/office/drawing/2014/main" id="{6BA398A0-A3E2-F6D7-002A-C9BC16710511}"/>
              </a:ext>
            </a:extLst>
          </p:cNvPr>
          <p:cNvCxnSpPr>
            <a:cxnSpLocks/>
          </p:cNvCxnSpPr>
          <p:nvPr/>
        </p:nvCxnSpPr>
        <p:spPr>
          <a:xfrm>
            <a:off x="8803509" y="18538331"/>
            <a:ext cx="0" cy="27240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5" name="Textfeld 174">
            <a:extLst>
              <a:ext uri="{FF2B5EF4-FFF2-40B4-BE49-F238E27FC236}">
                <a16:creationId xmlns:a16="http://schemas.microsoft.com/office/drawing/2014/main" id="{BD669DBD-D4FE-4D57-5791-B42B33925E31}"/>
              </a:ext>
            </a:extLst>
          </p:cNvPr>
          <p:cNvSpPr txBox="1"/>
          <p:nvPr/>
        </p:nvSpPr>
        <p:spPr>
          <a:xfrm>
            <a:off x="7844983" y="21329858"/>
            <a:ext cx="24587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deprimierend</a:t>
            </a:r>
          </a:p>
        </p:txBody>
      </p:sp>
      <p:cxnSp>
        <p:nvCxnSpPr>
          <p:cNvPr id="176" name="Gerader Verbinder 175">
            <a:extLst>
              <a:ext uri="{FF2B5EF4-FFF2-40B4-BE49-F238E27FC236}">
                <a16:creationId xmlns:a16="http://schemas.microsoft.com/office/drawing/2014/main" id="{8F37ED4A-BCB9-E926-13D6-99DE8A841DA3}"/>
              </a:ext>
            </a:extLst>
          </p:cNvPr>
          <p:cNvCxnSpPr>
            <a:cxnSpLocks/>
          </p:cNvCxnSpPr>
          <p:nvPr/>
        </p:nvCxnSpPr>
        <p:spPr>
          <a:xfrm flipH="1">
            <a:off x="10332332" y="21612050"/>
            <a:ext cx="88993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Gerader Verbinder 176">
            <a:extLst>
              <a:ext uri="{FF2B5EF4-FFF2-40B4-BE49-F238E27FC236}">
                <a16:creationId xmlns:a16="http://schemas.microsoft.com/office/drawing/2014/main" id="{17BDEC99-F0DC-4F52-8A1B-4FF117F74DE4}"/>
              </a:ext>
            </a:extLst>
          </p:cNvPr>
          <p:cNvCxnSpPr>
            <a:cxnSpLocks/>
          </p:cNvCxnSpPr>
          <p:nvPr/>
        </p:nvCxnSpPr>
        <p:spPr>
          <a:xfrm>
            <a:off x="25365684" y="14614719"/>
            <a:ext cx="1044288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Gerader Verbinder 177">
            <a:extLst>
              <a:ext uri="{FF2B5EF4-FFF2-40B4-BE49-F238E27FC236}">
                <a16:creationId xmlns:a16="http://schemas.microsoft.com/office/drawing/2014/main" id="{9818FE28-5EA3-F0BF-9F25-51FB5D7CFAC1}"/>
              </a:ext>
            </a:extLst>
          </p:cNvPr>
          <p:cNvCxnSpPr>
            <a:cxnSpLocks/>
          </p:cNvCxnSpPr>
          <p:nvPr/>
        </p:nvCxnSpPr>
        <p:spPr>
          <a:xfrm>
            <a:off x="35808569" y="14597272"/>
            <a:ext cx="0" cy="10287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Textfeld 178">
            <a:extLst>
              <a:ext uri="{FF2B5EF4-FFF2-40B4-BE49-F238E27FC236}">
                <a16:creationId xmlns:a16="http://schemas.microsoft.com/office/drawing/2014/main" id="{324191FA-85CD-2D24-D09D-1CC3A71AFA83}"/>
              </a:ext>
            </a:extLst>
          </p:cNvPr>
          <p:cNvSpPr txBox="1"/>
          <p:nvPr/>
        </p:nvSpPr>
        <p:spPr>
          <a:xfrm>
            <a:off x="3811635" y="19301101"/>
            <a:ext cx="177343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zwingend</a:t>
            </a:r>
          </a:p>
        </p:txBody>
      </p:sp>
      <p:cxnSp>
        <p:nvCxnSpPr>
          <p:cNvPr id="180" name="Gerader Verbinder 179">
            <a:extLst>
              <a:ext uri="{FF2B5EF4-FFF2-40B4-BE49-F238E27FC236}">
                <a16:creationId xmlns:a16="http://schemas.microsoft.com/office/drawing/2014/main" id="{49F1AAB1-11C2-9BFF-14C6-8578D116418D}"/>
              </a:ext>
            </a:extLst>
          </p:cNvPr>
          <p:cNvCxnSpPr>
            <a:cxnSpLocks/>
          </p:cNvCxnSpPr>
          <p:nvPr/>
        </p:nvCxnSpPr>
        <p:spPr>
          <a:xfrm>
            <a:off x="3731502" y="18317956"/>
            <a:ext cx="682164" cy="99722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1" name="Textfeld 180">
            <a:extLst>
              <a:ext uri="{FF2B5EF4-FFF2-40B4-BE49-F238E27FC236}">
                <a16:creationId xmlns:a16="http://schemas.microsoft.com/office/drawing/2014/main" id="{2D86CE1B-F6E0-0947-80DA-4AF9779CCF73}"/>
              </a:ext>
            </a:extLst>
          </p:cNvPr>
          <p:cNvSpPr txBox="1"/>
          <p:nvPr/>
        </p:nvSpPr>
        <p:spPr>
          <a:xfrm>
            <a:off x="19563276" y="5002217"/>
            <a:ext cx="216379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zerstreuend</a:t>
            </a:r>
          </a:p>
        </p:txBody>
      </p:sp>
      <p:cxnSp>
        <p:nvCxnSpPr>
          <p:cNvPr id="182" name="Gerader Verbinder 181">
            <a:extLst>
              <a:ext uri="{FF2B5EF4-FFF2-40B4-BE49-F238E27FC236}">
                <a16:creationId xmlns:a16="http://schemas.microsoft.com/office/drawing/2014/main" id="{5FE8F5F7-712D-8A3E-15FE-86BB432A8C6E}"/>
              </a:ext>
            </a:extLst>
          </p:cNvPr>
          <p:cNvCxnSpPr/>
          <p:nvPr/>
        </p:nvCxnSpPr>
        <p:spPr>
          <a:xfrm>
            <a:off x="13475753" y="5321776"/>
            <a:ext cx="597018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3" name="Textfeld 182">
            <a:extLst>
              <a:ext uri="{FF2B5EF4-FFF2-40B4-BE49-F238E27FC236}">
                <a16:creationId xmlns:a16="http://schemas.microsoft.com/office/drawing/2014/main" id="{B7C412AA-8C41-1951-8876-21D75C658248}"/>
              </a:ext>
            </a:extLst>
          </p:cNvPr>
          <p:cNvSpPr txBox="1"/>
          <p:nvPr/>
        </p:nvSpPr>
        <p:spPr>
          <a:xfrm>
            <a:off x="23968804" y="4660621"/>
            <a:ext cx="232409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aufstachelnd</a:t>
            </a:r>
          </a:p>
        </p:txBody>
      </p:sp>
      <p:cxnSp>
        <p:nvCxnSpPr>
          <p:cNvPr id="184" name="Gerader Verbinder 183">
            <a:extLst>
              <a:ext uri="{FF2B5EF4-FFF2-40B4-BE49-F238E27FC236}">
                <a16:creationId xmlns:a16="http://schemas.microsoft.com/office/drawing/2014/main" id="{19252F45-87F6-61DA-2143-9AD898888B89}"/>
              </a:ext>
            </a:extLst>
          </p:cNvPr>
          <p:cNvCxnSpPr>
            <a:stCxn id="70" idx="1"/>
            <a:endCxn id="183" idx="2"/>
          </p:cNvCxnSpPr>
          <p:nvPr/>
        </p:nvCxnSpPr>
        <p:spPr>
          <a:xfrm flipH="1" flipV="1">
            <a:off x="25130853" y="5245396"/>
            <a:ext cx="1989971" cy="33803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5" name="Textfeld 184">
            <a:extLst>
              <a:ext uri="{FF2B5EF4-FFF2-40B4-BE49-F238E27FC236}">
                <a16:creationId xmlns:a16="http://schemas.microsoft.com/office/drawing/2014/main" id="{250B9097-5481-FB60-C754-85064A5190B9}"/>
              </a:ext>
            </a:extLst>
          </p:cNvPr>
          <p:cNvSpPr txBox="1"/>
          <p:nvPr/>
        </p:nvSpPr>
        <p:spPr>
          <a:xfrm>
            <a:off x="29935772" y="24499022"/>
            <a:ext cx="23809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einstimmend</a:t>
            </a:r>
          </a:p>
        </p:txBody>
      </p:sp>
      <p:cxnSp>
        <p:nvCxnSpPr>
          <p:cNvPr id="186" name="Gerader Verbinder 185">
            <a:extLst>
              <a:ext uri="{FF2B5EF4-FFF2-40B4-BE49-F238E27FC236}">
                <a16:creationId xmlns:a16="http://schemas.microsoft.com/office/drawing/2014/main" id="{0E9193FC-5CB8-42CC-BCD6-1C953BF6804F}"/>
              </a:ext>
            </a:extLst>
          </p:cNvPr>
          <p:cNvCxnSpPr>
            <a:cxnSpLocks/>
          </p:cNvCxnSpPr>
          <p:nvPr/>
        </p:nvCxnSpPr>
        <p:spPr>
          <a:xfrm>
            <a:off x="29643677" y="21665479"/>
            <a:ext cx="148258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feld 186">
            <a:extLst>
              <a:ext uri="{FF2B5EF4-FFF2-40B4-BE49-F238E27FC236}">
                <a16:creationId xmlns:a16="http://schemas.microsoft.com/office/drawing/2014/main" id="{319930C4-1FD3-C2C8-AEFF-AEAA3D338512}"/>
              </a:ext>
            </a:extLst>
          </p:cNvPr>
          <p:cNvSpPr txBox="1"/>
          <p:nvPr/>
        </p:nvSpPr>
        <p:spPr>
          <a:xfrm>
            <a:off x="31417360" y="21362503"/>
            <a:ext cx="177824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wärmend</a:t>
            </a:r>
          </a:p>
        </p:txBody>
      </p:sp>
      <p:cxnSp>
        <p:nvCxnSpPr>
          <p:cNvPr id="188" name="Gerader Verbinder 187">
            <a:extLst>
              <a:ext uri="{FF2B5EF4-FFF2-40B4-BE49-F238E27FC236}">
                <a16:creationId xmlns:a16="http://schemas.microsoft.com/office/drawing/2014/main" id="{77DE4F92-FDA7-C038-28EC-AAB41EC93D11}"/>
              </a:ext>
            </a:extLst>
          </p:cNvPr>
          <p:cNvCxnSpPr/>
          <p:nvPr/>
        </p:nvCxnSpPr>
        <p:spPr>
          <a:xfrm>
            <a:off x="28931473" y="21981398"/>
            <a:ext cx="0" cy="18062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9" name="Textfeld 188">
            <a:extLst>
              <a:ext uri="{FF2B5EF4-FFF2-40B4-BE49-F238E27FC236}">
                <a16:creationId xmlns:a16="http://schemas.microsoft.com/office/drawing/2014/main" id="{567821E8-B1BC-AE5D-6A83-907123F9C1F5}"/>
              </a:ext>
            </a:extLst>
          </p:cNvPr>
          <p:cNvSpPr txBox="1"/>
          <p:nvPr/>
        </p:nvSpPr>
        <p:spPr>
          <a:xfrm>
            <a:off x="27880859" y="23856693"/>
            <a:ext cx="199843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umfassend</a:t>
            </a:r>
          </a:p>
        </p:txBody>
      </p:sp>
      <p:cxnSp>
        <p:nvCxnSpPr>
          <p:cNvPr id="190" name="Gerader Verbinder 189">
            <a:extLst>
              <a:ext uri="{FF2B5EF4-FFF2-40B4-BE49-F238E27FC236}">
                <a16:creationId xmlns:a16="http://schemas.microsoft.com/office/drawing/2014/main" id="{9199E695-326F-4149-04C1-D5C16F3EE882}"/>
              </a:ext>
            </a:extLst>
          </p:cNvPr>
          <p:cNvCxnSpPr/>
          <p:nvPr/>
        </p:nvCxnSpPr>
        <p:spPr>
          <a:xfrm flipV="1">
            <a:off x="29781017" y="23288745"/>
            <a:ext cx="690940" cy="66630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Gerader Verbinder 190">
            <a:extLst>
              <a:ext uri="{FF2B5EF4-FFF2-40B4-BE49-F238E27FC236}">
                <a16:creationId xmlns:a16="http://schemas.microsoft.com/office/drawing/2014/main" id="{49221BDD-4989-19F6-388A-2A689C6B4F08}"/>
              </a:ext>
            </a:extLst>
          </p:cNvPr>
          <p:cNvCxnSpPr>
            <a:stCxn id="189" idx="1"/>
          </p:cNvCxnSpPr>
          <p:nvPr/>
        </p:nvCxnSpPr>
        <p:spPr>
          <a:xfrm flipH="1" flipV="1">
            <a:off x="23159767" y="24149080"/>
            <a:ext cx="4721092" cy="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Gerader Verbinder 191">
            <a:extLst>
              <a:ext uri="{FF2B5EF4-FFF2-40B4-BE49-F238E27FC236}">
                <a16:creationId xmlns:a16="http://schemas.microsoft.com/office/drawing/2014/main" id="{E0FB6F74-5477-28B8-B560-CD926C940BA2}"/>
              </a:ext>
            </a:extLst>
          </p:cNvPr>
          <p:cNvCxnSpPr>
            <a:cxnSpLocks/>
          </p:cNvCxnSpPr>
          <p:nvPr/>
        </p:nvCxnSpPr>
        <p:spPr>
          <a:xfrm flipV="1">
            <a:off x="18124409" y="21981398"/>
            <a:ext cx="0" cy="379024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feld 192">
            <a:extLst>
              <a:ext uri="{FF2B5EF4-FFF2-40B4-BE49-F238E27FC236}">
                <a16:creationId xmlns:a16="http://schemas.microsoft.com/office/drawing/2014/main" id="{9A2729F9-FFE1-0BC7-D89B-EF6C08B8B282}"/>
              </a:ext>
            </a:extLst>
          </p:cNvPr>
          <p:cNvSpPr txBox="1"/>
          <p:nvPr/>
        </p:nvSpPr>
        <p:spPr>
          <a:xfrm>
            <a:off x="17374549" y="25963241"/>
            <a:ext cx="230710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fokussierend</a:t>
            </a:r>
          </a:p>
        </p:txBody>
      </p:sp>
      <p:cxnSp>
        <p:nvCxnSpPr>
          <p:cNvPr id="194" name="Gerader Verbinder 193">
            <a:extLst>
              <a:ext uri="{FF2B5EF4-FFF2-40B4-BE49-F238E27FC236}">
                <a16:creationId xmlns:a16="http://schemas.microsoft.com/office/drawing/2014/main" id="{76F11607-8160-3A8A-6B10-A90FFFB7EFC9}"/>
              </a:ext>
            </a:extLst>
          </p:cNvPr>
          <p:cNvCxnSpPr/>
          <p:nvPr/>
        </p:nvCxnSpPr>
        <p:spPr>
          <a:xfrm>
            <a:off x="28917832" y="24658604"/>
            <a:ext cx="0" cy="328863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Textfeld 194">
            <a:extLst>
              <a:ext uri="{FF2B5EF4-FFF2-40B4-BE49-F238E27FC236}">
                <a16:creationId xmlns:a16="http://schemas.microsoft.com/office/drawing/2014/main" id="{551A6D2A-0C9D-1729-7CC4-8A56DAA62A77}"/>
              </a:ext>
            </a:extLst>
          </p:cNvPr>
          <p:cNvSpPr txBox="1"/>
          <p:nvPr/>
        </p:nvSpPr>
        <p:spPr>
          <a:xfrm>
            <a:off x="27741437" y="28036895"/>
            <a:ext cx="195380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berührend</a:t>
            </a:r>
          </a:p>
        </p:txBody>
      </p:sp>
      <p:sp>
        <p:nvSpPr>
          <p:cNvPr id="196" name="Textfeld 195">
            <a:extLst>
              <a:ext uri="{FF2B5EF4-FFF2-40B4-BE49-F238E27FC236}">
                <a16:creationId xmlns:a16="http://schemas.microsoft.com/office/drawing/2014/main" id="{3E2047F6-D7B9-2419-C4A2-2D58F462E44F}"/>
              </a:ext>
            </a:extLst>
          </p:cNvPr>
          <p:cNvSpPr txBox="1"/>
          <p:nvPr/>
        </p:nvSpPr>
        <p:spPr>
          <a:xfrm>
            <a:off x="1079180" y="12358942"/>
            <a:ext cx="198086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abweisend</a:t>
            </a:r>
          </a:p>
        </p:txBody>
      </p:sp>
      <p:sp>
        <p:nvSpPr>
          <p:cNvPr id="197" name="Textfeld 196">
            <a:extLst>
              <a:ext uri="{FF2B5EF4-FFF2-40B4-BE49-F238E27FC236}">
                <a16:creationId xmlns:a16="http://schemas.microsoft.com/office/drawing/2014/main" id="{38A1D546-C4F0-912E-A1F2-1B2CA1519A81}"/>
              </a:ext>
            </a:extLst>
          </p:cNvPr>
          <p:cNvSpPr txBox="1"/>
          <p:nvPr/>
        </p:nvSpPr>
        <p:spPr>
          <a:xfrm>
            <a:off x="9619494" y="11188098"/>
            <a:ext cx="20115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aufreibend</a:t>
            </a:r>
          </a:p>
        </p:txBody>
      </p:sp>
      <p:cxnSp>
        <p:nvCxnSpPr>
          <p:cNvPr id="198" name="Gerader Verbinder 197">
            <a:extLst>
              <a:ext uri="{FF2B5EF4-FFF2-40B4-BE49-F238E27FC236}">
                <a16:creationId xmlns:a16="http://schemas.microsoft.com/office/drawing/2014/main" id="{FDF205C4-FD62-79B9-0E0F-011C676A7CC0}"/>
              </a:ext>
            </a:extLst>
          </p:cNvPr>
          <p:cNvCxnSpPr>
            <a:cxnSpLocks/>
          </p:cNvCxnSpPr>
          <p:nvPr/>
        </p:nvCxnSpPr>
        <p:spPr>
          <a:xfrm flipV="1">
            <a:off x="9984489" y="8547306"/>
            <a:ext cx="0" cy="26407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9" name="Textfeld 198">
            <a:extLst>
              <a:ext uri="{FF2B5EF4-FFF2-40B4-BE49-F238E27FC236}">
                <a16:creationId xmlns:a16="http://schemas.microsoft.com/office/drawing/2014/main" id="{77666C03-6E5E-2ED5-F19A-5EE529DF9B9D}"/>
              </a:ext>
            </a:extLst>
          </p:cNvPr>
          <p:cNvSpPr txBox="1"/>
          <p:nvPr/>
        </p:nvSpPr>
        <p:spPr>
          <a:xfrm>
            <a:off x="4644478" y="11244308"/>
            <a:ext cx="222407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zermürbend</a:t>
            </a:r>
          </a:p>
        </p:txBody>
      </p:sp>
      <p:sp>
        <p:nvSpPr>
          <p:cNvPr id="200" name="Textfeld 199">
            <a:extLst>
              <a:ext uri="{FF2B5EF4-FFF2-40B4-BE49-F238E27FC236}">
                <a16:creationId xmlns:a16="http://schemas.microsoft.com/office/drawing/2014/main" id="{CEC8AED6-1621-1C9F-9B63-817918EE98BC}"/>
              </a:ext>
            </a:extLst>
          </p:cNvPr>
          <p:cNvSpPr txBox="1"/>
          <p:nvPr/>
        </p:nvSpPr>
        <p:spPr>
          <a:xfrm>
            <a:off x="4644478" y="12926214"/>
            <a:ext cx="217681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frustrierend</a:t>
            </a:r>
          </a:p>
        </p:txBody>
      </p:sp>
      <p:sp>
        <p:nvSpPr>
          <p:cNvPr id="201" name="Textfeld 200">
            <a:extLst>
              <a:ext uri="{FF2B5EF4-FFF2-40B4-BE49-F238E27FC236}">
                <a16:creationId xmlns:a16="http://schemas.microsoft.com/office/drawing/2014/main" id="{D0391D61-AE1C-1790-522F-C4702BAC1880}"/>
              </a:ext>
            </a:extLst>
          </p:cNvPr>
          <p:cNvSpPr txBox="1"/>
          <p:nvPr/>
        </p:nvSpPr>
        <p:spPr>
          <a:xfrm>
            <a:off x="13113769" y="19597330"/>
            <a:ext cx="22483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befremdend</a:t>
            </a:r>
          </a:p>
        </p:txBody>
      </p:sp>
      <p:cxnSp>
        <p:nvCxnSpPr>
          <p:cNvPr id="202" name="Gerader Verbinder 201">
            <a:extLst>
              <a:ext uri="{FF2B5EF4-FFF2-40B4-BE49-F238E27FC236}">
                <a16:creationId xmlns:a16="http://schemas.microsoft.com/office/drawing/2014/main" id="{35B06C5E-6B18-A896-FA58-1AC6DA7964D1}"/>
              </a:ext>
            </a:extLst>
          </p:cNvPr>
          <p:cNvCxnSpPr>
            <a:stCxn id="199" idx="3"/>
            <a:endCxn id="101" idx="1"/>
          </p:cNvCxnSpPr>
          <p:nvPr/>
        </p:nvCxnSpPr>
        <p:spPr>
          <a:xfrm flipV="1">
            <a:off x="6868548" y="9967986"/>
            <a:ext cx="3581575" cy="156871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Gerader Verbinder 202">
            <a:extLst>
              <a:ext uri="{FF2B5EF4-FFF2-40B4-BE49-F238E27FC236}">
                <a16:creationId xmlns:a16="http://schemas.microsoft.com/office/drawing/2014/main" id="{2C8A9286-1324-B574-FB28-833D9CEFE789}"/>
              </a:ext>
            </a:extLst>
          </p:cNvPr>
          <p:cNvCxnSpPr>
            <a:cxnSpLocks/>
          </p:cNvCxnSpPr>
          <p:nvPr/>
        </p:nvCxnSpPr>
        <p:spPr>
          <a:xfrm>
            <a:off x="6879628" y="11534684"/>
            <a:ext cx="270462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Gerader Verbinder 203">
            <a:extLst>
              <a:ext uri="{FF2B5EF4-FFF2-40B4-BE49-F238E27FC236}">
                <a16:creationId xmlns:a16="http://schemas.microsoft.com/office/drawing/2014/main" id="{B0690F3D-C752-7824-0BF9-96D53DD5854B}"/>
              </a:ext>
            </a:extLst>
          </p:cNvPr>
          <p:cNvCxnSpPr/>
          <p:nvPr/>
        </p:nvCxnSpPr>
        <p:spPr>
          <a:xfrm>
            <a:off x="5671140" y="11883870"/>
            <a:ext cx="0" cy="9658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Gerader Verbinder 204">
            <a:extLst>
              <a:ext uri="{FF2B5EF4-FFF2-40B4-BE49-F238E27FC236}">
                <a16:creationId xmlns:a16="http://schemas.microsoft.com/office/drawing/2014/main" id="{5980F85C-C08F-46DD-A88D-5932EEBF2B62}"/>
              </a:ext>
            </a:extLst>
          </p:cNvPr>
          <p:cNvCxnSpPr>
            <a:cxnSpLocks/>
          </p:cNvCxnSpPr>
          <p:nvPr/>
        </p:nvCxnSpPr>
        <p:spPr>
          <a:xfrm>
            <a:off x="5664514" y="9008958"/>
            <a:ext cx="0" cy="12897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6" name="Textfeld 205">
            <a:extLst>
              <a:ext uri="{FF2B5EF4-FFF2-40B4-BE49-F238E27FC236}">
                <a16:creationId xmlns:a16="http://schemas.microsoft.com/office/drawing/2014/main" id="{2EBDA317-8EB5-7891-4905-CDF0A8D2389D}"/>
              </a:ext>
            </a:extLst>
          </p:cNvPr>
          <p:cNvSpPr txBox="1"/>
          <p:nvPr/>
        </p:nvSpPr>
        <p:spPr>
          <a:xfrm>
            <a:off x="18656815" y="23953975"/>
            <a:ext cx="20115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fesselnd </a:t>
            </a:r>
            <a:r>
              <a:rPr lang="de-AT" sz="2000" dirty="0"/>
              <a:t>s.o.</a:t>
            </a:r>
            <a:endParaRPr lang="de-AT" sz="3200" dirty="0"/>
          </a:p>
        </p:txBody>
      </p:sp>
      <p:cxnSp>
        <p:nvCxnSpPr>
          <p:cNvPr id="207" name="Gerader Verbinder 206">
            <a:extLst>
              <a:ext uri="{FF2B5EF4-FFF2-40B4-BE49-F238E27FC236}">
                <a16:creationId xmlns:a16="http://schemas.microsoft.com/office/drawing/2014/main" id="{9A19CB24-E132-0295-A8A8-F41CED1C4022}"/>
              </a:ext>
            </a:extLst>
          </p:cNvPr>
          <p:cNvCxnSpPr>
            <a:cxnSpLocks/>
          </p:cNvCxnSpPr>
          <p:nvPr/>
        </p:nvCxnSpPr>
        <p:spPr>
          <a:xfrm flipV="1">
            <a:off x="19191033" y="24628613"/>
            <a:ext cx="0" cy="125453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Gerader Verbinder 207">
            <a:extLst>
              <a:ext uri="{FF2B5EF4-FFF2-40B4-BE49-F238E27FC236}">
                <a16:creationId xmlns:a16="http://schemas.microsoft.com/office/drawing/2014/main" id="{392D0512-7A0B-BA3B-2C6E-1A482782E387}"/>
              </a:ext>
            </a:extLst>
          </p:cNvPr>
          <p:cNvCxnSpPr>
            <a:cxnSpLocks/>
          </p:cNvCxnSpPr>
          <p:nvPr/>
        </p:nvCxnSpPr>
        <p:spPr>
          <a:xfrm>
            <a:off x="29144840" y="13977000"/>
            <a:ext cx="0" cy="176508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Gerader Verbinder 208">
            <a:extLst>
              <a:ext uri="{FF2B5EF4-FFF2-40B4-BE49-F238E27FC236}">
                <a16:creationId xmlns:a16="http://schemas.microsoft.com/office/drawing/2014/main" id="{01920AC9-6133-871F-CBE3-85D123B61DAB}"/>
              </a:ext>
            </a:extLst>
          </p:cNvPr>
          <p:cNvCxnSpPr>
            <a:cxnSpLocks/>
          </p:cNvCxnSpPr>
          <p:nvPr/>
        </p:nvCxnSpPr>
        <p:spPr>
          <a:xfrm>
            <a:off x="36027869" y="8939927"/>
            <a:ext cx="0" cy="143915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Gerader Verbinder 209">
            <a:extLst>
              <a:ext uri="{FF2B5EF4-FFF2-40B4-BE49-F238E27FC236}">
                <a16:creationId xmlns:a16="http://schemas.microsoft.com/office/drawing/2014/main" id="{1DCE8E68-D8F4-469F-549C-E7B463066223}"/>
              </a:ext>
            </a:extLst>
          </p:cNvPr>
          <p:cNvCxnSpPr>
            <a:cxnSpLocks/>
          </p:cNvCxnSpPr>
          <p:nvPr/>
        </p:nvCxnSpPr>
        <p:spPr>
          <a:xfrm>
            <a:off x="16006643" y="11384789"/>
            <a:ext cx="2930822" cy="318237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1" name="Textfeld 210">
            <a:extLst>
              <a:ext uri="{FF2B5EF4-FFF2-40B4-BE49-F238E27FC236}">
                <a16:creationId xmlns:a16="http://schemas.microsoft.com/office/drawing/2014/main" id="{4E825E4B-19F8-66EC-FDC3-1CD2C647C8E9}"/>
              </a:ext>
            </a:extLst>
          </p:cNvPr>
          <p:cNvSpPr txBox="1"/>
          <p:nvPr/>
        </p:nvSpPr>
        <p:spPr>
          <a:xfrm>
            <a:off x="13018069" y="14936429"/>
            <a:ext cx="185108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2000" i="1" dirty="0"/>
              <a:t>Atmosphäre der</a:t>
            </a:r>
          </a:p>
          <a:p>
            <a:r>
              <a:rPr lang="de-AT" sz="2000" i="1" dirty="0"/>
              <a:t>Angsträume</a:t>
            </a:r>
          </a:p>
        </p:txBody>
      </p:sp>
      <p:cxnSp>
        <p:nvCxnSpPr>
          <p:cNvPr id="212" name="Gerader Verbinder 211">
            <a:extLst>
              <a:ext uri="{FF2B5EF4-FFF2-40B4-BE49-F238E27FC236}">
                <a16:creationId xmlns:a16="http://schemas.microsoft.com/office/drawing/2014/main" id="{F4025862-E993-C92F-165D-C5104078900F}"/>
              </a:ext>
            </a:extLst>
          </p:cNvPr>
          <p:cNvCxnSpPr>
            <a:cxnSpLocks/>
            <a:stCxn id="87" idx="0"/>
            <a:endCxn id="74" idx="2"/>
          </p:cNvCxnSpPr>
          <p:nvPr/>
        </p:nvCxnSpPr>
        <p:spPr>
          <a:xfrm flipV="1">
            <a:off x="20447919" y="2661809"/>
            <a:ext cx="2829181" cy="56312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3" name="Textfeld 212">
            <a:extLst>
              <a:ext uri="{FF2B5EF4-FFF2-40B4-BE49-F238E27FC236}">
                <a16:creationId xmlns:a16="http://schemas.microsoft.com/office/drawing/2014/main" id="{78BDCF9B-6AD5-491F-0E46-BB8473C5174D}"/>
              </a:ext>
            </a:extLst>
          </p:cNvPr>
          <p:cNvSpPr txBox="1"/>
          <p:nvPr/>
        </p:nvSpPr>
        <p:spPr>
          <a:xfrm>
            <a:off x="31899986" y="10363418"/>
            <a:ext cx="247760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elektrisierend</a:t>
            </a:r>
          </a:p>
        </p:txBody>
      </p:sp>
      <p:cxnSp>
        <p:nvCxnSpPr>
          <p:cNvPr id="214" name="Gerader Verbinder 213">
            <a:extLst>
              <a:ext uri="{FF2B5EF4-FFF2-40B4-BE49-F238E27FC236}">
                <a16:creationId xmlns:a16="http://schemas.microsoft.com/office/drawing/2014/main" id="{1D8784F8-0D60-8CB3-1799-3761D1FBF381}"/>
              </a:ext>
            </a:extLst>
          </p:cNvPr>
          <p:cNvCxnSpPr>
            <a:stCxn id="51" idx="2"/>
            <a:endCxn id="213" idx="0"/>
          </p:cNvCxnSpPr>
          <p:nvPr/>
        </p:nvCxnSpPr>
        <p:spPr>
          <a:xfrm flipH="1">
            <a:off x="33138787" y="5650064"/>
            <a:ext cx="1434989" cy="471335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" name="Gerader Verbinder 214">
            <a:extLst>
              <a:ext uri="{FF2B5EF4-FFF2-40B4-BE49-F238E27FC236}">
                <a16:creationId xmlns:a16="http://schemas.microsoft.com/office/drawing/2014/main" id="{A1D15DDA-687E-B814-3EA2-97B0130449AA}"/>
              </a:ext>
            </a:extLst>
          </p:cNvPr>
          <p:cNvCxnSpPr>
            <a:cxnSpLocks/>
          </p:cNvCxnSpPr>
          <p:nvPr/>
        </p:nvCxnSpPr>
        <p:spPr>
          <a:xfrm flipH="1">
            <a:off x="30631371" y="10685184"/>
            <a:ext cx="126861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6" name="Textfeld 215">
            <a:extLst>
              <a:ext uri="{FF2B5EF4-FFF2-40B4-BE49-F238E27FC236}">
                <a16:creationId xmlns:a16="http://schemas.microsoft.com/office/drawing/2014/main" id="{39F8218C-F8D9-DB69-29FA-C2D27D1AB59D}"/>
              </a:ext>
            </a:extLst>
          </p:cNvPr>
          <p:cNvSpPr txBox="1"/>
          <p:nvPr/>
        </p:nvSpPr>
        <p:spPr>
          <a:xfrm>
            <a:off x="10916085" y="13260033"/>
            <a:ext cx="24587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deprimierend</a:t>
            </a:r>
          </a:p>
        </p:txBody>
      </p:sp>
      <p:cxnSp>
        <p:nvCxnSpPr>
          <p:cNvPr id="217" name="Gerader Verbinder 216">
            <a:extLst>
              <a:ext uri="{FF2B5EF4-FFF2-40B4-BE49-F238E27FC236}">
                <a16:creationId xmlns:a16="http://schemas.microsoft.com/office/drawing/2014/main" id="{ADD5CD68-E129-8D21-3BCC-8EDC0DCEBB5D}"/>
              </a:ext>
            </a:extLst>
          </p:cNvPr>
          <p:cNvCxnSpPr>
            <a:stCxn id="216" idx="1"/>
            <a:endCxn id="4" idx="3"/>
          </p:cNvCxnSpPr>
          <p:nvPr/>
        </p:nvCxnSpPr>
        <p:spPr>
          <a:xfrm flipH="1">
            <a:off x="8985917" y="13552421"/>
            <a:ext cx="1930168" cy="102970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8" name="Textfeld 217">
            <a:extLst>
              <a:ext uri="{FF2B5EF4-FFF2-40B4-BE49-F238E27FC236}">
                <a16:creationId xmlns:a16="http://schemas.microsoft.com/office/drawing/2014/main" id="{C0A0E6AE-2C3A-52AA-979F-E6043F5DEFC9}"/>
              </a:ext>
            </a:extLst>
          </p:cNvPr>
          <p:cNvSpPr txBox="1"/>
          <p:nvPr/>
        </p:nvSpPr>
        <p:spPr>
          <a:xfrm>
            <a:off x="16213951" y="5638640"/>
            <a:ext cx="238180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schockierend</a:t>
            </a:r>
          </a:p>
        </p:txBody>
      </p:sp>
      <p:cxnSp>
        <p:nvCxnSpPr>
          <p:cNvPr id="219" name="Gerader Verbinder 218">
            <a:extLst>
              <a:ext uri="{FF2B5EF4-FFF2-40B4-BE49-F238E27FC236}">
                <a16:creationId xmlns:a16="http://schemas.microsoft.com/office/drawing/2014/main" id="{75EFF826-6321-9CB3-0A48-30B053A31D58}"/>
              </a:ext>
            </a:extLst>
          </p:cNvPr>
          <p:cNvCxnSpPr>
            <a:cxnSpLocks/>
          </p:cNvCxnSpPr>
          <p:nvPr/>
        </p:nvCxnSpPr>
        <p:spPr>
          <a:xfrm flipV="1">
            <a:off x="16767675" y="6188679"/>
            <a:ext cx="0" cy="48730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0" name="Textfeld 219">
            <a:extLst>
              <a:ext uri="{FF2B5EF4-FFF2-40B4-BE49-F238E27FC236}">
                <a16:creationId xmlns:a16="http://schemas.microsoft.com/office/drawing/2014/main" id="{FC18A9ED-1D55-AA4E-D697-896161390E48}"/>
              </a:ext>
            </a:extLst>
          </p:cNvPr>
          <p:cNvSpPr txBox="1"/>
          <p:nvPr/>
        </p:nvSpPr>
        <p:spPr>
          <a:xfrm>
            <a:off x="31854616" y="11532968"/>
            <a:ext cx="272324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euphorisierend</a:t>
            </a:r>
          </a:p>
        </p:txBody>
      </p:sp>
      <p:sp>
        <p:nvSpPr>
          <p:cNvPr id="221" name="Textfeld 220">
            <a:extLst>
              <a:ext uri="{FF2B5EF4-FFF2-40B4-BE49-F238E27FC236}">
                <a16:creationId xmlns:a16="http://schemas.microsoft.com/office/drawing/2014/main" id="{1FB86B00-9873-A86E-4CBC-B7B683C92AD6}"/>
              </a:ext>
            </a:extLst>
          </p:cNvPr>
          <p:cNvSpPr txBox="1"/>
          <p:nvPr/>
        </p:nvSpPr>
        <p:spPr>
          <a:xfrm>
            <a:off x="30793086" y="13364446"/>
            <a:ext cx="302679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umschmeichelnd</a:t>
            </a:r>
          </a:p>
        </p:txBody>
      </p:sp>
      <p:cxnSp>
        <p:nvCxnSpPr>
          <p:cNvPr id="222" name="Gerader Verbinder 221">
            <a:extLst>
              <a:ext uri="{FF2B5EF4-FFF2-40B4-BE49-F238E27FC236}">
                <a16:creationId xmlns:a16="http://schemas.microsoft.com/office/drawing/2014/main" id="{F5CDFC43-41C4-130C-8751-1E58E25C9D8D}"/>
              </a:ext>
            </a:extLst>
          </p:cNvPr>
          <p:cNvCxnSpPr>
            <a:cxnSpLocks/>
          </p:cNvCxnSpPr>
          <p:nvPr/>
        </p:nvCxnSpPr>
        <p:spPr>
          <a:xfrm>
            <a:off x="30425325" y="13707655"/>
            <a:ext cx="30272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3" name="Gerader Verbinder 222">
            <a:extLst>
              <a:ext uri="{FF2B5EF4-FFF2-40B4-BE49-F238E27FC236}">
                <a16:creationId xmlns:a16="http://schemas.microsoft.com/office/drawing/2014/main" id="{FAA5E77F-0DC4-2C64-E7D0-B6F7CEE74792}"/>
              </a:ext>
            </a:extLst>
          </p:cNvPr>
          <p:cNvCxnSpPr>
            <a:stCxn id="220" idx="1"/>
            <a:endCxn id="46" idx="3"/>
          </p:cNvCxnSpPr>
          <p:nvPr/>
        </p:nvCxnSpPr>
        <p:spPr>
          <a:xfrm flipH="1">
            <a:off x="29025314" y="11825356"/>
            <a:ext cx="2829302" cy="9705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4" name="Gerader Verbinder 223">
            <a:extLst>
              <a:ext uri="{FF2B5EF4-FFF2-40B4-BE49-F238E27FC236}">
                <a16:creationId xmlns:a16="http://schemas.microsoft.com/office/drawing/2014/main" id="{F264E48F-71E1-51CB-0FEB-1E70EAECBC22}"/>
              </a:ext>
            </a:extLst>
          </p:cNvPr>
          <p:cNvCxnSpPr>
            <a:cxnSpLocks/>
          </p:cNvCxnSpPr>
          <p:nvPr/>
        </p:nvCxnSpPr>
        <p:spPr>
          <a:xfrm>
            <a:off x="33071219" y="10937313"/>
            <a:ext cx="0" cy="5956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" name="Textfeld 224">
            <a:extLst>
              <a:ext uri="{FF2B5EF4-FFF2-40B4-BE49-F238E27FC236}">
                <a16:creationId xmlns:a16="http://schemas.microsoft.com/office/drawing/2014/main" id="{59722473-663F-7CF8-76D5-861B12A10915}"/>
              </a:ext>
            </a:extLst>
          </p:cNvPr>
          <p:cNvSpPr txBox="1"/>
          <p:nvPr/>
        </p:nvSpPr>
        <p:spPr>
          <a:xfrm>
            <a:off x="39122932" y="14357061"/>
            <a:ext cx="196880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aufhellend</a:t>
            </a:r>
          </a:p>
          <a:p>
            <a:r>
              <a:rPr lang="de-AT" sz="1600" dirty="0"/>
              <a:t>s.o.</a:t>
            </a:r>
          </a:p>
        </p:txBody>
      </p:sp>
      <p:sp>
        <p:nvSpPr>
          <p:cNvPr id="226" name="Textfeld 225">
            <a:extLst>
              <a:ext uri="{FF2B5EF4-FFF2-40B4-BE49-F238E27FC236}">
                <a16:creationId xmlns:a16="http://schemas.microsoft.com/office/drawing/2014/main" id="{165AA48D-E964-018A-4D32-7B0A8D5E9897}"/>
              </a:ext>
            </a:extLst>
          </p:cNvPr>
          <p:cNvSpPr txBox="1"/>
          <p:nvPr/>
        </p:nvSpPr>
        <p:spPr>
          <a:xfrm>
            <a:off x="26715752" y="6556582"/>
            <a:ext cx="164339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2000" i="1" dirty="0"/>
              <a:t>die Stimmung</a:t>
            </a:r>
          </a:p>
        </p:txBody>
      </p:sp>
      <p:cxnSp>
        <p:nvCxnSpPr>
          <p:cNvPr id="227" name="Gerader Verbinder 226">
            <a:extLst>
              <a:ext uri="{FF2B5EF4-FFF2-40B4-BE49-F238E27FC236}">
                <a16:creationId xmlns:a16="http://schemas.microsoft.com/office/drawing/2014/main" id="{7920BAA3-CD75-5D3D-FAF4-73490BCBC7D4}"/>
              </a:ext>
            </a:extLst>
          </p:cNvPr>
          <p:cNvCxnSpPr>
            <a:cxnSpLocks/>
          </p:cNvCxnSpPr>
          <p:nvPr/>
        </p:nvCxnSpPr>
        <p:spPr>
          <a:xfrm flipH="1">
            <a:off x="38364978" y="14661438"/>
            <a:ext cx="67862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8" name="Textfeld 227">
            <a:extLst>
              <a:ext uri="{FF2B5EF4-FFF2-40B4-BE49-F238E27FC236}">
                <a16:creationId xmlns:a16="http://schemas.microsoft.com/office/drawing/2014/main" id="{8D2D2EB2-DE47-02DE-DA35-F3D40AFDC67C}"/>
              </a:ext>
            </a:extLst>
          </p:cNvPr>
          <p:cNvSpPr txBox="1"/>
          <p:nvPr/>
        </p:nvSpPr>
        <p:spPr>
          <a:xfrm>
            <a:off x="24063520" y="3099891"/>
            <a:ext cx="190590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ergreifend</a:t>
            </a:r>
          </a:p>
        </p:txBody>
      </p:sp>
      <p:sp>
        <p:nvSpPr>
          <p:cNvPr id="229" name="Textfeld 228">
            <a:extLst>
              <a:ext uri="{FF2B5EF4-FFF2-40B4-BE49-F238E27FC236}">
                <a16:creationId xmlns:a16="http://schemas.microsoft.com/office/drawing/2014/main" id="{BF0AD5A5-1489-DA55-0CC2-6CE2C36B842A}"/>
              </a:ext>
            </a:extLst>
          </p:cNvPr>
          <p:cNvSpPr txBox="1"/>
          <p:nvPr/>
        </p:nvSpPr>
        <p:spPr>
          <a:xfrm>
            <a:off x="29614307" y="6131869"/>
            <a:ext cx="25290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überstrahlend</a:t>
            </a:r>
          </a:p>
        </p:txBody>
      </p:sp>
      <p:cxnSp>
        <p:nvCxnSpPr>
          <p:cNvPr id="230" name="Gerader Verbinder 229">
            <a:extLst>
              <a:ext uri="{FF2B5EF4-FFF2-40B4-BE49-F238E27FC236}">
                <a16:creationId xmlns:a16="http://schemas.microsoft.com/office/drawing/2014/main" id="{74343C86-ECE7-888E-34E2-8271E02D4152}"/>
              </a:ext>
            </a:extLst>
          </p:cNvPr>
          <p:cNvCxnSpPr>
            <a:stCxn id="151" idx="3"/>
            <a:endCxn id="229" idx="2"/>
          </p:cNvCxnSpPr>
          <p:nvPr/>
        </p:nvCxnSpPr>
        <p:spPr>
          <a:xfrm flipV="1">
            <a:off x="29631130" y="6716644"/>
            <a:ext cx="1247722" cy="32575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1" name="Textfeld 230">
            <a:extLst>
              <a:ext uri="{FF2B5EF4-FFF2-40B4-BE49-F238E27FC236}">
                <a16:creationId xmlns:a16="http://schemas.microsoft.com/office/drawing/2014/main" id="{14A1C2AA-AAC1-28FE-B7D0-5BB532C36CEF}"/>
              </a:ext>
            </a:extLst>
          </p:cNvPr>
          <p:cNvSpPr txBox="1"/>
          <p:nvPr/>
        </p:nvSpPr>
        <p:spPr>
          <a:xfrm>
            <a:off x="8826516" y="24628613"/>
            <a:ext cx="226196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ernüchternd</a:t>
            </a:r>
          </a:p>
        </p:txBody>
      </p:sp>
      <p:cxnSp>
        <p:nvCxnSpPr>
          <p:cNvPr id="232" name="Gerader Verbinder 231">
            <a:extLst>
              <a:ext uri="{FF2B5EF4-FFF2-40B4-BE49-F238E27FC236}">
                <a16:creationId xmlns:a16="http://schemas.microsoft.com/office/drawing/2014/main" id="{85EEBAFB-7B63-4E29-5963-FDE94F237DB7}"/>
              </a:ext>
            </a:extLst>
          </p:cNvPr>
          <p:cNvCxnSpPr>
            <a:cxnSpLocks/>
          </p:cNvCxnSpPr>
          <p:nvPr/>
        </p:nvCxnSpPr>
        <p:spPr>
          <a:xfrm>
            <a:off x="9722340" y="21914633"/>
            <a:ext cx="0" cy="27240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3" name="Textfeld 232">
            <a:extLst>
              <a:ext uri="{FF2B5EF4-FFF2-40B4-BE49-F238E27FC236}">
                <a16:creationId xmlns:a16="http://schemas.microsoft.com/office/drawing/2014/main" id="{27685300-48AF-B75B-7512-8D5C1D4EFCB3}"/>
              </a:ext>
            </a:extLst>
          </p:cNvPr>
          <p:cNvSpPr txBox="1"/>
          <p:nvPr/>
        </p:nvSpPr>
        <p:spPr>
          <a:xfrm>
            <a:off x="33245934" y="23763639"/>
            <a:ext cx="23605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besänftigend</a:t>
            </a:r>
          </a:p>
        </p:txBody>
      </p:sp>
      <p:cxnSp>
        <p:nvCxnSpPr>
          <p:cNvPr id="234" name="Gerader Verbinder 233">
            <a:extLst>
              <a:ext uri="{FF2B5EF4-FFF2-40B4-BE49-F238E27FC236}">
                <a16:creationId xmlns:a16="http://schemas.microsoft.com/office/drawing/2014/main" id="{ABDCEA1C-6A6E-438E-C59D-8C4222C96135}"/>
              </a:ext>
            </a:extLst>
          </p:cNvPr>
          <p:cNvCxnSpPr>
            <a:cxnSpLocks/>
            <a:stCxn id="233" idx="3"/>
            <a:endCxn id="22" idx="1"/>
          </p:cNvCxnSpPr>
          <p:nvPr/>
        </p:nvCxnSpPr>
        <p:spPr>
          <a:xfrm flipV="1">
            <a:off x="35606452" y="22979227"/>
            <a:ext cx="2198641" cy="1076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5" name="Textfeld 234">
            <a:extLst>
              <a:ext uri="{FF2B5EF4-FFF2-40B4-BE49-F238E27FC236}">
                <a16:creationId xmlns:a16="http://schemas.microsoft.com/office/drawing/2014/main" id="{A2FBEB3E-242E-8E1A-2590-FB0729A4D85E}"/>
              </a:ext>
            </a:extLst>
          </p:cNvPr>
          <p:cNvSpPr txBox="1"/>
          <p:nvPr/>
        </p:nvSpPr>
        <p:spPr>
          <a:xfrm>
            <a:off x="29678427" y="4339687"/>
            <a:ext cx="216956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überflutend</a:t>
            </a:r>
          </a:p>
        </p:txBody>
      </p:sp>
      <p:cxnSp>
        <p:nvCxnSpPr>
          <p:cNvPr id="236" name="Gerader Verbinder 235">
            <a:extLst>
              <a:ext uri="{FF2B5EF4-FFF2-40B4-BE49-F238E27FC236}">
                <a16:creationId xmlns:a16="http://schemas.microsoft.com/office/drawing/2014/main" id="{65146B8D-2475-DE39-6833-E66E309FC41F}"/>
              </a:ext>
            </a:extLst>
          </p:cNvPr>
          <p:cNvCxnSpPr>
            <a:cxnSpLocks/>
          </p:cNvCxnSpPr>
          <p:nvPr/>
        </p:nvCxnSpPr>
        <p:spPr>
          <a:xfrm>
            <a:off x="30919836" y="4883367"/>
            <a:ext cx="0" cy="13053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Gerader Verbinder 236">
            <a:extLst>
              <a:ext uri="{FF2B5EF4-FFF2-40B4-BE49-F238E27FC236}">
                <a16:creationId xmlns:a16="http://schemas.microsoft.com/office/drawing/2014/main" id="{7626B409-17A1-9F08-59A4-4B58FD60E0C3}"/>
              </a:ext>
            </a:extLst>
          </p:cNvPr>
          <p:cNvCxnSpPr/>
          <p:nvPr/>
        </p:nvCxnSpPr>
        <p:spPr>
          <a:xfrm flipV="1">
            <a:off x="8231939" y="21947278"/>
            <a:ext cx="0" cy="39987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8" name="Textfeld 237">
            <a:extLst>
              <a:ext uri="{FF2B5EF4-FFF2-40B4-BE49-F238E27FC236}">
                <a16:creationId xmlns:a16="http://schemas.microsoft.com/office/drawing/2014/main" id="{1769E209-BC85-3357-348E-1CC93A356363}"/>
              </a:ext>
            </a:extLst>
          </p:cNvPr>
          <p:cNvSpPr txBox="1"/>
          <p:nvPr/>
        </p:nvSpPr>
        <p:spPr>
          <a:xfrm>
            <a:off x="10076874" y="16597324"/>
            <a:ext cx="256910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verunsichernd</a:t>
            </a:r>
          </a:p>
        </p:txBody>
      </p:sp>
      <p:sp>
        <p:nvSpPr>
          <p:cNvPr id="239" name="Textfeld 238">
            <a:extLst>
              <a:ext uri="{FF2B5EF4-FFF2-40B4-BE49-F238E27FC236}">
                <a16:creationId xmlns:a16="http://schemas.microsoft.com/office/drawing/2014/main" id="{657AB302-D98A-FE15-1675-E490291B2512}"/>
              </a:ext>
            </a:extLst>
          </p:cNvPr>
          <p:cNvSpPr txBox="1"/>
          <p:nvPr/>
        </p:nvSpPr>
        <p:spPr>
          <a:xfrm>
            <a:off x="23941031" y="7804333"/>
            <a:ext cx="234173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ansprechend</a:t>
            </a:r>
          </a:p>
        </p:txBody>
      </p:sp>
      <p:cxnSp>
        <p:nvCxnSpPr>
          <p:cNvPr id="240" name="Gerader Verbinder 239">
            <a:extLst>
              <a:ext uri="{FF2B5EF4-FFF2-40B4-BE49-F238E27FC236}">
                <a16:creationId xmlns:a16="http://schemas.microsoft.com/office/drawing/2014/main" id="{C8018A0B-5E06-7A8B-1F09-E419B9CD29E8}"/>
              </a:ext>
            </a:extLst>
          </p:cNvPr>
          <p:cNvCxnSpPr>
            <a:stCxn id="239" idx="2"/>
            <a:endCxn id="46" idx="1"/>
          </p:cNvCxnSpPr>
          <p:nvPr/>
        </p:nvCxnSpPr>
        <p:spPr>
          <a:xfrm>
            <a:off x="25111897" y="8389108"/>
            <a:ext cx="2214682" cy="440682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1" name="Textfeld 240">
            <a:extLst>
              <a:ext uri="{FF2B5EF4-FFF2-40B4-BE49-F238E27FC236}">
                <a16:creationId xmlns:a16="http://schemas.microsoft.com/office/drawing/2014/main" id="{E1776344-8A0D-0018-2157-9CFA130F378D}"/>
              </a:ext>
            </a:extLst>
          </p:cNvPr>
          <p:cNvSpPr txBox="1"/>
          <p:nvPr/>
        </p:nvSpPr>
        <p:spPr>
          <a:xfrm>
            <a:off x="14417260" y="17962683"/>
            <a:ext cx="224131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anspannend</a:t>
            </a:r>
          </a:p>
        </p:txBody>
      </p:sp>
      <p:cxnSp>
        <p:nvCxnSpPr>
          <p:cNvPr id="242" name="Gerader Verbinder 241">
            <a:extLst>
              <a:ext uri="{FF2B5EF4-FFF2-40B4-BE49-F238E27FC236}">
                <a16:creationId xmlns:a16="http://schemas.microsoft.com/office/drawing/2014/main" id="{08D8E94F-11E1-E7DD-C894-407F2D91B9C9}"/>
              </a:ext>
            </a:extLst>
          </p:cNvPr>
          <p:cNvCxnSpPr/>
          <p:nvPr/>
        </p:nvCxnSpPr>
        <p:spPr>
          <a:xfrm>
            <a:off x="12797530" y="16267559"/>
            <a:ext cx="1829464" cy="17389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3" name="Textfeld 242">
            <a:extLst>
              <a:ext uri="{FF2B5EF4-FFF2-40B4-BE49-F238E27FC236}">
                <a16:creationId xmlns:a16="http://schemas.microsoft.com/office/drawing/2014/main" id="{D7E83F5B-D155-6BF1-CAFB-22E22D540699}"/>
              </a:ext>
            </a:extLst>
          </p:cNvPr>
          <p:cNvSpPr txBox="1"/>
          <p:nvPr/>
        </p:nvSpPr>
        <p:spPr>
          <a:xfrm>
            <a:off x="19703287" y="3129673"/>
            <a:ext cx="1922962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bewegend</a:t>
            </a:r>
          </a:p>
        </p:txBody>
      </p:sp>
      <p:cxnSp>
        <p:nvCxnSpPr>
          <p:cNvPr id="244" name="Gerader Verbinder 243">
            <a:extLst>
              <a:ext uri="{FF2B5EF4-FFF2-40B4-BE49-F238E27FC236}">
                <a16:creationId xmlns:a16="http://schemas.microsoft.com/office/drawing/2014/main" id="{D896AC10-FB61-74F7-4B71-41DF177D6509}"/>
              </a:ext>
            </a:extLst>
          </p:cNvPr>
          <p:cNvCxnSpPr>
            <a:cxnSpLocks/>
          </p:cNvCxnSpPr>
          <p:nvPr/>
        </p:nvCxnSpPr>
        <p:spPr>
          <a:xfrm>
            <a:off x="21642060" y="3456471"/>
            <a:ext cx="23486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5" name="Gerader Verbinder 244">
            <a:extLst>
              <a:ext uri="{FF2B5EF4-FFF2-40B4-BE49-F238E27FC236}">
                <a16:creationId xmlns:a16="http://schemas.microsoft.com/office/drawing/2014/main" id="{49D212B9-573F-8759-AB61-A6F22353BA8B}"/>
              </a:ext>
            </a:extLst>
          </p:cNvPr>
          <p:cNvCxnSpPr>
            <a:stCxn id="74" idx="2"/>
            <a:endCxn id="243" idx="3"/>
          </p:cNvCxnSpPr>
          <p:nvPr/>
        </p:nvCxnSpPr>
        <p:spPr>
          <a:xfrm flipH="1">
            <a:off x="21626249" y="2661809"/>
            <a:ext cx="1650851" cy="760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Gerader Verbinder 245">
            <a:extLst>
              <a:ext uri="{FF2B5EF4-FFF2-40B4-BE49-F238E27FC236}">
                <a16:creationId xmlns:a16="http://schemas.microsoft.com/office/drawing/2014/main" id="{4AD4F2B1-3DAF-E52E-688D-B4A76D2F1DE5}"/>
              </a:ext>
            </a:extLst>
          </p:cNvPr>
          <p:cNvCxnSpPr>
            <a:stCxn id="243" idx="3"/>
          </p:cNvCxnSpPr>
          <p:nvPr/>
        </p:nvCxnSpPr>
        <p:spPr>
          <a:xfrm>
            <a:off x="21626249" y="3422061"/>
            <a:ext cx="1575421" cy="26143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7" name="Gerader Verbinder 246">
            <a:extLst>
              <a:ext uri="{FF2B5EF4-FFF2-40B4-BE49-F238E27FC236}">
                <a16:creationId xmlns:a16="http://schemas.microsoft.com/office/drawing/2014/main" id="{E685165D-7317-FF4D-962D-8557766385E3}"/>
              </a:ext>
            </a:extLst>
          </p:cNvPr>
          <p:cNvCxnSpPr>
            <a:stCxn id="183" idx="1"/>
            <a:endCxn id="243" idx="3"/>
          </p:cNvCxnSpPr>
          <p:nvPr/>
        </p:nvCxnSpPr>
        <p:spPr>
          <a:xfrm flipH="1" flipV="1">
            <a:off x="21626249" y="3422061"/>
            <a:ext cx="2342555" cy="15309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8" name="Gerader Verbinder 247">
            <a:extLst>
              <a:ext uri="{FF2B5EF4-FFF2-40B4-BE49-F238E27FC236}">
                <a16:creationId xmlns:a16="http://schemas.microsoft.com/office/drawing/2014/main" id="{EC658914-BEFD-C84B-0D39-785B634D9E0C}"/>
              </a:ext>
            </a:extLst>
          </p:cNvPr>
          <p:cNvCxnSpPr>
            <a:stCxn id="243" idx="3"/>
          </p:cNvCxnSpPr>
          <p:nvPr/>
        </p:nvCxnSpPr>
        <p:spPr>
          <a:xfrm>
            <a:off x="21626249" y="3422061"/>
            <a:ext cx="1509524" cy="677394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Gerader Verbinder 248">
            <a:extLst>
              <a:ext uri="{FF2B5EF4-FFF2-40B4-BE49-F238E27FC236}">
                <a16:creationId xmlns:a16="http://schemas.microsoft.com/office/drawing/2014/main" id="{DA624B23-01BD-3174-955C-26F9EA459761}"/>
              </a:ext>
            </a:extLst>
          </p:cNvPr>
          <p:cNvCxnSpPr>
            <a:cxnSpLocks/>
            <a:endCxn id="123" idx="3"/>
          </p:cNvCxnSpPr>
          <p:nvPr/>
        </p:nvCxnSpPr>
        <p:spPr>
          <a:xfrm flipH="1" flipV="1">
            <a:off x="18538300" y="21598519"/>
            <a:ext cx="4599739" cy="25580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0" name="Gerader Verbinder 249">
            <a:extLst>
              <a:ext uri="{FF2B5EF4-FFF2-40B4-BE49-F238E27FC236}">
                <a16:creationId xmlns:a16="http://schemas.microsoft.com/office/drawing/2014/main" id="{DF580C49-DAB0-E795-034E-7274F363D62E}"/>
              </a:ext>
            </a:extLst>
          </p:cNvPr>
          <p:cNvCxnSpPr>
            <a:stCxn id="117" idx="2"/>
          </p:cNvCxnSpPr>
          <p:nvPr/>
        </p:nvCxnSpPr>
        <p:spPr>
          <a:xfrm flipH="1">
            <a:off x="12201525" y="21871537"/>
            <a:ext cx="30597" cy="56910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1" name="Textfeld 250">
            <a:extLst>
              <a:ext uri="{FF2B5EF4-FFF2-40B4-BE49-F238E27FC236}">
                <a16:creationId xmlns:a16="http://schemas.microsoft.com/office/drawing/2014/main" id="{5BCC50B1-3AFD-A451-56B8-E9CCCBC6B821}"/>
              </a:ext>
            </a:extLst>
          </p:cNvPr>
          <p:cNvSpPr txBox="1"/>
          <p:nvPr/>
        </p:nvSpPr>
        <p:spPr>
          <a:xfrm>
            <a:off x="11222268" y="27609082"/>
            <a:ext cx="2083006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erdrückend</a:t>
            </a:r>
          </a:p>
        </p:txBody>
      </p:sp>
      <p:cxnSp>
        <p:nvCxnSpPr>
          <p:cNvPr id="252" name="Gerader Verbinder 251">
            <a:extLst>
              <a:ext uri="{FF2B5EF4-FFF2-40B4-BE49-F238E27FC236}">
                <a16:creationId xmlns:a16="http://schemas.microsoft.com/office/drawing/2014/main" id="{146C3657-4F28-37AD-C678-4B08DB91EF13}"/>
              </a:ext>
            </a:extLst>
          </p:cNvPr>
          <p:cNvCxnSpPr>
            <a:cxnSpLocks/>
          </p:cNvCxnSpPr>
          <p:nvPr/>
        </p:nvCxnSpPr>
        <p:spPr>
          <a:xfrm>
            <a:off x="9518521" y="26417448"/>
            <a:ext cx="2672864" cy="115163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3" name="Gerader Verbinder 252">
            <a:extLst>
              <a:ext uri="{FF2B5EF4-FFF2-40B4-BE49-F238E27FC236}">
                <a16:creationId xmlns:a16="http://schemas.microsoft.com/office/drawing/2014/main" id="{EC55DBA1-2C2F-94ED-1753-8751D24B744B}"/>
              </a:ext>
            </a:extLst>
          </p:cNvPr>
          <p:cNvCxnSpPr/>
          <p:nvPr/>
        </p:nvCxnSpPr>
        <p:spPr>
          <a:xfrm>
            <a:off x="9584250" y="26255628"/>
            <a:ext cx="372102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4" name="Textfeld 253">
            <a:extLst>
              <a:ext uri="{FF2B5EF4-FFF2-40B4-BE49-F238E27FC236}">
                <a16:creationId xmlns:a16="http://schemas.microsoft.com/office/drawing/2014/main" id="{AB661D05-F619-0CFF-31D6-79018AA24FCA}"/>
              </a:ext>
            </a:extLst>
          </p:cNvPr>
          <p:cNvSpPr txBox="1"/>
          <p:nvPr/>
        </p:nvSpPr>
        <p:spPr>
          <a:xfrm>
            <a:off x="13424115" y="25958524"/>
            <a:ext cx="281397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niederdrückend</a:t>
            </a:r>
          </a:p>
        </p:txBody>
      </p:sp>
      <p:cxnSp>
        <p:nvCxnSpPr>
          <p:cNvPr id="255" name="Gerader Verbinder 254">
            <a:extLst>
              <a:ext uri="{FF2B5EF4-FFF2-40B4-BE49-F238E27FC236}">
                <a16:creationId xmlns:a16="http://schemas.microsoft.com/office/drawing/2014/main" id="{39680B92-65C1-3E33-BD4C-4552A28DDFBA}"/>
              </a:ext>
            </a:extLst>
          </p:cNvPr>
          <p:cNvCxnSpPr>
            <a:cxnSpLocks/>
            <a:stCxn id="4" idx="3"/>
          </p:cNvCxnSpPr>
          <p:nvPr/>
        </p:nvCxnSpPr>
        <p:spPr>
          <a:xfrm>
            <a:off x="8985917" y="14582129"/>
            <a:ext cx="3542954" cy="1167349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6" name="Textfeld 255">
            <a:extLst>
              <a:ext uri="{FF2B5EF4-FFF2-40B4-BE49-F238E27FC236}">
                <a16:creationId xmlns:a16="http://schemas.microsoft.com/office/drawing/2014/main" id="{A0B295C7-B201-CC82-6C47-5F2E0F2C5C05}"/>
              </a:ext>
            </a:extLst>
          </p:cNvPr>
          <p:cNvSpPr txBox="1"/>
          <p:nvPr/>
        </p:nvSpPr>
        <p:spPr>
          <a:xfrm>
            <a:off x="14334786" y="27569082"/>
            <a:ext cx="219246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erschlagend</a:t>
            </a:r>
          </a:p>
        </p:txBody>
      </p:sp>
      <p:cxnSp>
        <p:nvCxnSpPr>
          <p:cNvPr id="257" name="Gerader Verbinder 256">
            <a:extLst>
              <a:ext uri="{FF2B5EF4-FFF2-40B4-BE49-F238E27FC236}">
                <a16:creationId xmlns:a16="http://schemas.microsoft.com/office/drawing/2014/main" id="{6E248B39-0565-8546-4233-2B76E3C03DAB}"/>
              </a:ext>
            </a:extLst>
          </p:cNvPr>
          <p:cNvCxnSpPr>
            <a:cxnSpLocks/>
          </p:cNvCxnSpPr>
          <p:nvPr/>
        </p:nvCxnSpPr>
        <p:spPr>
          <a:xfrm flipH="1">
            <a:off x="13309575" y="27903993"/>
            <a:ext cx="88993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Gerader Verbinder 257">
            <a:extLst>
              <a:ext uri="{FF2B5EF4-FFF2-40B4-BE49-F238E27FC236}">
                <a16:creationId xmlns:a16="http://schemas.microsoft.com/office/drawing/2014/main" id="{60DCE8C1-1C2D-0519-88FE-28177E9CB7B9}"/>
              </a:ext>
            </a:extLst>
          </p:cNvPr>
          <p:cNvCxnSpPr>
            <a:cxnSpLocks/>
          </p:cNvCxnSpPr>
          <p:nvPr/>
        </p:nvCxnSpPr>
        <p:spPr>
          <a:xfrm>
            <a:off x="15689966" y="26614550"/>
            <a:ext cx="0" cy="9480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9" name="Gerader Verbinder 258">
            <a:extLst>
              <a:ext uri="{FF2B5EF4-FFF2-40B4-BE49-F238E27FC236}">
                <a16:creationId xmlns:a16="http://schemas.microsoft.com/office/drawing/2014/main" id="{383F8F53-EED4-34CA-9399-DA4E0416A0C1}"/>
              </a:ext>
            </a:extLst>
          </p:cNvPr>
          <p:cNvCxnSpPr>
            <a:cxnSpLocks/>
            <a:stCxn id="89" idx="3"/>
            <a:endCxn id="21" idx="0"/>
          </p:cNvCxnSpPr>
          <p:nvPr/>
        </p:nvCxnSpPr>
        <p:spPr>
          <a:xfrm>
            <a:off x="39845165" y="17256886"/>
            <a:ext cx="855054" cy="213688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Textfeld 259">
            <a:extLst>
              <a:ext uri="{FF2B5EF4-FFF2-40B4-BE49-F238E27FC236}">
                <a16:creationId xmlns:a16="http://schemas.microsoft.com/office/drawing/2014/main" id="{7F73D42B-DCF5-BA73-D30A-49BEC9748000}"/>
              </a:ext>
            </a:extLst>
          </p:cNvPr>
          <p:cNvSpPr txBox="1"/>
          <p:nvPr/>
        </p:nvSpPr>
        <p:spPr>
          <a:xfrm>
            <a:off x="26674450" y="18161179"/>
            <a:ext cx="1457450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hebend</a:t>
            </a:r>
          </a:p>
        </p:txBody>
      </p:sp>
      <p:cxnSp>
        <p:nvCxnSpPr>
          <p:cNvPr id="261" name="Gerader Verbinder 260">
            <a:extLst>
              <a:ext uri="{FF2B5EF4-FFF2-40B4-BE49-F238E27FC236}">
                <a16:creationId xmlns:a16="http://schemas.microsoft.com/office/drawing/2014/main" id="{EE0888C6-E8F7-AE81-D59B-0F9314C7B524}"/>
              </a:ext>
            </a:extLst>
          </p:cNvPr>
          <p:cNvCxnSpPr>
            <a:cxnSpLocks/>
            <a:stCxn id="260" idx="3"/>
          </p:cNvCxnSpPr>
          <p:nvPr/>
        </p:nvCxnSpPr>
        <p:spPr>
          <a:xfrm flipV="1">
            <a:off x="28131900" y="17604213"/>
            <a:ext cx="977895" cy="84935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2" name="Gerader Verbinder 261">
            <a:extLst>
              <a:ext uri="{FF2B5EF4-FFF2-40B4-BE49-F238E27FC236}">
                <a16:creationId xmlns:a16="http://schemas.microsoft.com/office/drawing/2014/main" id="{E17E2889-28CE-09F6-20B4-2E948687C1D8}"/>
              </a:ext>
            </a:extLst>
          </p:cNvPr>
          <p:cNvCxnSpPr>
            <a:stCxn id="260" idx="3"/>
          </p:cNvCxnSpPr>
          <p:nvPr/>
        </p:nvCxnSpPr>
        <p:spPr>
          <a:xfrm>
            <a:off x="28131900" y="18453567"/>
            <a:ext cx="862881" cy="9671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Gerader Verbinder 262">
            <a:extLst>
              <a:ext uri="{FF2B5EF4-FFF2-40B4-BE49-F238E27FC236}">
                <a16:creationId xmlns:a16="http://schemas.microsoft.com/office/drawing/2014/main" id="{A9FB9822-7470-A134-5A2B-BF67DEF2E1A1}"/>
              </a:ext>
            </a:extLst>
          </p:cNvPr>
          <p:cNvCxnSpPr>
            <a:cxnSpLocks/>
            <a:stCxn id="260" idx="0"/>
            <a:endCxn id="264" idx="2"/>
          </p:cNvCxnSpPr>
          <p:nvPr/>
        </p:nvCxnSpPr>
        <p:spPr>
          <a:xfrm flipH="1" flipV="1">
            <a:off x="25371050" y="13088320"/>
            <a:ext cx="2032125" cy="507285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4" name="Textfeld 263">
            <a:extLst>
              <a:ext uri="{FF2B5EF4-FFF2-40B4-BE49-F238E27FC236}">
                <a16:creationId xmlns:a16="http://schemas.microsoft.com/office/drawing/2014/main" id="{A0142DF2-13C5-BC2D-3E52-DEE54B84168E}"/>
              </a:ext>
            </a:extLst>
          </p:cNvPr>
          <p:cNvSpPr txBox="1"/>
          <p:nvPr/>
        </p:nvSpPr>
        <p:spPr>
          <a:xfrm>
            <a:off x="24469200" y="12503545"/>
            <a:ext cx="18036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erhebend</a:t>
            </a:r>
          </a:p>
        </p:txBody>
      </p:sp>
      <p:cxnSp>
        <p:nvCxnSpPr>
          <p:cNvPr id="265" name="Gerader Verbinder 264">
            <a:extLst>
              <a:ext uri="{FF2B5EF4-FFF2-40B4-BE49-F238E27FC236}">
                <a16:creationId xmlns:a16="http://schemas.microsoft.com/office/drawing/2014/main" id="{95F5CD3D-D993-F7C3-A202-1B2AC7AE7F4E}"/>
              </a:ext>
            </a:extLst>
          </p:cNvPr>
          <p:cNvCxnSpPr>
            <a:cxnSpLocks/>
            <a:stCxn id="264" idx="0"/>
          </p:cNvCxnSpPr>
          <p:nvPr/>
        </p:nvCxnSpPr>
        <p:spPr>
          <a:xfrm flipV="1">
            <a:off x="25371050" y="10283980"/>
            <a:ext cx="1840699" cy="22195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feld 265">
            <a:extLst>
              <a:ext uri="{FF2B5EF4-FFF2-40B4-BE49-F238E27FC236}">
                <a16:creationId xmlns:a16="http://schemas.microsoft.com/office/drawing/2014/main" id="{0C447A90-6F55-7D51-E3A3-42501AF180F0}"/>
              </a:ext>
            </a:extLst>
          </p:cNvPr>
          <p:cNvSpPr txBox="1"/>
          <p:nvPr/>
        </p:nvSpPr>
        <p:spPr>
          <a:xfrm>
            <a:off x="37813303" y="769463"/>
            <a:ext cx="43715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Siehe auch: Anmutungen</a:t>
            </a:r>
          </a:p>
        </p:txBody>
      </p:sp>
      <p:cxnSp>
        <p:nvCxnSpPr>
          <p:cNvPr id="267" name="Gerader Verbinder 266">
            <a:extLst>
              <a:ext uri="{FF2B5EF4-FFF2-40B4-BE49-F238E27FC236}">
                <a16:creationId xmlns:a16="http://schemas.microsoft.com/office/drawing/2014/main" id="{F498479C-B9B6-E168-32DA-62DE3678E212}"/>
              </a:ext>
            </a:extLst>
          </p:cNvPr>
          <p:cNvCxnSpPr>
            <a:cxnSpLocks/>
            <a:stCxn id="25" idx="3"/>
          </p:cNvCxnSpPr>
          <p:nvPr/>
        </p:nvCxnSpPr>
        <p:spPr>
          <a:xfrm flipV="1">
            <a:off x="6438106" y="3526742"/>
            <a:ext cx="6503127" cy="707863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8" name="Textfeld 267">
            <a:extLst>
              <a:ext uri="{FF2B5EF4-FFF2-40B4-BE49-F238E27FC236}">
                <a16:creationId xmlns:a16="http://schemas.microsoft.com/office/drawing/2014/main" id="{33E45D03-5119-7425-D0F5-99309F87FF4B}"/>
              </a:ext>
            </a:extLst>
          </p:cNvPr>
          <p:cNvSpPr txBox="1"/>
          <p:nvPr/>
        </p:nvSpPr>
        <p:spPr>
          <a:xfrm>
            <a:off x="29933954" y="26700877"/>
            <a:ext cx="194739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anrührend</a:t>
            </a:r>
          </a:p>
        </p:txBody>
      </p:sp>
      <p:cxnSp>
        <p:nvCxnSpPr>
          <p:cNvPr id="269" name="Gerader Verbinder 268">
            <a:extLst>
              <a:ext uri="{FF2B5EF4-FFF2-40B4-BE49-F238E27FC236}">
                <a16:creationId xmlns:a16="http://schemas.microsoft.com/office/drawing/2014/main" id="{A9207D99-2772-C290-1BAA-4F3C804E9F07}"/>
              </a:ext>
            </a:extLst>
          </p:cNvPr>
          <p:cNvCxnSpPr>
            <a:cxnSpLocks/>
          </p:cNvCxnSpPr>
          <p:nvPr/>
        </p:nvCxnSpPr>
        <p:spPr>
          <a:xfrm>
            <a:off x="30631425" y="25083797"/>
            <a:ext cx="0" cy="16170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0" name="Textfeld 269">
            <a:extLst>
              <a:ext uri="{FF2B5EF4-FFF2-40B4-BE49-F238E27FC236}">
                <a16:creationId xmlns:a16="http://schemas.microsoft.com/office/drawing/2014/main" id="{383F3138-D01A-2722-75C7-5BDB6F29C51B}"/>
              </a:ext>
            </a:extLst>
          </p:cNvPr>
          <p:cNvSpPr txBox="1"/>
          <p:nvPr/>
        </p:nvSpPr>
        <p:spPr>
          <a:xfrm>
            <a:off x="9120920" y="4189754"/>
            <a:ext cx="259083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aufschreckend</a:t>
            </a:r>
          </a:p>
        </p:txBody>
      </p:sp>
      <p:cxnSp>
        <p:nvCxnSpPr>
          <p:cNvPr id="271" name="Gerader Verbinder 270">
            <a:extLst>
              <a:ext uri="{FF2B5EF4-FFF2-40B4-BE49-F238E27FC236}">
                <a16:creationId xmlns:a16="http://schemas.microsoft.com/office/drawing/2014/main" id="{9E6E58FE-F2D3-08FB-7B82-3ABB86BF1D8D}"/>
              </a:ext>
            </a:extLst>
          </p:cNvPr>
          <p:cNvCxnSpPr>
            <a:cxnSpLocks/>
          </p:cNvCxnSpPr>
          <p:nvPr/>
        </p:nvCxnSpPr>
        <p:spPr>
          <a:xfrm flipV="1">
            <a:off x="10991151" y="4774529"/>
            <a:ext cx="0" cy="189801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2" name="Textfeld 271">
            <a:extLst>
              <a:ext uri="{FF2B5EF4-FFF2-40B4-BE49-F238E27FC236}">
                <a16:creationId xmlns:a16="http://schemas.microsoft.com/office/drawing/2014/main" id="{324EE2A1-EB1E-6AB3-280E-69B8764A7A49}"/>
              </a:ext>
            </a:extLst>
          </p:cNvPr>
          <p:cNvSpPr txBox="1"/>
          <p:nvPr/>
        </p:nvSpPr>
        <p:spPr>
          <a:xfrm>
            <a:off x="37730579" y="13378615"/>
            <a:ext cx="1866217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sz="3200" dirty="0"/>
              <a:t>auslösend</a:t>
            </a:r>
          </a:p>
        </p:txBody>
      </p:sp>
      <p:cxnSp>
        <p:nvCxnSpPr>
          <p:cNvPr id="273" name="Gerader Verbinder 272">
            <a:extLst>
              <a:ext uri="{FF2B5EF4-FFF2-40B4-BE49-F238E27FC236}">
                <a16:creationId xmlns:a16="http://schemas.microsoft.com/office/drawing/2014/main" id="{64A9B00E-E656-3961-52D5-6953C75594B5}"/>
              </a:ext>
            </a:extLst>
          </p:cNvPr>
          <p:cNvCxnSpPr/>
          <p:nvPr/>
        </p:nvCxnSpPr>
        <p:spPr>
          <a:xfrm>
            <a:off x="37965008" y="13986587"/>
            <a:ext cx="0" cy="4935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4" name="Textfeld 273">
            <a:extLst>
              <a:ext uri="{FF2B5EF4-FFF2-40B4-BE49-F238E27FC236}">
                <a16:creationId xmlns:a16="http://schemas.microsoft.com/office/drawing/2014/main" id="{7E2A36C7-AEC3-D126-06B3-06986F039EC6}"/>
              </a:ext>
            </a:extLst>
          </p:cNvPr>
          <p:cNvSpPr txBox="1"/>
          <p:nvPr/>
        </p:nvSpPr>
        <p:spPr>
          <a:xfrm>
            <a:off x="37453304" y="15275192"/>
            <a:ext cx="209326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animierend</a:t>
            </a:r>
          </a:p>
        </p:txBody>
      </p:sp>
      <p:cxnSp>
        <p:nvCxnSpPr>
          <p:cNvPr id="275" name="Gerader Verbinder 274">
            <a:extLst>
              <a:ext uri="{FF2B5EF4-FFF2-40B4-BE49-F238E27FC236}">
                <a16:creationId xmlns:a16="http://schemas.microsoft.com/office/drawing/2014/main" id="{05F3B03E-CAF1-DF10-7F40-ED700359FD39}"/>
              </a:ext>
            </a:extLst>
          </p:cNvPr>
          <p:cNvCxnSpPr/>
          <p:nvPr/>
        </p:nvCxnSpPr>
        <p:spPr>
          <a:xfrm>
            <a:off x="37923444" y="14914842"/>
            <a:ext cx="0" cy="4935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6" name="Textfeld 275">
            <a:extLst>
              <a:ext uri="{FF2B5EF4-FFF2-40B4-BE49-F238E27FC236}">
                <a16:creationId xmlns:a16="http://schemas.microsoft.com/office/drawing/2014/main" id="{F56994D0-F40A-A2AD-00B4-6FBA0604A3A0}"/>
              </a:ext>
            </a:extLst>
          </p:cNvPr>
          <p:cNvSpPr txBox="1"/>
          <p:nvPr/>
        </p:nvSpPr>
        <p:spPr>
          <a:xfrm>
            <a:off x="3542601" y="16775103"/>
            <a:ext cx="24759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deaktivierend</a:t>
            </a:r>
          </a:p>
        </p:txBody>
      </p:sp>
      <p:cxnSp>
        <p:nvCxnSpPr>
          <p:cNvPr id="277" name="Gerader Verbinder 276">
            <a:extLst>
              <a:ext uri="{FF2B5EF4-FFF2-40B4-BE49-F238E27FC236}">
                <a16:creationId xmlns:a16="http://schemas.microsoft.com/office/drawing/2014/main" id="{5BA5C808-93EC-773A-F711-CE6E9E4BB1C3}"/>
              </a:ext>
            </a:extLst>
          </p:cNvPr>
          <p:cNvCxnSpPr>
            <a:cxnSpLocks/>
          </p:cNvCxnSpPr>
          <p:nvPr/>
        </p:nvCxnSpPr>
        <p:spPr>
          <a:xfrm>
            <a:off x="5693859" y="17304847"/>
            <a:ext cx="0" cy="287725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8" name="Gerader Verbinder 277">
            <a:extLst>
              <a:ext uri="{FF2B5EF4-FFF2-40B4-BE49-F238E27FC236}">
                <a16:creationId xmlns:a16="http://schemas.microsoft.com/office/drawing/2014/main" id="{59A4D3E9-F3E0-52DF-4F7B-FB8E7214DE19}"/>
              </a:ext>
            </a:extLst>
          </p:cNvPr>
          <p:cNvCxnSpPr>
            <a:cxnSpLocks/>
          </p:cNvCxnSpPr>
          <p:nvPr/>
        </p:nvCxnSpPr>
        <p:spPr>
          <a:xfrm flipH="1">
            <a:off x="31118844" y="17272651"/>
            <a:ext cx="712319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9" name="Gerader Verbinder 278">
            <a:extLst>
              <a:ext uri="{FF2B5EF4-FFF2-40B4-BE49-F238E27FC236}">
                <a16:creationId xmlns:a16="http://schemas.microsoft.com/office/drawing/2014/main" id="{7B6ADA1D-8946-0FDF-98B5-0D23BEABC111}"/>
              </a:ext>
            </a:extLst>
          </p:cNvPr>
          <p:cNvCxnSpPr/>
          <p:nvPr/>
        </p:nvCxnSpPr>
        <p:spPr>
          <a:xfrm>
            <a:off x="13208573" y="9967985"/>
            <a:ext cx="1374915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1" name="Textfeld 280">
            <a:extLst>
              <a:ext uri="{FF2B5EF4-FFF2-40B4-BE49-F238E27FC236}">
                <a16:creationId xmlns:a16="http://schemas.microsoft.com/office/drawing/2014/main" id="{90F5BCD6-E1D2-DA97-3635-B9774B4276E7}"/>
              </a:ext>
            </a:extLst>
          </p:cNvPr>
          <p:cNvSpPr txBox="1"/>
          <p:nvPr/>
        </p:nvSpPr>
        <p:spPr>
          <a:xfrm>
            <a:off x="37390384" y="8380180"/>
            <a:ext cx="209185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beglückend</a:t>
            </a:r>
          </a:p>
        </p:txBody>
      </p:sp>
      <p:cxnSp>
        <p:nvCxnSpPr>
          <p:cNvPr id="282" name="Gerader Verbinder 281">
            <a:extLst>
              <a:ext uri="{FF2B5EF4-FFF2-40B4-BE49-F238E27FC236}">
                <a16:creationId xmlns:a16="http://schemas.microsoft.com/office/drawing/2014/main" id="{28981A0D-DA3C-4605-7F53-3EAFB4BA8A22}"/>
              </a:ext>
            </a:extLst>
          </p:cNvPr>
          <p:cNvCxnSpPr>
            <a:endCxn id="281" idx="1"/>
          </p:cNvCxnSpPr>
          <p:nvPr/>
        </p:nvCxnSpPr>
        <p:spPr>
          <a:xfrm flipV="1">
            <a:off x="33776078" y="8672568"/>
            <a:ext cx="3614306" cy="288655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3" name="Textfeld 282">
            <a:extLst>
              <a:ext uri="{FF2B5EF4-FFF2-40B4-BE49-F238E27FC236}">
                <a16:creationId xmlns:a16="http://schemas.microsoft.com/office/drawing/2014/main" id="{4A439E55-CAE3-BC3B-A7F4-6C7BB6ED62DA}"/>
              </a:ext>
            </a:extLst>
          </p:cNvPr>
          <p:cNvSpPr txBox="1"/>
          <p:nvPr/>
        </p:nvSpPr>
        <p:spPr>
          <a:xfrm>
            <a:off x="37099926" y="9497099"/>
            <a:ext cx="172637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betörend</a:t>
            </a:r>
          </a:p>
        </p:txBody>
      </p:sp>
      <p:sp>
        <p:nvSpPr>
          <p:cNvPr id="284" name="Textfeld 283">
            <a:extLst>
              <a:ext uri="{FF2B5EF4-FFF2-40B4-BE49-F238E27FC236}">
                <a16:creationId xmlns:a16="http://schemas.microsoft.com/office/drawing/2014/main" id="{DCC7CDB9-760C-5D37-C8BA-C5BBAAA8F29E}"/>
              </a:ext>
            </a:extLst>
          </p:cNvPr>
          <p:cNvSpPr txBox="1"/>
          <p:nvPr/>
        </p:nvSpPr>
        <p:spPr>
          <a:xfrm>
            <a:off x="33585656" y="9171940"/>
            <a:ext cx="233871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3200" dirty="0"/>
              <a:t>berauschend</a:t>
            </a:r>
          </a:p>
        </p:txBody>
      </p:sp>
      <p:cxnSp>
        <p:nvCxnSpPr>
          <p:cNvPr id="285" name="Gerader Verbinder 284">
            <a:extLst>
              <a:ext uri="{FF2B5EF4-FFF2-40B4-BE49-F238E27FC236}">
                <a16:creationId xmlns:a16="http://schemas.microsoft.com/office/drawing/2014/main" id="{30747BBF-5352-7EC1-6ACC-C8CE54EB9963}"/>
              </a:ext>
            </a:extLst>
          </p:cNvPr>
          <p:cNvCxnSpPr>
            <a:cxnSpLocks/>
          </p:cNvCxnSpPr>
          <p:nvPr/>
        </p:nvCxnSpPr>
        <p:spPr>
          <a:xfrm>
            <a:off x="34007390" y="9783427"/>
            <a:ext cx="0" cy="5956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6" name="Textfeld 285">
            <a:extLst>
              <a:ext uri="{FF2B5EF4-FFF2-40B4-BE49-F238E27FC236}">
                <a16:creationId xmlns:a16="http://schemas.microsoft.com/office/drawing/2014/main" id="{A173E957-096B-941D-0033-A46A1D205AC6}"/>
              </a:ext>
            </a:extLst>
          </p:cNvPr>
          <p:cNvSpPr txBox="1"/>
          <p:nvPr/>
        </p:nvSpPr>
        <p:spPr>
          <a:xfrm>
            <a:off x="257933" y="29741919"/>
            <a:ext cx="255550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>
                <a:hlinkClick r:id="rId2"/>
              </a:rPr>
              <a:t>gerhard.dirmoser@gmail.com</a:t>
            </a:r>
            <a:r>
              <a:rPr lang="en-US" sz="1000" dirty="0"/>
              <a:t>    Linz, 05.2022</a:t>
            </a:r>
          </a:p>
        </p:txBody>
      </p:sp>
    </p:spTree>
    <p:extLst>
      <p:ext uri="{BB962C8B-B14F-4D97-AF65-F5344CB8AC3E}">
        <p14:creationId xmlns:p14="http://schemas.microsoft.com/office/powerpoint/2010/main" val="36010201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feld 1">
            <a:extLst>
              <a:ext uri="{FF2B5EF4-FFF2-40B4-BE49-F238E27FC236}">
                <a16:creationId xmlns:a16="http://schemas.microsoft.com/office/drawing/2014/main" id="{567090FF-DE00-2AFF-C045-24DEA7B9ECAB}"/>
              </a:ext>
            </a:extLst>
          </p:cNvPr>
          <p:cNvSpPr txBox="1"/>
          <p:nvPr/>
        </p:nvSpPr>
        <p:spPr>
          <a:xfrm>
            <a:off x="40698161" y="28829330"/>
            <a:ext cx="180209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08-2</a:t>
            </a:r>
          </a:p>
        </p:txBody>
      </p:sp>
      <p:sp>
        <p:nvSpPr>
          <p:cNvPr id="3" name="Textfeld 2">
            <a:extLst>
              <a:ext uri="{FF2B5EF4-FFF2-40B4-BE49-F238E27FC236}">
                <a16:creationId xmlns:a16="http://schemas.microsoft.com/office/drawing/2014/main" id="{BCACAFB1-0082-AF06-4A09-C6B5F6371177}"/>
              </a:ext>
            </a:extLst>
          </p:cNvPr>
          <p:cNvSpPr txBox="1"/>
          <p:nvPr/>
        </p:nvSpPr>
        <p:spPr>
          <a:xfrm>
            <a:off x="0" y="0"/>
            <a:ext cx="42767250" cy="156966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sz="9600" dirty="0"/>
              <a:t>  Atmospheres as physically tangible effect</a:t>
            </a:r>
            <a:endParaRPr lang="en-US" sz="6000" dirty="0"/>
          </a:p>
        </p:txBody>
      </p:sp>
      <p:sp>
        <p:nvSpPr>
          <p:cNvPr id="4" name="Textfeld 3">
            <a:extLst>
              <a:ext uri="{FF2B5EF4-FFF2-40B4-BE49-F238E27FC236}">
                <a16:creationId xmlns:a16="http://schemas.microsoft.com/office/drawing/2014/main" id="{7B5413B6-C76D-4DB0-1BD4-1754855B4251}"/>
              </a:ext>
            </a:extLst>
          </p:cNvPr>
          <p:cNvSpPr txBox="1"/>
          <p:nvPr/>
        </p:nvSpPr>
        <p:spPr>
          <a:xfrm>
            <a:off x="6823530" y="14289741"/>
            <a:ext cx="19754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oppressive</a:t>
            </a: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C18D675E-F75B-63A1-ED77-415E50CD797E}"/>
              </a:ext>
            </a:extLst>
          </p:cNvPr>
          <p:cNvSpPr txBox="1"/>
          <p:nvPr/>
        </p:nvSpPr>
        <p:spPr>
          <a:xfrm>
            <a:off x="475967" y="15731835"/>
            <a:ext cx="2133918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 dirty="0"/>
              <a:t>constricting</a:t>
            </a:r>
          </a:p>
        </p:txBody>
      </p:sp>
      <p:sp>
        <p:nvSpPr>
          <p:cNvPr id="6" name="Ellipse 5">
            <a:extLst>
              <a:ext uri="{FF2B5EF4-FFF2-40B4-BE49-F238E27FC236}">
                <a16:creationId xmlns:a16="http://schemas.microsoft.com/office/drawing/2014/main" id="{FA4C69CD-1CB0-4892-61B5-7B233ECA0F63}"/>
              </a:ext>
            </a:extLst>
          </p:cNvPr>
          <p:cNvSpPr/>
          <p:nvPr/>
        </p:nvSpPr>
        <p:spPr>
          <a:xfrm>
            <a:off x="914400" y="2244436"/>
            <a:ext cx="40815491" cy="27141055"/>
          </a:xfrm>
          <a:prstGeom prst="ellipse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feld 6">
            <a:extLst>
              <a:ext uri="{FF2B5EF4-FFF2-40B4-BE49-F238E27FC236}">
                <a16:creationId xmlns:a16="http://schemas.microsoft.com/office/drawing/2014/main" id="{AF277460-8932-62C6-084B-7BA9BEBF3AEE}"/>
              </a:ext>
            </a:extLst>
          </p:cNvPr>
          <p:cNvSpPr txBox="1"/>
          <p:nvPr/>
        </p:nvSpPr>
        <p:spPr>
          <a:xfrm>
            <a:off x="2423851" y="14322332"/>
            <a:ext cx="159851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crushing</a:t>
            </a:r>
          </a:p>
        </p:txBody>
      </p:sp>
      <p:sp>
        <p:nvSpPr>
          <p:cNvPr id="8" name="Textfeld 7">
            <a:extLst>
              <a:ext uri="{FF2B5EF4-FFF2-40B4-BE49-F238E27FC236}">
                <a16:creationId xmlns:a16="http://schemas.microsoft.com/office/drawing/2014/main" id="{52771073-D881-2A6D-EEAB-577D23DA88AF}"/>
              </a:ext>
            </a:extLst>
          </p:cNvPr>
          <p:cNvSpPr txBox="1"/>
          <p:nvPr/>
        </p:nvSpPr>
        <p:spPr>
          <a:xfrm>
            <a:off x="2249826" y="9677678"/>
            <a:ext cx="20651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tormenting</a:t>
            </a:r>
          </a:p>
        </p:txBody>
      </p:sp>
      <p:sp>
        <p:nvSpPr>
          <p:cNvPr id="9" name="Textfeld 8">
            <a:extLst>
              <a:ext uri="{FF2B5EF4-FFF2-40B4-BE49-F238E27FC236}">
                <a16:creationId xmlns:a16="http://schemas.microsoft.com/office/drawing/2014/main" id="{873681BD-12F4-35A3-7B00-56DC4F8AE2A3}"/>
              </a:ext>
            </a:extLst>
          </p:cNvPr>
          <p:cNvSpPr txBox="1"/>
          <p:nvPr/>
        </p:nvSpPr>
        <p:spPr>
          <a:xfrm>
            <a:off x="2900921" y="22530488"/>
            <a:ext cx="151695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freezing</a:t>
            </a:r>
          </a:p>
        </p:txBody>
      </p:sp>
      <p:sp>
        <p:nvSpPr>
          <p:cNvPr id="10" name="Textfeld 9">
            <a:extLst>
              <a:ext uri="{FF2B5EF4-FFF2-40B4-BE49-F238E27FC236}">
                <a16:creationId xmlns:a16="http://schemas.microsoft.com/office/drawing/2014/main" id="{83F5F428-014C-7261-C836-DED98FD02AA1}"/>
              </a:ext>
            </a:extLst>
          </p:cNvPr>
          <p:cNvSpPr txBox="1"/>
          <p:nvPr/>
        </p:nvSpPr>
        <p:spPr>
          <a:xfrm>
            <a:off x="5237387" y="20268201"/>
            <a:ext cx="1994457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/>
              <a:t>hampering</a:t>
            </a:r>
          </a:p>
        </p:txBody>
      </p:sp>
      <p:sp>
        <p:nvSpPr>
          <p:cNvPr id="11" name="Textfeld 10">
            <a:extLst>
              <a:ext uri="{FF2B5EF4-FFF2-40B4-BE49-F238E27FC236}">
                <a16:creationId xmlns:a16="http://schemas.microsoft.com/office/drawing/2014/main" id="{C92948AD-D439-38B8-2EF4-A1FB26B686FE}"/>
              </a:ext>
            </a:extLst>
          </p:cNvPr>
          <p:cNvSpPr txBox="1"/>
          <p:nvPr/>
        </p:nvSpPr>
        <p:spPr>
          <a:xfrm>
            <a:off x="40668426" y="15731834"/>
            <a:ext cx="1542410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/>
              <a:t>opening</a:t>
            </a:r>
          </a:p>
        </p:txBody>
      </p:sp>
      <p:cxnSp>
        <p:nvCxnSpPr>
          <p:cNvPr id="12" name="Gerader Verbinder 11">
            <a:extLst>
              <a:ext uri="{FF2B5EF4-FFF2-40B4-BE49-F238E27FC236}">
                <a16:creationId xmlns:a16="http://schemas.microsoft.com/office/drawing/2014/main" id="{F84CD2DB-C8AF-6671-9426-C3D9F8279985}"/>
              </a:ext>
            </a:extLst>
          </p:cNvPr>
          <p:cNvCxnSpPr>
            <a:cxnSpLocks/>
            <a:stCxn id="5" idx="3"/>
            <a:endCxn id="7" idx="2"/>
          </p:cNvCxnSpPr>
          <p:nvPr/>
        </p:nvCxnSpPr>
        <p:spPr>
          <a:xfrm flipV="1">
            <a:off x="2609885" y="14907107"/>
            <a:ext cx="613224" cy="11171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Gerader Verbinder 12">
            <a:extLst>
              <a:ext uri="{FF2B5EF4-FFF2-40B4-BE49-F238E27FC236}">
                <a16:creationId xmlns:a16="http://schemas.microsoft.com/office/drawing/2014/main" id="{5A9CA24F-140C-0EBF-6D6D-D5093AC193A3}"/>
              </a:ext>
            </a:extLst>
          </p:cNvPr>
          <p:cNvCxnSpPr>
            <a:cxnSpLocks/>
            <a:stCxn id="7" idx="3"/>
          </p:cNvCxnSpPr>
          <p:nvPr/>
        </p:nvCxnSpPr>
        <p:spPr>
          <a:xfrm>
            <a:off x="4022366" y="14614720"/>
            <a:ext cx="2683234" cy="13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feld 13">
            <a:extLst>
              <a:ext uri="{FF2B5EF4-FFF2-40B4-BE49-F238E27FC236}">
                <a16:creationId xmlns:a16="http://schemas.microsoft.com/office/drawing/2014/main" id="{31313D09-E7E7-6E75-D45B-1EF57E13F65B}"/>
              </a:ext>
            </a:extLst>
          </p:cNvPr>
          <p:cNvSpPr txBox="1"/>
          <p:nvPr/>
        </p:nvSpPr>
        <p:spPr>
          <a:xfrm>
            <a:off x="5154143" y="15747526"/>
            <a:ext cx="1576072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 dirty="0"/>
              <a:t>blocking</a:t>
            </a:r>
          </a:p>
        </p:txBody>
      </p:sp>
      <p:cxnSp>
        <p:nvCxnSpPr>
          <p:cNvPr id="15" name="Gerader Verbinder 14">
            <a:extLst>
              <a:ext uri="{FF2B5EF4-FFF2-40B4-BE49-F238E27FC236}">
                <a16:creationId xmlns:a16="http://schemas.microsoft.com/office/drawing/2014/main" id="{974F6282-4DAC-FBE8-57B9-292E72576004}"/>
              </a:ext>
            </a:extLst>
          </p:cNvPr>
          <p:cNvCxnSpPr>
            <a:cxnSpLocks/>
            <a:stCxn id="5" idx="3"/>
          </p:cNvCxnSpPr>
          <p:nvPr/>
        </p:nvCxnSpPr>
        <p:spPr>
          <a:xfrm>
            <a:off x="2609885" y="16024223"/>
            <a:ext cx="254425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feld 15">
            <a:extLst>
              <a:ext uri="{FF2B5EF4-FFF2-40B4-BE49-F238E27FC236}">
                <a16:creationId xmlns:a16="http://schemas.microsoft.com/office/drawing/2014/main" id="{0C5C5E26-8A4A-49F8-EEA6-CE85BDED4E8C}"/>
              </a:ext>
            </a:extLst>
          </p:cNvPr>
          <p:cNvSpPr txBox="1"/>
          <p:nvPr/>
        </p:nvSpPr>
        <p:spPr>
          <a:xfrm>
            <a:off x="2310999" y="17605027"/>
            <a:ext cx="151836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pushing</a:t>
            </a:r>
          </a:p>
        </p:txBody>
      </p:sp>
      <p:sp>
        <p:nvSpPr>
          <p:cNvPr id="17" name="Textfeld 16">
            <a:extLst>
              <a:ext uri="{FF2B5EF4-FFF2-40B4-BE49-F238E27FC236}">
                <a16:creationId xmlns:a16="http://schemas.microsoft.com/office/drawing/2014/main" id="{33ABCEBC-AE74-B417-1F9D-6230B995DC54}"/>
              </a:ext>
            </a:extLst>
          </p:cNvPr>
          <p:cNvSpPr txBox="1"/>
          <p:nvPr/>
        </p:nvSpPr>
        <p:spPr>
          <a:xfrm>
            <a:off x="34895612" y="15742089"/>
            <a:ext cx="1359090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/>
              <a:t>freeing</a:t>
            </a:r>
          </a:p>
        </p:txBody>
      </p:sp>
      <p:cxnSp>
        <p:nvCxnSpPr>
          <p:cNvPr id="18" name="Gerader Verbinder 17">
            <a:extLst>
              <a:ext uri="{FF2B5EF4-FFF2-40B4-BE49-F238E27FC236}">
                <a16:creationId xmlns:a16="http://schemas.microsoft.com/office/drawing/2014/main" id="{C307AF79-47AB-5EC1-9DC6-5B3EC1C1896E}"/>
              </a:ext>
            </a:extLst>
          </p:cNvPr>
          <p:cNvCxnSpPr>
            <a:cxnSpLocks/>
          </p:cNvCxnSpPr>
          <p:nvPr/>
        </p:nvCxnSpPr>
        <p:spPr>
          <a:xfrm>
            <a:off x="6764013" y="16033747"/>
            <a:ext cx="366586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feld 18">
            <a:extLst>
              <a:ext uri="{FF2B5EF4-FFF2-40B4-BE49-F238E27FC236}">
                <a16:creationId xmlns:a16="http://schemas.microsoft.com/office/drawing/2014/main" id="{D80A0441-588B-932B-C7A8-461B47FFF85F}"/>
              </a:ext>
            </a:extLst>
          </p:cNvPr>
          <p:cNvSpPr txBox="1"/>
          <p:nvPr/>
        </p:nvSpPr>
        <p:spPr>
          <a:xfrm>
            <a:off x="10531656" y="15728016"/>
            <a:ext cx="141057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bracing</a:t>
            </a:r>
          </a:p>
        </p:txBody>
      </p:sp>
      <p:sp>
        <p:nvSpPr>
          <p:cNvPr id="20" name="Textfeld 19">
            <a:extLst>
              <a:ext uri="{FF2B5EF4-FFF2-40B4-BE49-F238E27FC236}">
                <a16:creationId xmlns:a16="http://schemas.microsoft.com/office/drawing/2014/main" id="{1873C9AD-9560-C68F-3976-758103408B33}"/>
              </a:ext>
            </a:extLst>
          </p:cNvPr>
          <p:cNvSpPr txBox="1"/>
          <p:nvPr/>
        </p:nvSpPr>
        <p:spPr>
          <a:xfrm>
            <a:off x="15559443" y="15443482"/>
            <a:ext cx="1021471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physically noticeable effects</a:t>
            </a:r>
          </a:p>
        </p:txBody>
      </p:sp>
      <p:sp>
        <p:nvSpPr>
          <p:cNvPr id="21" name="Textfeld 20">
            <a:extLst>
              <a:ext uri="{FF2B5EF4-FFF2-40B4-BE49-F238E27FC236}">
                <a16:creationId xmlns:a16="http://schemas.microsoft.com/office/drawing/2014/main" id="{72AEC92A-A56F-FA3E-37F6-55823BBF5E4B}"/>
              </a:ext>
            </a:extLst>
          </p:cNvPr>
          <p:cNvSpPr txBox="1"/>
          <p:nvPr/>
        </p:nvSpPr>
        <p:spPr>
          <a:xfrm>
            <a:off x="39509316" y="19393769"/>
            <a:ext cx="1496372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/>
              <a:t>relaxing</a:t>
            </a:r>
          </a:p>
        </p:txBody>
      </p:sp>
      <p:sp>
        <p:nvSpPr>
          <p:cNvPr id="22" name="Textfeld 21">
            <a:extLst>
              <a:ext uri="{FF2B5EF4-FFF2-40B4-BE49-F238E27FC236}">
                <a16:creationId xmlns:a16="http://schemas.microsoft.com/office/drawing/2014/main" id="{522FBFBB-00A1-C899-AC01-FD814A45ED25}"/>
              </a:ext>
            </a:extLst>
          </p:cNvPr>
          <p:cNvSpPr txBox="1"/>
          <p:nvPr/>
        </p:nvSpPr>
        <p:spPr>
          <a:xfrm>
            <a:off x="37805093" y="22686839"/>
            <a:ext cx="147970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calming</a:t>
            </a:r>
          </a:p>
        </p:txBody>
      </p:sp>
      <p:sp>
        <p:nvSpPr>
          <p:cNvPr id="23" name="Textfeld 22">
            <a:extLst>
              <a:ext uri="{FF2B5EF4-FFF2-40B4-BE49-F238E27FC236}">
                <a16:creationId xmlns:a16="http://schemas.microsoft.com/office/drawing/2014/main" id="{1627DBC9-40C6-C957-A865-AD9E478B8104}"/>
              </a:ext>
            </a:extLst>
          </p:cNvPr>
          <p:cNvSpPr txBox="1"/>
          <p:nvPr/>
        </p:nvSpPr>
        <p:spPr>
          <a:xfrm>
            <a:off x="31975041" y="19393768"/>
            <a:ext cx="162416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soporific</a:t>
            </a:r>
          </a:p>
        </p:txBody>
      </p:sp>
      <p:cxnSp>
        <p:nvCxnSpPr>
          <p:cNvPr id="24" name="Gerader Verbinder 23">
            <a:extLst>
              <a:ext uri="{FF2B5EF4-FFF2-40B4-BE49-F238E27FC236}">
                <a16:creationId xmlns:a16="http://schemas.microsoft.com/office/drawing/2014/main" id="{860056E6-7E2F-2329-83D9-18A86CBB07F8}"/>
              </a:ext>
            </a:extLst>
          </p:cNvPr>
          <p:cNvCxnSpPr>
            <a:stCxn id="21" idx="1"/>
            <a:endCxn id="23" idx="3"/>
          </p:cNvCxnSpPr>
          <p:nvPr/>
        </p:nvCxnSpPr>
        <p:spPr>
          <a:xfrm flipH="1" flipV="1">
            <a:off x="33599204" y="19686156"/>
            <a:ext cx="5910112" cy="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feld 24">
            <a:extLst>
              <a:ext uri="{FF2B5EF4-FFF2-40B4-BE49-F238E27FC236}">
                <a16:creationId xmlns:a16="http://schemas.microsoft.com/office/drawing/2014/main" id="{C94E719F-6872-F3E4-F454-E08C147B7B9E}"/>
              </a:ext>
            </a:extLst>
          </p:cNvPr>
          <p:cNvSpPr txBox="1"/>
          <p:nvPr/>
        </p:nvSpPr>
        <p:spPr>
          <a:xfrm>
            <a:off x="4669673" y="10312987"/>
            <a:ext cx="152798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blinding</a:t>
            </a:r>
          </a:p>
        </p:txBody>
      </p:sp>
      <p:sp>
        <p:nvSpPr>
          <p:cNvPr id="26" name="Textfeld 25">
            <a:extLst>
              <a:ext uri="{FF2B5EF4-FFF2-40B4-BE49-F238E27FC236}">
                <a16:creationId xmlns:a16="http://schemas.microsoft.com/office/drawing/2014/main" id="{33F5D02C-81BC-603A-6DEC-CB43A384E8F0}"/>
              </a:ext>
            </a:extLst>
          </p:cNvPr>
          <p:cNvSpPr txBox="1"/>
          <p:nvPr/>
        </p:nvSpPr>
        <p:spPr>
          <a:xfrm>
            <a:off x="9135303" y="12308898"/>
            <a:ext cx="272382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overshadowing</a:t>
            </a:r>
          </a:p>
        </p:txBody>
      </p:sp>
      <p:cxnSp>
        <p:nvCxnSpPr>
          <p:cNvPr id="27" name="Gerader Verbinder 26">
            <a:extLst>
              <a:ext uri="{FF2B5EF4-FFF2-40B4-BE49-F238E27FC236}">
                <a16:creationId xmlns:a16="http://schemas.microsoft.com/office/drawing/2014/main" id="{F344CD28-8612-D3AA-CB78-1170B2C670DB}"/>
              </a:ext>
            </a:extLst>
          </p:cNvPr>
          <p:cNvCxnSpPr>
            <a:stCxn id="4" idx="3"/>
            <a:endCxn id="26" idx="2"/>
          </p:cNvCxnSpPr>
          <p:nvPr/>
        </p:nvCxnSpPr>
        <p:spPr>
          <a:xfrm flipV="1">
            <a:off x="8798943" y="12893673"/>
            <a:ext cx="1698272" cy="168845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feld 27">
            <a:extLst>
              <a:ext uri="{FF2B5EF4-FFF2-40B4-BE49-F238E27FC236}">
                <a16:creationId xmlns:a16="http://schemas.microsoft.com/office/drawing/2014/main" id="{D12F6E91-7E2C-BC0E-F9BE-E24F9D26C983}"/>
              </a:ext>
            </a:extLst>
          </p:cNvPr>
          <p:cNvSpPr txBox="1"/>
          <p:nvPr/>
        </p:nvSpPr>
        <p:spPr>
          <a:xfrm>
            <a:off x="35122554" y="20970012"/>
            <a:ext cx="11897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lulling</a:t>
            </a:r>
          </a:p>
        </p:txBody>
      </p:sp>
      <p:cxnSp>
        <p:nvCxnSpPr>
          <p:cNvPr id="29" name="Gerader Verbinder 28">
            <a:extLst>
              <a:ext uri="{FF2B5EF4-FFF2-40B4-BE49-F238E27FC236}">
                <a16:creationId xmlns:a16="http://schemas.microsoft.com/office/drawing/2014/main" id="{9695268E-DEF1-A476-34E1-6C2E01FFBEBB}"/>
              </a:ext>
            </a:extLst>
          </p:cNvPr>
          <p:cNvCxnSpPr>
            <a:cxnSpLocks/>
            <a:endCxn id="23" idx="3"/>
          </p:cNvCxnSpPr>
          <p:nvPr/>
        </p:nvCxnSpPr>
        <p:spPr>
          <a:xfrm flipH="1" flipV="1">
            <a:off x="33599204" y="19686156"/>
            <a:ext cx="1607171" cy="12708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Gerader Verbinder 29">
            <a:extLst>
              <a:ext uri="{FF2B5EF4-FFF2-40B4-BE49-F238E27FC236}">
                <a16:creationId xmlns:a16="http://schemas.microsoft.com/office/drawing/2014/main" id="{F5D17B70-16D0-139F-FBFA-5C4C159F0D4F}"/>
              </a:ext>
            </a:extLst>
          </p:cNvPr>
          <p:cNvCxnSpPr>
            <a:stCxn id="11" idx="1"/>
            <a:endCxn id="17" idx="3"/>
          </p:cNvCxnSpPr>
          <p:nvPr/>
        </p:nvCxnSpPr>
        <p:spPr>
          <a:xfrm flipH="1">
            <a:off x="36254702" y="16024222"/>
            <a:ext cx="4413724" cy="102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Gerader Verbinder 30">
            <a:extLst>
              <a:ext uri="{FF2B5EF4-FFF2-40B4-BE49-F238E27FC236}">
                <a16:creationId xmlns:a16="http://schemas.microsoft.com/office/drawing/2014/main" id="{D0CE0391-D854-47DF-3582-EECA5D41C304}"/>
              </a:ext>
            </a:extLst>
          </p:cNvPr>
          <p:cNvCxnSpPr>
            <a:stCxn id="21" idx="1"/>
            <a:endCxn id="17" idx="2"/>
          </p:cNvCxnSpPr>
          <p:nvPr/>
        </p:nvCxnSpPr>
        <p:spPr>
          <a:xfrm flipH="1" flipV="1">
            <a:off x="35575157" y="16326864"/>
            <a:ext cx="3934159" cy="33592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Gerader Verbinder 31">
            <a:extLst>
              <a:ext uri="{FF2B5EF4-FFF2-40B4-BE49-F238E27FC236}">
                <a16:creationId xmlns:a16="http://schemas.microsoft.com/office/drawing/2014/main" id="{44A58D0E-8EAC-0684-257E-153D59834D76}"/>
              </a:ext>
            </a:extLst>
          </p:cNvPr>
          <p:cNvCxnSpPr>
            <a:cxnSpLocks/>
            <a:endCxn id="22" idx="1"/>
          </p:cNvCxnSpPr>
          <p:nvPr/>
        </p:nvCxnSpPr>
        <p:spPr>
          <a:xfrm>
            <a:off x="36001842" y="21605358"/>
            <a:ext cx="1803251" cy="137386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feld 32">
            <a:extLst>
              <a:ext uri="{FF2B5EF4-FFF2-40B4-BE49-F238E27FC236}">
                <a16:creationId xmlns:a16="http://schemas.microsoft.com/office/drawing/2014/main" id="{5DFB1241-437E-2C1B-68FC-758658043ECA}"/>
              </a:ext>
            </a:extLst>
          </p:cNvPr>
          <p:cNvSpPr txBox="1"/>
          <p:nvPr/>
        </p:nvSpPr>
        <p:spPr>
          <a:xfrm>
            <a:off x="40258568" y="12544092"/>
            <a:ext cx="161454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inspiring</a:t>
            </a:r>
          </a:p>
        </p:txBody>
      </p:sp>
      <p:sp>
        <p:nvSpPr>
          <p:cNvPr id="34" name="Textfeld 33">
            <a:extLst>
              <a:ext uri="{FF2B5EF4-FFF2-40B4-BE49-F238E27FC236}">
                <a16:creationId xmlns:a16="http://schemas.microsoft.com/office/drawing/2014/main" id="{8424279B-8A56-53C4-8F8D-902201F1CED7}"/>
              </a:ext>
            </a:extLst>
          </p:cNvPr>
          <p:cNvSpPr txBox="1"/>
          <p:nvPr/>
        </p:nvSpPr>
        <p:spPr>
          <a:xfrm>
            <a:off x="35747817" y="10379086"/>
            <a:ext cx="19006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enlivening</a:t>
            </a:r>
          </a:p>
        </p:txBody>
      </p:sp>
      <p:cxnSp>
        <p:nvCxnSpPr>
          <p:cNvPr id="35" name="Gerader Verbinder 34">
            <a:extLst>
              <a:ext uri="{FF2B5EF4-FFF2-40B4-BE49-F238E27FC236}">
                <a16:creationId xmlns:a16="http://schemas.microsoft.com/office/drawing/2014/main" id="{18D456A5-2F26-946A-AFA8-7531A1B015B4}"/>
              </a:ext>
            </a:extLst>
          </p:cNvPr>
          <p:cNvCxnSpPr/>
          <p:nvPr/>
        </p:nvCxnSpPr>
        <p:spPr>
          <a:xfrm>
            <a:off x="36625621" y="11055301"/>
            <a:ext cx="0" cy="14827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feld 35">
            <a:extLst>
              <a:ext uri="{FF2B5EF4-FFF2-40B4-BE49-F238E27FC236}">
                <a16:creationId xmlns:a16="http://schemas.microsoft.com/office/drawing/2014/main" id="{8A7F03FE-0584-63B1-A838-50940169E318}"/>
              </a:ext>
            </a:extLst>
          </p:cNvPr>
          <p:cNvSpPr txBox="1"/>
          <p:nvPr/>
        </p:nvSpPr>
        <p:spPr>
          <a:xfrm>
            <a:off x="35810661" y="12531241"/>
            <a:ext cx="1649619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 dirty="0" err="1"/>
              <a:t>vitalising</a:t>
            </a:r>
            <a:endParaRPr lang="en-US" sz="3200" dirty="0"/>
          </a:p>
        </p:txBody>
      </p:sp>
      <p:sp>
        <p:nvSpPr>
          <p:cNvPr id="37" name="Textfeld 36">
            <a:extLst>
              <a:ext uri="{FF2B5EF4-FFF2-40B4-BE49-F238E27FC236}">
                <a16:creationId xmlns:a16="http://schemas.microsoft.com/office/drawing/2014/main" id="{717BA236-AEFA-46C4-56AF-A7E978CA6DAA}"/>
              </a:ext>
            </a:extLst>
          </p:cNvPr>
          <p:cNvSpPr txBox="1"/>
          <p:nvPr/>
        </p:nvSpPr>
        <p:spPr>
          <a:xfrm>
            <a:off x="27571872" y="15907410"/>
            <a:ext cx="190770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eroticizing</a:t>
            </a:r>
          </a:p>
        </p:txBody>
      </p:sp>
      <p:cxnSp>
        <p:nvCxnSpPr>
          <p:cNvPr id="38" name="Gerader Verbinder 37">
            <a:extLst>
              <a:ext uri="{FF2B5EF4-FFF2-40B4-BE49-F238E27FC236}">
                <a16:creationId xmlns:a16="http://schemas.microsoft.com/office/drawing/2014/main" id="{A643E676-A1BB-7AC3-893C-989CA2048A5A}"/>
              </a:ext>
            </a:extLst>
          </p:cNvPr>
          <p:cNvCxnSpPr>
            <a:cxnSpLocks/>
            <a:stCxn id="37" idx="3"/>
            <a:endCxn id="36" idx="1"/>
          </p:cNvCxnSpPr>
          <p:nvPr/>
        </p:nvCxnSpPr>
        <p:spPr>
          <a:xfrm flipV="1">
            <a:off x="29479574" y="12823629"/>
            <a:ext cx="6331087" cy="337616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Gerader Verbinder 38">
            <a:extLst>
              <a:ext uri="{FF2B5EF4-FFF2-40B4-BE49-F238E27FC236}">
                <a16:creationId xmlns:a16="http://schemas.microsoft.com/office/drawing/2014/main" id="{2041C4F2-083E-75BC-554D-41F3A5A0EBCE}"/>
              </a:ext>
            </a:extLst>
          </p:cNvPr>
          <p:cNvCxnSpPr>
            <a:cxnSpLocks/>
            <a:endCxn id="37" idx="3"/>
          </p:cNvCxnSpPr>
          <p:nvPr/>
        </p:nvCxnSpPr>
        <p:spPr>
          <a:xfrm flipH="1">
            <a:off x="29479574" y="13977257"/>
            <a:ext cx="1805969" cy="22225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feld 39">
            <a:extLst>
              <a:ext uri="{FF2B5EF4-FFF2-40B4-BE49-F238E27FC236}">
                <a16:creationId xmlns:a16="http://schemas.microsoft.com/office/drawing/2014/main" id="{37699865-F0F3-01F6-0AD8-12741EB4B392}"/>
              </a:ext>
            </a:extLst>
          </p:cNvPr>
          <p:cNvSpPr txBox="1"/>
          <p:nvPr/>
        </p:nvSpPr>
        <p:spPr>
          <a:xfrm>
            <a:off x="36247002" y="14372893"/>
            <a:ext cx="180350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activating</a:t>
            </a:r>
          </a:p>
        </p:txBody>
      </p:sp>
      <p:cxnSp>
        <p:nvCxnSpPr>
          <p:cNvPr id="41" name="Gerader Verbinder 40">
            <a:extLst>
              <a:ext uri="{FF2B5EF4-FFF2-40B4-BE49-F238E27FC236}">
                <a16:creationId xmlns:a16="http://schemas.microsoft.com/office/drawing/2014/main" id="{7DE91CC7-D8F6-9B48-CEAE-D6FBEED0D23B}"/>
              </a:ext>
            </a:extLst>
          </p:cNvPr>
          <p:cNvCxnSpPr>
            <a:cxnSpLocks/>
          </p:cNvCxnSpPr>
          <p:nvPr/>
        </p:nvCxnSpPr>
        <p:spPr>
          <a:xfrm>
            <a:off x="36643130" y="13110490"/>
            <a:ext cx="0" cy="13696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Gerader Verbinder 41">
            <a:extLst>
              <a:ext uri="{FF2B5EF4-FFF2-40B4-BE49-F238E27FC236}">
                <a16:creationId xmlns:a16="http://schemas.microsoft.com/office/drawing/2014/main" id="{AE732367-9095-5917-FC45-E0C42B49BEB9}"/>
              </a:ext>
            </a:extLst>
          </p:cNvPr>
          <p:cNvCxnSpPr>
            <a:cxnSpLocks/>
          </p:cNvCxnSpPr>
          <p:nvPr/>
        </p:nvCxnSpPr>
        <p:spPr>
          <a:xfrm>
            <a:off x="37531273" y="12831337"/>
            <a:ext cx="258931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feld 42">
            <a:extLst>
              <a:ext uri="{FF2B5EF4-FFF2-40B4-BE49-F238E27FC236}">
                <a16:creationId xmlns:a16="http://schemas.microsoft.com/office/drawing/2014/main" id="{475556B7-F6FE-06A4-2AE0-4AABE8DC2AD0}"/>
              </a:ext>
            </a:extLst>
          </p:cNvPr>
          <p:cNvSpPr txBox="1"/>
          <p:nvPr/>
        </p:nvSpPr>
        <p:spPr>
          <a:xfrm>
            <a:off x="31181906" y="8358359"/>
            <a:ext cx="136306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stirring</a:t>
            </a:r>
          </a:p>
        </p:txBody>
      </p:sp>
      <p:sp>
        <p:nvSpPr>
          <p:cNvPr id="44" name="Textfeld 43">
            <a:extLst>
              <a:ext uri="{FF2B5EF4-FFF2-40B4-BE49-F238E27FC236}">
                <a16:creationId xmlns:a16="http://schemas.microsoft.com/office/drawing/2014/main" id="{0BA88D5D-524C-3110-3E19-E20E8C1F3845}"/>
              </a:ext>
            </a:extLst>
          </p:cNvPr>
          <p:cNvSpPr txBox="1"/>
          <p:nvPr/>
        </p:nvSpPr>
        <p:spPr>
          <a:xfrm>
            <a:off x="37531273" y="11099222"/>
            <a:ext cx="20485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stimulating</a:t>
            </a:r>
          </a:p>
        </p:txBody>
      </p:sp>
      <p:cxnSp>
        <p:nvCxnSpPr>
          <p:cNvPr id="45" name="Gerader Verbinder 44">
            <a:extLst>
              <a:ext uri="{FF2B5EF4-FFF2-40B4-BE49-F238E27FC236}">
                <a16:creationId xmlns:a16="http://schemas.microsoft.com/office/drawing/2014/main" id="{3008AB90-1F96-4229-9221-93AD7BC45D24}"/>
              </a:ext>
            </a:extLst>
          </p:cNvPr>
          <p:cNvCxnSpPr>
            <a:cxnSpLocks/>
            <a:stCxn id="36" idx="1"/>
            <a:endCxn id="46" idx="3"/>
          </p:cNvCxnSpPr>
          <p:nvPr/>
        </p:nvCxnSpPr>
        <p:spPr>
          <a:xfrm flipH="1" flipV="1">
            <a:off x="28942534" y="12795933"/>
            <a:ext cx="6868127" cy="276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feld 45">
            <a:extLst>
              <a:ext uri="{FF2B5EF4-FFF2-40B4-BE49-F238E27FC236}">
                <a16:creationId xmlns:a16="http://schemas.microsoft.com/office/drawing/2014/main" id="{51FF6E92-394A-A937-CFE2-6EBC9D936545}"/>
              </a:ext>
            </a:extLst>
          </p:cNvPr>
          <p:cNvSpPr txBox="1"/>
          <p:nvPr/>
        </p:nvSpPr>
        <p:spPr>
          <a:xfrm>
            <a:off x="27326579" y="12503545"/>
            <a:ext cx="1615955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 dirty="0"/>
              <a:t>arousing</a:t>
            </a:r>
          </a:p>
        </p:txBody>
      </p:sp>
      <p:cxnSp>
        <p:nvCxnSpPr>
          <p:cNvPr id="47" name="Gerader Verbinder 46">
            <a:extLst>
              <a:ext uri="{FF2B5EF4-FFF2-40B4-BE49-F238E27FC236}">
                <a16:creationId xmlns:a16="http://schemas.microsoft.com/office/drawing/2014/main" id="{0898C891-7262-BDAF-7238-BDD57D0A924B}"/>
              </a:ext>
            </a:extLst>
          </p:cNvPr>
          <p:cNvCxnSpPr>
            <a:cxnSpLocks/>
          </p:cNvCxnSpPr>
          <p:nvPr/>
        </p:nvCxnSpPr>
        <p:spPr>
          <a:xfrm>
            <a:off x="28390487" y="13116571"/>
            <a:ext cx="0" cy="28789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Gerader Verbinder 47">
            <a:extLst>
              <a:ext uri="{FF2B5EF4-FFF2-40B4-BE49-F238E27FC236}">
                <a16:creationId xmlns:a16="http://schemas.microsoft.com/office/drawing/2014/main" id="{4BB3D214-EF64-DA0E-D6D5-8E62F7BD00A1}"/>
              </a:ext>
            </a:extLst>
          </p:cNvPr>
          <p:cNvCxnSpPr>
            <a:cxnSpLocks/>
            <a:stCxn id="46" idx="3"/>
          </p:cNvCxnSpPr>
          <p:nvPr/>
        </p:nvCxnSpPr>
        <p:spPr>
          <a:xfrm flipV="1">
            <a:off x="28942534" y="8977745"/>
            <a:ext cx="2964484" cy="38181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feld 48">
            <a:extLst>
              <a:ext uri="{FF2B5EF4-FFF2-40B4-BE49-F238E27FC236}">
                <a16:creationId xmlns:a16="http://schemas.microsoft.com/office/drawing/2014/main" id="{6CA98409-AAF1-ADA8-7127-4A1F9C309586}"/>
              </a:ext>
            </a:extLst>
          </p:cNvPr>
          <p:cNvSpPr txBox="1"/>
          <p:nvPr/>
        </p:nvSpPr>
        <p:spPr>
          <a:xfrm>
            <a:off x="35637215" y="6920362"/>
            <a:ext cx="18694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refreshing</a:t>
            </a:r>
          </a:p>
        </p:txBody>
      </p:sp>
      <p:cxnSp>
        <p:nvCxnSpPr>
          <p:cNvPr id="50" name="Gerader Verbinder 49">
            <a:extLst>
              <a:ext uri="{FF2B5EF4-FFF2-40B4-BE49-F238E27FC236}">
                <a16:creationId xmlns:a16="http://schemas.microsoft.com/office/drawing/2014/main" id="{E3629B7C-B7C3-D8E6-75AA-29C5A2EE516E}"/>
              </a:ext>
            </a:extLst>
          </p:cNvPr>
          <p:cNvCxnSpPr>
            <a:cxnSpLocks/>
          </p:cNvCxnSpPr>
          <p:nvPr/>
        </p:nvCxnSpPr>
        <p:spPr>
          <a:xfrm>
            <a:off x="36611450" y="7449381"/>
            <a:ext cx="0" cy="298325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feld 50">
            <a:extLst>
              <a:ext uri="{FF2B5EF4-FFF2-40B4-BE49-F238E27FC236}">
                <a16:creationId xmlns:a16="http://schemas.microsoft.com/office/drawing/2014/main" id="{2649CFD3-8C6E-8F36-E4C1-8402BE399729}"/>
              </a:ext>
            </a:extLst>
          </p:cNvPr>
          <p:cNvSpPr txBox="1"/>
          <p:nvPr/>
        </p:nvSpPr>
        <p:spPr>
          <a:xfrm>
            <a:off x="33628228" y="5065289"/>
            <a:ext cx="1461234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/>
              <a:t>exciting</a:t>
            </a:r>
          </a:p>
        </p:txBody>
      </p:sp>
      <p:cxnSp>
        <p:nvCxnSpPr>
          <p:cNvPr id="52" name="Gerader Verbinder 51">
            <a:extLst>
              <a:ext uri="{FF2B5EF4-FFF2-40B4-BE49-F238E27FC236}">
                <a16:creationId xmlns:a16="http://schemas.microsoft.com/office/drawing/2014/main" id="{5FFE617F-86B1-35CC-1199-E79877779F29}"/>
              </a:ext>
            </a:extLst>
          </p:cNvPr>
          <p:cNvCxnSpPr>
            <a:cxnSpLocks/>
            <a:endCxn id="51" idx="2"/>
          </p:cNvCxnSpPr>
          <p:nvPr/>
        </p:nvCxnSpPr>
        <p:spPr>
          <a:xfrm flipV="1">
            <a:off x="32184109" y="5650064"/>
            <a:ext cx="2174736" cy="2773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xtfeld 52">
            <a:extLst>
              <a:ext uri="{FF2B5EF4-FFF2-40B4-BE49-F238E27FC236}">
                <a16:creationId xmlns:a16="http://schemas.microsoft.com/office/drawing/2014/main" id="{43FB51DC-FEBD-65F3-59FD-4E77FDB84B23}"/>
              </a:ext>
            </a:extLst>
          </p:cNvPr>
          <p:cNvSpPr txBox="1"/>
          <p:nvPr/>
        </p:nvSpPr>
        <p:spPr>
          <a:xfrm>
            <a:off x="17781333" y="16635363"/>
            <a:ext cx="5403402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72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vitality</a:t>
            </a:r>
            <a:r>
              <a:rPr lang="de-AT" sz="72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de-AT" sz="72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affects</a:t>
            </a:r>
            <a:endParaRPr lang="de-AT" sz="72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54" name="Textfeld 53">
            <a:extLst>
              <a:ext uri="{FF2B5EF4-FFF2-40B4-BE49-F238E27FC236}">
                <a16:creationId xmlns:a16="http://schemas.microsoft.com/office/drawing/2014/main" id="{D282C73C-679B-5980-6D38-3BD6AC850AC9}"/>
              </a:ext>
            </a:extLst>
          </p:cNvPr>
          <p:cNvSpPr txBox="1"/>
          <p:nvPr/>
        </p:nvSpPr>
        <p:spPr>
          <a:xfrm>
            <a:off x="27736443" y="5080789"/>
            <a:ext cx="17566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gratifying</a:t>
            </a:r>
          </a:p>
        </p:txBody>
      </p:sp>
      <p:cxnSp>
        <p:nvCxnSpPr>
          <p:cNvPr id="55" name="Gerader Verbinder 54">
            <a:extLst>
              <a:ext uri="{FF2B5EF4-FFF2-40B4-BE49-F238E27FC236}">
                <a16:creationId xmlns:a16="http://schemas.microsoft.com/office/drawing/2014/main" id="{C839B349-FFD8-8E10-26C1-4FA8BD670F05}"/>
              </a:ext>
            </a:extLst>
          </p:cNvPr>
          <p:cNvCxnSpPr>
            <a:cxnSpLocks/>
          </p:cNvCxnSpPr>
          <p:nvPr/>
        </p:nvCxnSpPr>
        <p:spPr>
          <a:xfrm>
            <a:off x="29856223" y="5411362"/>
            <a:ext cx="367306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Gerader Verbinder 55">
            <a:extLst>
              <a:ext uri="{FF2B5EF4-FFF2-40B4-BE49-F238E27FC236}">
                <a16:creationId xmlns:a16="http://schemas.microsoft.com/office/drawing/2014/main" id="{9852EF5F-43E0-B497-BBEF-7B432E43AC79}"/>
              </a:ext>
            </a:extLst>
          </p:cNvPr>
          <p:cNvCxnSpPr>
            <a:cxnSpLocks/>
          </p:cNvCxnSpPr>
          <p:nvPr/>
        </p:nvCxnSpPr>
        <p:spPr>
          <a:xfrm>
            <a:off x="8146281" y="6457950"/>
            <a:ext cx="0" cy="74761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feld 56">
            <a:extLst>
              <a:ext uri="{FF2B5EF4-FFF2-40B4-BE49-F238E27FC236}">
                <a16:creationId xmlns:a16="http://schemas.microsoft.com/office/drawing/2014/main" id="{46A11306-3A79-C165-4F5C-95FE49B3A5FF}"/>
              </a:ext>
            </a:extLst>
          </p:cNvPr>
          <p:cNvSpPr txBox="1"/>
          <p:nvPr/>
        </p:nvSpPr>
        <p:spPr>
          <a:xfrm>
            <a:off x="6533500" y="5663006"/>
            <a:ext cx="277088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negative tuning</a:t>
            </a:r>
          </a:p>
        </p:txBody>
      </p:sp>
      <p:sp>
        <p:nvSpPr>
          <p:cNvPr id="58" name="Textfeld 57">
            <a:extLst>
              <a:ext uri="{FF2B5EF4-FFF2-40B4-BE49-F238E27FC236}">
                <a16:creationId xmlns:a16="http://schemas.microsoft.com/office/drawing/2014/main" id="{341F2A86-E91C-F3C1-AF6F-8530231A2B76}"/>
              </a:ext>
            </a:extLst>
          </p:cNvPr>
          <p:cNvSpPr txBox="1"/>
          <p:nvPr/>
        </p:nvSpPr>
        <p:spPr>
          <a:xfrm>
            <a:off x="26790768" y="2994310"/>
            <a:ext cx="265886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positive tuning</a:t>
            </a:r>
          </a:p>
        </p:txBody>
      </p:sp>
      <p:cxnSp>
        <p:nvCxnSpPr>
          <p:cNvPr id="59" name="Gerader Verbinder 58">
            <a:extLst>
              <a:ext uri="{FF2B5EF4-FFF2-40B4-BE49-F238E27FC236}">
                <a16:creationId xmlns:a16="http://schemas.microsoft.com/office/drawing/2014/main" id="{855AA947-F903-205A-42A0-A596992A4EBB}"/>
              </a:ext>
            </a:extLst>
          </p:cNvPr>
          <p:cNvCxnSpPr>
            <a:cxnSpLocks/>
          </p:cNvCxnSpPr>
          <p:nvPr/>
        </p:nvCxnSpPr>
        <p:spPr>
          <a:xfrm>
            <a:off x="28352070" y="3662415"/>
            <a:ext cx="0" cy="140287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Gerader Verbinder 59">
            <a:extLst>
              <a:ext uri="{FF2B5EF4-FFF2-40B4-BE49-F238E27FC236}">
                <a16:creationId xmlns:a16="http://schemas.microsoft.com/office/drawing/2014/main" id="{04E5E5FB-C4AD-DE0C-C714-1AF18CAACFE2}"/>
              </a:ext>
            </a:extLst>
          </p:cNvPr>
          <p:cNvCxnSpPr>
            <a:cxnSpLocks/>
          </p:cNvCxnSpPr>
          <p:nvPr/>
        </p:nvCxnSpPr>
        <p:spPr>
          <a:xfrm>
            <a:off x="8816703" y="14596979"/>
            <a:ext cx="361383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feld 60">
            <a:extLst>
              <a:ext uri="{FF2B5EF4-FFF2-40B4-BE49-F238E27FC236}">
                <a16:creationId xmlns:a16="http://schemas.microsoft.com/office/drawing/2014/main" id="{3F4CFEFD-10DC-DE38-B15E-1331BD53B811}"/>
              </a:ext>
            </a:extLst>
          </p:cNvPr>
          <p:cNvSpPr txBox="1"/>
          <p:nvPr/>
        </p:nvSpPr>
        <p:spPr>
          <a:xfrm>
            <a:off x="12528871" y="14285336"/>
            <a:ext cx="202754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disquieting</a:t>
            </a:r>
          </a:p>
        </p:txBody>
      </p:sp>
      <p:cxnSp>
        <p:nvCxnSpPr>
          <p:cNvPr id="62" name="Gerader Verbinder 61">
            <a:extLst>
              <a:ext uri="{FF2B5EF4-FFF2-40B4-BE49-F238E27FC236}">
                <a16:creationId xmlns:a16="http://schemas.microsoft.com/office/drawing/2014/main" id="{6A25CC7E-5675-D05B-79D0-191138E09592}"/>
              </a:ext>
            </a:extLst>
          </p:cNvPr>
          <p:cNvCxnSpPr>
            <a:cxnSpLocks/>
            <a:stCxn id="5" idx="3"/>
          </p:cNvCxnSpPr>
          <p:nvPr/>
        </p:nvCxnSpPr>
        <p:spPr>
          <a:xfrm>
            <a:off x="2609885" y="16024223"/>
            <a:ext cx="818439" cy="164271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Gerader Verbinder 62">
            <a:extLst>
              <a:ext uri="{FF2B5EF4-FFF2-40B4-BE49-F238E27FC236}">
                <a16:creationId xmlns:a16="http://schemas.microsoft.com/office/drawing/2014/main" id="{749462CC-B105-DFA5-0DEE-4AECECBFA44D}"/>
              </a:ext>
            </a:extLst>
          </p:cNvPr>
          <p:cNvCxnSpPr>
            <a:cxnSpLocks/>
          </p:cNvCxnSpPr>
          <p:nvPr/>
        </p:nvCxnSpPr>
        <p:spPr>
          <a:xfrm>
            <a:off x="6186525" y="16380088"/>
            <a:ext cx="0" cy="38020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Gerader Verbinder 63">
            <a:extLst>
              <a:ext uri="{FF2B5EF4-FFF2-40B4-BE49-F238E27FC236}">
                <a16:creationId xmlns:a16="http://schemas.microsoft.com/office/drawing/2014/main" id="{954BC225-88F4-BCE3-BA2D-72A6F7E76D83}"/>
              </a:ext>
            </a:extLst>
          </p:cNvPr>
          <p:cNvCxnSpPr>
            <a:cxnSpLocks/>
          </p:cNvCxnSpPr>
          <p:nvPr/>
        </p:nvCxnSpPr>
        <p:spPr>
          <a:xfrm flipV="1">
            <a:off x="4234346" y="20888325"/>
            <a:ext cx="1594954" cy="16324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Textfeld 64">
            <a:extLst>
              <a:ext uri="{FF2B5EF4-FFF2-40B4-BE49-F238E27FC236}">
                <a16:creationId xmlns:a16="http://schemas.microsoft.com/office/drawing/2014/main" id="{D20B1DAD-13F6-8EF2-E751-2ECC8636DF77}"/>
              </a:ext>
            </a:extLst>
          </p:cNvPr>
          <p:cNvSpPr txBox="1"/>
          <p:nvPr/>
        </p:nvSpPr>
        <p:spPr>
          <a:xfrm>
            <a:off x="14353364" y="10826921"/>
            <a:ext cx="172316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C00000"/>
                </a:solidFill>
              </a:rPr>
              <a:t>shameful</a:t>
            </a:r>
          </a:p>
        </p:txBody>
      </p:sp>
      <p:sp>
        <p:nvSpPr>
          <p:cNvPr id="66" name="Textfeld 65">
            <a:extLst>
              <a:ext uri="{FF2B5EF4-FFF2-40B4-BE49-F238E27FC236}">
                <a16:creationId xmlns:a16="http://schemas.microsoft.com/office/drawing/2014/main" id="{5FBB2C90-06AA-FDE4-B200-2EDFCC7B0306}"/>
              </a:ext>
            </a:extLst>
          </p:cNvPr>
          <p:cNvSpPr txBox="1"/>
          <p:nvPr/>
        </p:nvSpPr>
        <p:spPr>
          <a:xfrm>
            <a:off x="8018859" y="17897414"/>
            <a:ext cx="162736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crippling</a:t>
            </a:r>
          </a:p>
        </p:txBody>
      </p:sp>
      <p:cxnSp>
        <p:nvCxnSpPr>
          <p:cNvPr id="67" name="Gerader Verbinder 66">
            <a:extLst>
              <a:ext uri="{FF2B5EF4-FFF2-40B4-BE49-F238E27FC236}">
                <a16:creationId xmlns:a16="http://schemas.microsoft.com/office/drawing/2014/main" id="{61ACB4C5-C301-D3BF-3626-D8676BE110DC}"/>
              </a:ext>
            </a:extLst>
          </p:cNvPr>
          <p:cNvCxnSpPr>
            <a:endCxn id="66" idx="1"/>
          </p:cNvCxnSpPr>
          <p:nvPr/>
        </p:nvCxnSpPr>
        <p:spPr>
          <a:xfrm>
            <a:off x="6467900" y="16316609"/>
            <a:ext cx="1550959" cy="18731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Gerader Verbinder 67">
            <a:extLst>
              <a:ext uri="{FF2B5EF4-FFF2-40B4-BE49-F238E27FC236}">
                <a16:creationId xmlns:a16="http://schemas.microsoft.com/office/drawing/2014/main" id="{22956496-4212-B45C-B4DE-2845C790766A}"/>
              </a:ext>
            </a:extLst>
          </p:cNvPr>
          <p:cNvCxnSpPr>
            <a:cxnSpLocks/>
            <a:stCxn id="66" idx="1"/>
          </p:cNvCxnSpPr>
          <p:nvPr/>
        </p:nvCxnSpPr>
        <p:spPr>
          <a:xfrm flipH="1">
            <a:off x="6286500" y="18189802"/>
            <a:ext cx="1732359" cy="201272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Textfeld 68">
            <a:extLst>
              <a:ext uri="{FF2B5EF4-FFF2-40B4-BE49-F238E27FC236}">
                <a16:creationId xmlns:a16="http://schemas.microsoft.com/office/drawing/2014/main" id="{4620B25E-336E-311B-E3FA-20195AD452A8}"/>
              </a:ext>
            </a:extLst>
          </p:cNvPr>
          <p:cNvSpPr txBox="1"/>
          <p:nvPr/>
        </p:nvSpPr>
        <p:spPr>
          <a:xfrm>
            <a:off x="19539065" y="17886927"/>
            <a:ext cx="344972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C00000"/>
                </a:solidFill>
              </a:rPr>
              <a:t>strong feelings </a:t>
            </a:r>
            <a:r>
              <a:rPr lang="en-US" sz="1600" dirty="0">
                <a:solidFill>
                  <a:srgbClr val="C00000"/>
                </a:solidFill>
              </a:rPr>
              <a:t>excluded</a:t>
            </a:r>
            <a:endParaRPr lang="en-US" sz="3200" dirty="0">
              <a:solidFill>
                <a:srgbClr val="C00000"/>
              </a:solidFill>
            </a:endParaRPr>
          </a:p>
        </p:txBody>
      </p:sp>
      <p:sp>
        <p:nvSpPr>
          <p:cNvPr id="70" name="Textfeld 69">
            <a:extLst>
              <a:ext uri="{FF2B5EF4-FFF2-40B4-BE49-F238E27FC236}">
                <a16:creationId xmlns:a16="http://schemas.microsoft.com/office/drawing/2014/main" id="{9CE6F1C5-D42F-75EF-0E0A-D2BE442EA4ED}"/>
              </a:ext>
            </a:extLst>
          </p:cNvPr>
          <p:cNvSpPr txBox="1"/>
          <p:nvPr/>
        </p:nvSpPr>
        <p:spPr>
          <a:xfrm>
            <a:off x="27120824" y="8333312"/>
            <a:ext cx="140615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inciting</a:t>
            </a:r>
          </a:p>
        </p:txBody>
      </p:sp>
      <p:cxnSp>
        <p:nvCxnSpPr>
          <p:cNvPr id="71" name="Gerader Verbinder 70">
            <a:extLst>
              <a:ext uri="{FF2B5EF4-FFF2-40B4-BE49-F238E27FC236}">
                <a16:creationId xmlns:a16="http://schemas.microsoft.com/office/drawing/2014/main" id="{A0754AE0-66E6-BB84-E4A6-33E44579416A}"/>
              </a:ext>
            </a:extLst>
          </p:cNvPr>
          <p:cNvCxnSpPr>
            <a:cxnSpLocks/>
          </p:cNvCxnSpPr>
          <p:nvPr/>
        </p:nvCxnSpPr>
        <p:spPr>
          <a:xfrm>
            <a:off x="28526978" y="8650746"/>
            <a:ext cx="261206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Gerader Verbinder 71">
            <a:extLst>
              <a:ext uri="{FF2B5EF4-FFF2-40B4-BE49-F238E27FC236}">
                <a16:creationId xmlns:a16="http://schemas.microsoft.com/office/drawing/2014/main" id="{09B9166B-645A-1438-2094-D7CD019F4A3B}"/>
              </a:ext>
            </a:extLst>
          </p:cNvPr>
          <p:cNvCxnSpPr>
            <a:stCxn id="70" idx="3"/>
            <a:endCxn id="51" idx="2"/>
          </p:cNvCxnSpPr>
          <p:nvPr/>
        </p:nvCxnSpPr>
        <p:spPr>
          <a:xfrm flipV="1">
            <a:off x="28526978" y="5650064"/>
            <a:ext cx="5831867" cy="297563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Textfeld 72">
            <a:extLst>
              <a:ext uri="{FF2B5EF4-FFF2-40B4-BE49-F238E27FC236}">
                <a16:creationId xmlns:a16="http://schemas.microsoft.com/office/drawing/2014/main" id="{4DF185A5-BF2B-DA0A-2CC6-D3FAA9FA541E}"/>
              </a:ext>
            </a:extLst>
          </p:cNvPr>
          <p:cNvSpPr txBox="1"/>
          <p:nvPr/>
        </p:nvSpPr>
        <p:spPr>
          <a:xfrm>
            <a:off x="34185504" y="8393243"/>
            <a:ext cx="223753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encouraging</a:t>
            </a:r>
          </a:p>
        </p:txBody>
      </p:sp>
      <p:sp>
        <p:nvSpPr>
          <p:cNvPr id="74" name="Textfeld 73">
            <a:extLst>
              <a:ext uri="{FF2B5EF4-FFF2-40B4-BE49-F238E27FC236}">
                <a16:creationId xmlns:a16="http://schemas.microsoft.com/office/drawing/2014/main" id="{547CADD1-78A1-9AA2-5CD0-17D9E9CC39BD}"/>
              </a:ext>
            </a:extLst>
          </p:cNvPr>
          <p:cNvSpPr txBox="1"/>
          <p:nvPr/>
        </p:nvSpPr>
        <p:spPr>
          <a:xfrm>
            <a:off x="22498269" y="1935133"/>
            <a:ext cx="14187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rousing</a:t>
            </a:r>
          </a:p>
        </p:txBody>
      </p:sp>
      <p:sp>
        <p:nvSpPr>
          <p:cNvPr id="76" name="Textfeld 75">
            <a:extLst>
              <a:ext uri="{FF2B5EF4-FFF2-40B4-BE49-F238E27FC236}">
                <a16:creationId xmlns:a16="http://schemas.microsoft.com/office/drawing/2014/main" id="{6292F04E-A2E0-8EB0-67A1-30958018AE03}"/>
              </a:ext>
            </a:extLst>
          </p:cNvPr>
          <p:cNvSpPr txBox="1"/>
          <p:nvPr/>
        </p:nvSpPr>
        <p:spPr>
          <a:xfrm>
            <a:off x="22412522" y="6080378"/>
            <a:ext cx="160268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infective</a:t>
            </a:r>
          </a:p>
        </p:txBody>
      </p:sp>
      <p:sp>
        <p:nvSpPr>
          <p:cNvPr id="77" name="Textfeld 76">
            <a:extLst>
              <a:ext uri="{FF2B5EF4-FFF2-40B4-BE49-F238E27FC236}">
                <a16:creationId xmlns:a16="http://schemas.microsoft.com/office/drawing/2014/main" id="{47FDB0F4-9FC0-761A-AB2B-4BD5C298CE2D}"/>
              </a:ext>
            </a:extLst>
          </p:cNvPr>
          <p:cNvSpPr txBox="1"/>
          <p:nvPr/>
        </p:nvSpPr>
        <p:spPr>
          <a:xfrm>
            <a:off x="34895612" y="18109913"/>
            <a:ext cx="181812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dissolving</a:t>
            </a:r>
          </a:p>
        </p:txBody>
      </p:sp>
      <p:cxnSp>
        <p:nvCxnSpPr>
          <p:cNvPr id="78" name="Gerader Verbinder 77">
            <a:extLst>
              <a:ext uri="{FF2B5EF4-FFF2-40B4-BE49-F238E27FC236}">
                <a16:creationId xmlns:a16="http://schemas.microsoft.com/office/drawing/2014/main" id="{C85ED3E6-F0B1-D772-66B4-DD09389B6297}"/>
              </a:ext>
            </a:extLst>
          </p:cNvPr>
          <p:cNvCxnSpPr>
            <a:cxnSpLocks/>
            <a:endCxn id="21" idx="1"/>
          </p:cNvCxnSpPr>
          <p:nvPr/>
        </p:nvCxnSpPr>
        <p:spPr>
          <a:xfrm>
            <a:off x="36719691" y="18510069"/>
            <a:ext cx="2789625" cy="11760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Gerader Verbinder 78">
            <a:extLst>
              <a:ext uri="{FF2B5EF4-FFF2-40B4-BE49-F238E27FC236}">
                <a16:creationId xmlns:a16="http://schemas.microsoft.com/office/drawing/2014/main" id="{D1D1905F-DF94-B135-3652-7B1B20B93139}"/>
              </a:ext>
            </a:extLst>
          </p:cNvPr>
          <p:cNvCxnSpPr>
            <a:cxnSpLocks/>
          </p:cNvCxnSpPr>
          <p:nvPr/>
        </p:nvCxnSpPr>
        <p:spPr>
          <a:xfrm flipH="1">
            <a:off x="31823847" y="18386371"/>
            <a:ext cx="292264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Textfeld 79">
            <a:extLst>
              <a:ext uri="{FF2B5EF4-FFF2-40B4-BE49-F238E27FC236}">
                <a16:creationId xmlns:a16="http://schemas.microsoft.com/office/drawing/2014/main" id="{892D4870-FC85-A8A7-7406-85FD0341CD7A}"/>
              </a:ext>
            </a:extLst>
          </p:cNvPr>
          <p:cNvSpPr txBox="1"/>
          <p:nvPr/>
        </p:nvSpPr>
        <p:spPr>
          <a:xfrm>
            <a:off x="29692301" y="18093983"/>
            <a:ext cx="213154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/>
              <a:t>redempting</a:t>
            </a:r>
            <a:endParaRPr lang="en-US" sz="3200" dirty="0"/>
          </a:p>
        </p:txBody>
      </p:sp>
      <p:cxnSp>
        <p:nvCxnSpPr>
          <p:cNvPr id="81" name="Gerader Verbinder 80">
            <a:extLst>
              <a:ext uri="{FF2B5EF4-FFF2-40B4-BE49-F238E27FC236}">
                <a16:creationId xmlns:a16="http://schemas.microsoft.com/office/drawing/2014/main" id="{8133D0B6-4097-3134-9D23-B52AEB47F705}"/>
              </a:ext>
            </a:extLst>
          </p:cNvPr>
          <p:cNvCxnSpPr>
            <a:stCxn id="80" idx="3"/>
            <a:endCxn id="17" idx="2"/>
          </p:cNvCxnSpPr>
          <p:nvPr/>
        </p:nvCxnSpPr>
        <p:spPr>
          <a:xfrm flipV="1">
            <a:off x="31823847" y="16326864"/>
            <a:ext cx="3751310" cy="205950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Gerader Verbinder 81">
            <a:extLst>
              <a:ext uri="{FF2B5EF4-FFF2-40B4-BE49-F238E27FC236}">
                <a16:creationId xmlns:a16="http://schemas.microsoft.com/office/drawing/2014/main" id="{DC58B9F7-F46D-79EB-B433-297BD651A5D4}"/>
              </a:ext>
            </a:extLst>
          </p:cNvPr>
          <p:cNvCxnSpPr>
            <a:cxnSpLocks/>
            <a:stCxn id="17" idx="2"/>
            <a:endCxn id="77" idx="0"/>
          </p:cNvCxnSpPr>
          <p:nvPr/>
        </p:nvCxnSpPr>
        <p:spPr>
          <a:xfrm>
            <a:off x="35575157" y="16326864"/>
            <a:ext cx="229518" cy="17830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Gerader Verbinder 82">
            <a:extLst>
              <a:ext uri="{FF2B5EF4-FFF2-40B4-BE49-F238E27FC236}">
                <a16:creationId xmlns:a16="http://schemas.microsoft.com/office/drawing/2014/main" id="{568EFCAB-95E0-2AE0-DEDC-067CE07BBABE}"/>
              </a:ext>
            </a:extLst>
          </p:cNvPr>
          <p:cNvCxnSpPr>
            <a:cxnSpLocks/>
          </p:cNvCxnSpPr>
          <p:nvPr/>
        </p:nvCxnSpPr>
        <p:spPr>
          <a:xfrm flipH="1">
            <a:off x="23169139" y="6670889"/>
            <a:ext cx="47700" cy="352511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Textfeld 83">
            <a:extLst>
              <a:ext uri="{FF2B5EF4-FFF2-40B4-BE49-F238E27FC236}">
                <a16:creationId xmlns:a16="http://schemas.microsoft.com/office/drawing/2014/main" id="{140DBCC3-8C28-CBBE-3A88-3CF5F1EBD8B0}"/>
              </a:ext>
            </a:extLst>
          </p:cNvPr>
          <p:cNvSpPr txBox="1"/>
          <p:nvPr/>
        </p:nvSpPr>
        <p:spPr>
          <a:xfrm>
            <a:off x="22313634" y="10196008"/>
            <a:ext cx="1994457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/>
              <a:t>unleashing</a:t>
            </a:r>
          </a:p>
        </p:txBody>
      </p:sp>
      <p:cxnSp>
        <p:nvCxnSpPr>
          <p:cNvPr id="85" name="Gerader Verbinder 84">
            <a:extLst>
              <a:ext uri="{FF2B5EF4-FFF2-40B4-BE49-F238E27FC236}">
                <a16:creationId xmlns:a16="http://schemas.microsoft.com/office/drawing/2014/main" id="{2388744D-C54F-1B74-B4DF-1F0D4FA6A66F}"/>
              </a:ext>
            </a:extLst>
          </p:cNvPr>
          <p:cNvCxnSpPr>
            <a:stCxn id="84" idx="3"/>
            <a:endCxn id="70" idx="1"/>
          </p:cNvCxnSpPr>
          <p:nvPr/>
        </p:nvCxnSpPr>
        <p:spPr>
          <a:xfrm flipV="1">
            <a:off x="24308091" y="8625700"/>
            <a:ext cx="2812733" cy="18626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Gerader Verbinder 85">
            <a:extLst>
              <a:ext uri="{FF2B5EF4-FFF2-40B4-BE49-F238E27FC236}">
                <a16:creationId xmlns:a16="http://schemas.microsoft.com/office/drawing/2014/main" id="{33BCFF10-7EA8-2E3E-02BE-7169915277D1}"/>
              </a:ext>
            </a:extLst>
          </p:cNvPr>
          <p:cNvCxnSpPr>
            <a:stCxn id="84" idx="3"/>
            <a:endCxn id="46" idx="1"/>
          </p:cNvCxnSpPr>
          <p:nvPr/>
        </p:nvCxnSpPr>
        <p:spPr>
          <a:xfrm>
            <a:off x="24308091" y="10488396"/>
            <a:ext cx="3018488" cy="2307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Textfeld 86">
            <a:extLst>
              <a:ext uri="{FF2B5EF4-FFF2-40B4-BE49-F238E27FC236}">
                <a16:creationId xmlns:a16="http://schemas.microsoft.com/office/drawing/2014/main" id="{B5734110-3F27-28B6-4A57-61DC9D15EF62}"/>
              </a:ext>
            </a:extLst>
          </p:cNvPr>
          <p:cNvSpPr txBox="1"/>
          <p:nvPr/>
        </p:nvSpPr>
        <p:spPr>
          <a:xfrm>
            <a:off x="19670591" y="8293077"/>
            <a:ext cx="201350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ysClr val="windowText" lastClr="000000"/>
                </a:solidFill>
              </a:rPr>
              <a:t>captivating</a:t>
            </a:r>
          </a:p>
        </p:txBody>
      </p:sp>
      <p:sp>
        <p:nvSpPr>
          <p:cNvPr id="88" name="Textfeld 87">
            <a:extLst>
              <a:ext uri="{FF2B5EF4-FFF2-40B4-BE49-F238E27FC236}">
                <a16:creationId xmlns:a16="http://schemas.microsoft.com/office/drawing/2014/main" id="{4739852C-6EA7-9CE1-6995-1ED2AA966DDF}"/>
              </a:ext>
            </a:extLst>
          </p:cNvPr>
          <p:cNvSpPr txBox="1"/>
          <p:nvPr/>
        </p:nvSpPr>
        <p:spPr>
          <a:xfrm>
            <a:off x="19684638" y="11130827"/>
            <a:ext cx="143340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binding</a:t>
            </a:r>
          </a:p>
        </p:txBody>
      </p:sp>
      <p:sp>
        <p:nvSpPr>
          <p:cNvPr id="89" name="Textfeld 88">
            <a:extLst>
              <a:ext uri="{FF2B5EF4-FFF2-40B4-BE49-F238E27FC236}">
                <a16:creationId xmlns:a16="http://schemas.microsoft.com/office/drawing/2014/main" id="{47561CC8-706B-A7AF-9E81-BC1BF20A3595}"/>
              </a:ext>
            </a:extLst>
          </p:cNvPr>
          <p:cNvSpPr txBox="1"/>
          <p:nvPr/>
        </p:nvSpPr>
        <p:spPr>
          <a:xfrm>
            <a:off x="38242034" y="16964498"/>
            <a:ext cx="1911292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/>
              <a:t>expanding</a:t>
            </a:r>
          </a:p>
        </p:txBody>
      </p:sp>
      <p:cxnSp>
        <p:nvCxnSpPr>
          <p:cNvPr id="90" name="Gerader Verbinder 89">
            <a:extLst>
              <a:ext uri="{FF2B5EF4-FFF2-40B4-BE49-F238E27FC236}">
                <a16:creationId xmlns:a16="http://schemas.microsoft.com/office/drawing/2014/main" id="{FD13A009-8037-D41E-7C01-CCF1ADC4BF53}"/>
              </a:ext>
            </a:extLst>
          </p:cNvPr>
          <p:cNvCxnSpPr>
            <a:cxnSpLocks/>
            <a:endCxn id="11" idx="1"/>
          </p:cNvCxnSpPr>
          <p:nvPr/>
        </p:nvCxnSpPr>
        <p:spPr>
          <a:xfrm flipV="1">
            <a:off x="39700200" y="16024222"/>
            <a:ext cx="968226" cy="94027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feld 90">
            <a:extLst>
              <a:ext uri="{FF2B5EF4-FFF2-40B4-BE49-F238E27FC236}">
                <a16:creationId xmlns:a16="http://schemas.microsoft.com/office/drawing/2014/main" id="{7429FB79-3CA6-D29A-21A9-41AD48F1E793}"/>
              </a:ext>
            </a:extLst>
          </p:cNvPr>
          <p:cNvSpPr txBox="1"/>
          <p:nvPr/>
        </p:nvSpPr>
        <p:spPr>
          <a:xfrm>
            <a:off x="17453926" y="27171484"/>
            <a:ext cx="9912585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tightness/expanse dialectic</a:t>
            </a:r>
          </a:p>
        </p:txBody>
      </p:sp>
      <p:sp>
        <p:nvSpPr>
          <p:cNvPr id="92" name="Textfeld 91">
            <a:extLst>
              <a:ext uri="{FF2B5EF4-FFF2-40B4-BE49-F238E27FC236}">
                <a16:creationId xmlns:a16="http://schemas.microsoft.com/office/drawing/2014/main" id="{4E16EE2F-B168-C8D2-D3A8-1A4BBB2EC87E}"/>
              </a:ext>
            </a:extLst>
          </p:cNvPr>
          <p:cNvSpPr txBox="1"/>
          <p:nvPr/>
        </p:nvSpPr>
        <p:spPr>
          <a:xfrm>
            <a:off x="29935772" y="22704775"/>
            <a:ext cx="201529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comforting</a:t>
            </a:r>
          </a:p>
        </p:txBody>
      </p:sp>
      <p:cxnSp>
        <p:nvCxnSpPr>
          <p:cNvPr id="93" name="Gerader Verbinder 92">
            <a:extLst>
              <a:ext uri="{FF2B5EF4-FFF2-40B4-BE49-F238E27FC236}">
                <a16:creationId xmlns:a16="http://schemas.microsoft.com/office/drawing/2014/main" id="{0CCCAD79-4C61-BFD4-14FC-A7060F0973D5}"/>
              </a:ext>
            </a:extLst>
          </p:cNvPr>
          <p:cNvCxnSpPr>
            <a:cxnSpLocks/>
          </p:cNvCxnSpPr>
          <p:nvPr/>
        </p:nvCxnSpPr>
        <p:spPr>
          <a:xfrm flipH="1">
            <a:off x="31692757" y="22992784"/>
            <a:ext cx="603782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feld 93">
            <a:extLst>
              <a:ext uri="{FF2B5EF4-FFF2-40B4-BE49-F238E27FC236}">
                <a16:creationId xmlns:a16="http://schemas.microsoft.com/office/drawing/2014/main" id="{560B81AF-C4F0-869D-4834-B391E4A39155}"/>
              </a:ext>
            </a:extLst>
          </p:cNvPr>
          <p:cNvSpPr txBox="1"/>
          <p:nvPr/>
        </p:nvSpPr>
        <p:spPr>
          <a:xfrm>
            <a:off x="28506159" y="19409721"/>
            <a:ext cx="16071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relieving</a:t>
            </a:r>
          </a:p>
        </p:txBody>
      </p:sp>
      <p:cxnSp>
        <p:nvCxnSpPr>
          <p:cNvPr id="95" name="Gerader Verbinder 94">
            <a:extLst>
              <a:ext uri="{FF2B5EF4-FFF2-40B4-BE49-F238E27FC236}">
                <a16:creationId xmlns:a16="http://schemas.microsoft.com/office/drawing/2014/main" id="{5CEB3727-E89D-32FC-86A0-5C50222F0069}"/>
              </a:ext>
            </a:extLst>
          </p:cNvPr>
          <p:cNvCxnSpPr>
            <a:cxnSpLocks/>
          </p:cNvCxnSpPr>
          <p:nvPr/>
        </p:nvCxnSpPr>
        <p:spPr>
          <a:xfrm>
            <a:off x="29887047" y="18740950"/>
            <a:ext cx="0" cy="6574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Textfeld 95">
            <a:extLst>
              <a:ext uri="{FF2B5EF4-FFF2-40B4-BE49-F238E27FC236}">
                <a16:creationId xmlns:a16="http://schemas.microsoft.com/office/drawing/2014/main" id="{9A23F4B7-8A1A-21CD-33BD-598B9C223BED}"/>
              </a:ext>
            </a:extLst>
          </p:cNvPr>
          <p:cNvSpPr txBox="1"/>
          <p:nvPr/>
        </p:nvSpPr>
        <p:spPr>
          <a:xfrm>
            <a:off x="28482119" y="16978856"/>
            <a:ext cx="18387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lightening</a:t>
            </a:r>
          </a:p>
        </p:txBody>
      </p:sp>
      <p:cxnSp>
        <p:nvCxnSpPr>
          <p:cNvPr id="97" name="Gerader Verbinder 96">
            <a:extLst>
              <a:ext uri="{FF2B5EF4-FFF2-40B4-BE49-F238E27FC236}">
                <a16:creationId xmlns:a16="http://schemas.microsoft.com/office/drawing/2014/main" id="{88074575-EF90-E565-6A93-26C5A504E23E}"/>
              </a:ext>
            </a:extLst>
          </p:cNvPr>
          <p:cNvCxnSpPr>
            <a:cxnSpLocks/>
          </p:cNvCxnSpPr>
          <p:nvPr/>
        </p:nvCxnSpPr>
        <p:spPr>
          <a:xfrm>
            <a:off x="29116389" y="17666941"/>
            <a:ext cx="0" cy="17427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Gerader Verbinder 97">
            <a:extLst>
              <a:ext uri="{FF2B5EF4-FFF2-40B4-BE49-F238E27FC236}">
                <a16:creationId xmlns:a16="http://schemas.microsoft.com/office/drawing/2014/main" id="{ECD52C32-CC1B-A479-F790-F47A0B00DBC6}"/>
              </a:ext>
            </a:extLst>
          </p:cNvPr>
          <p:cNvCxnSpPr>
            <a:cxnSpLocks/>
            <a:stCxn id="96" idx="3"/>
            <a:endCxn id="17" idx="2"/>
          </p:cNvCxnSpPr>
          <p:nvPr/>
        </p:nvCxnSpPr>
        <p:spPr>
          <a:xfrm flipV="1">
            <a:off x="30320892" y="16326864"/>
            <a:ext cx="5254265" cy="9443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Gerader Verbinder 98">
            <a:extLst>
              <a:ext uri="{FF2B5EF4-FFF2-40B4-BE49-F238E27FC236}">
                <a16:creationId xmlns:a16="http://schemas.microsoft.com/office/drawing/2014/main" id="{81306EF9-8DD9-3940-0975-65460798ED0B}"/>
              </a:ext>
            </a:extLst>
          </p:cNvPr>
          <p:cNvCxnSpPr>
            <a:cxnSpLocks/>
            <a:stCxn id="77" idx="0"/>
          </p:cNvCxnSpPr>
          <p:nvPr/>
        </p:nvCxnSpPr>
        <p:spPr>
          <a:xfrm flipH="1" flipV="1">
            <a:off x="23581895" y="13186611"/>
            <a:ext cx="12222780" cy="49233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Textfeld 100">
            <a:extLst>
              <a:ext uri="{FF2B5EF4-FFF2-40B4-BE49-F238E27FC236}">
                <a16:creationId xmlns:a16="http://schemas.microsoft.com/office/drawing/2014/main" id="{B4B95D40-4B87-39EC-EF79-BC51665DE2F9}"/>
              </a:ext>
            </a:extLst>
          </p:cNvPr>
          <p:cNvSpPr txBox="1"/>
          <p:nvPr/>
        </p:nvSpPr>
        <p:spPr>
          <a:xfrm>
            <a:off x="10450123" y="9675598"/>
            <a:ext cx="2130776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 dirty="0"/>
              <a:t>penetrating</a:t>
            </a:r>
          </a:p>
        </p:txBody>
      </p:sp>
      <p:cxnSp>
        <p:nvCxnSpPr>
          <p:cNvPr id="102" name="Gerader Verbinder 101">
            <a:extLst>
              <a:ext uri="{FF2B5EF4-FFF2-40B4-BE49-F238E27FC236}">
                <a16:creationId xmlns:a16="http://schemas.microsoft.com/office/drawing/2014/main" id="{B59CCC94-E76E-C1B5-D4BC-9DA5A27A27B4}"/>
              </a:ext>
            </a:extLst>
          </p:cNvPr>
          <p:cNvCxnSpPr>
            <a:cxnSpLocks/>
          </p:cNvCxnSpPr>
          <p:nvPr/>
        </p:nvCxnSpPr>
        <p:spPr>
          <a:xfrm flipH="1">
            <a:off x="4465983" y="9975727"/>
            <a:ext cx="586634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Textfeld 102">
            <a:extLst>
              <a:ext uri="{FF2B5EF4-FFF2-40B4-BE49-F238E27FC236}">
                <a16:creationId xmlns:a16="http://schemas.microsoft.com/office/drawing/2014/main" id="{0E6E85B7-0BD6-8EB7-92F4-C8931C69D02E}"/>
              </a:ext>
            </a:extLst>
          </p:cNvPr>
          <p:cNvSpPr txBox="1"/>
          <p:nvPr/>
        </p:nvSpPr>
        <p:spPr>
          <a:xfrm>
            <a:off x="32456389" y="26062432"/>
            <a:ext cx="284385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flowing through</a:t>
            </a:r>
          </a:p>
        </p:txBody>
      </p:sp>
      <p:cxnSp>
        <p:nvCxnSpPr>
          <p:cNvPr id="104" name="Gerader Verbinder 103">
            <a:extLst>
              <a:ext uri="{FF2B5EF4-FFF2-40B4-BE49-F238E27FC236}">
                <a16:creationId xmlns:a16="http://schemas.microsoft.com/office/drawing/2014/main" id="{587081B1-90A4-E143-1036-988F644036A6}"/>
              </a:ext>
            </a:extLst>
          </p:cNvPr>
          <p:cNvCxnSpPr>
            <a:cxnSpLocks/>
            <a:stCxn id="21" idx="1"/>
          </p:cNvCxnSpPr>
          <p:nvPr/>
        </p:nvCxnSpPr>
        <p:spPr>
          <a:xfrm flipH="1">
            <a:off x="34355314" y="19686157"/>
            <a:ext cx="5154002" cy="642322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Gerader Verbinder 104">
            <a:extLst>
              <a:ext uri="{FF2B5EF4-FFF2-40B4-BE49-F238E27FC236}">
                <a16:creationId xmlns:a16="http://schemas.microsoft.com/office/drawing/2014/main" id="{C7EE45B4-1838-AFEB-52B9-B41B55F5F072}"/>
              </a:ext>
            </a:extLst>
          </p:cNvPr>
          <p:cNvCxnSpPr>
            <a:cxnSpLocks/>
            <a:stCxn id="36" idx="0"/>
            <a:endCxn id="44" idx="1"/>
          </p:cNvCxnSpPr>
          <p:nvPr/>
        </p:nvCxnSpPr>
        <p:spPr>
          <a:xfrm flipV="1">
            <a:off x="36635471" y="11391610"/>
            <a:ext cx="895802" cy="113963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Gerader Verbinder 105">
            <a:extLst>
              <a:ext uri="{FF2B5EF4-FFF2-40B4-BE49-F238E27FC236}">
                <a16:creationId xmlns:a16="http://schemas.microsoft.com/office/drawing/2014/main" id="{12E5E357-C024-02F9-B5A1-24CAA3288D67}"/>
              </a:ext>
            </a:extLst>
          </p:cNvPr>
          <p:cNvCxnSpPr>
            <a:cxnSpLocks/>
            <a:stCxn id="44" idx="3"/>
          </p:cNvCxnSpPr>
          <p:nvPr/>
        </p:nvCxnSpPr>
        <p:spPr>
          <a:xfrm>
            <a:off x="39579847" y="11391610"/>
            <a:ext cx="1088579" cy="123266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Textfeld 106">
            <a:extLst>
              <a:ext uri="{FF2B5EF4-FFF2-40B4-BE49-F238E27FC236}">
                <a16:creationId xmlns:a16="http://schemas.microsoft.com/office/drawing/2014/main" id="{F91FCEC8-25B6-4025-3476-AAC74933F748}"/>
              </a:ext>
            </a:extLst>
          </p:cNvPr>
          <p:cNvSpPr txBox="1"/>
          <p:nvPr/>
        </p:nvSpPr>
        <p:spPr>
          <a:xfrm>
            <a:off x="16022315" y="14285336"/>
            <a:ext cx="104246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C00000"/>
                </a:solidFill>
              </a:rPr>
              <a:t>scary</a:t>
            </a:r>
          </a:p>
        </p:txBody>
      </p:sp>
      <p:sp>
        <p:nvSpPr>
          <p:cNvPr id="108" name="Textfeld 107">
            <a:extLst>
              <a:ext uri="{FF2B5EF4-FFF2-40B4-BE49-F238E27FC236}">
                <a16:creationId xmlns:a16="http://schemas.microsoft.com/office/drawing/2014/main" id="{F4D9CF21-D27E-97B2-28F7-F4873461587E}"/>
              </a:ext>
            </a:extLst>
          </p:cNvPr>
          <p:cNvSpPr txBox="1"/>
          <p:nvPr/>
        </p:nvSpPr>
        <p:spPr>
          <a:xfrm>
            <a:off x="4711206" y="8380181"/>
            <a:ext cx="141417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paining</a:t>
            </a:r>
          </a:p>
        </p:txBody>
      </p:sp>
      <p:cxnSp>
        <p:nvCxnSpPr>
          <p:cNvPr id="109" name="Gerader Verbinder 108">
            <a:extLst>
              <a:ext uri="{FF2B5EF4-FFF2-40B4-BE49-F238E27FC236}">
                <a16:creationId xmlns:a16="http://schemas.microsoft.com/office/drawing/2014/main" id="{653681F8-EA60-3AAD-D107-F2FFB76D768C}"/>
              </a:ext>
            </a:extLst>
          </p:cNvPr>
          <p:cNvCxnSpPr>
            <a:cxnSpLocks/>
            <a:endCxn id="101" idx="1"/>
          </p:cNvCxnSpPr>
          <p:nvPr/>
        </p:nvCxnSpPr>
        <p:spPr>
          <a:xfrm>
            <a:off x="6188765" y="8746435"/>
            <a:ext cx="4261358" cy="12215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Textfeld 109">
            <a:extLst>
              <a:ext uri="{FF2B5EF4-FFF2-40B4-BE49-F238E27FC236}">
                <a16:creationId xmlns:a16="http://schemas.microsoft.com/office/drawing/2014/main" id="{258A63C4-58DA-1A8A-AEC7-439ED4810C24}"/>
              </a:ext>
            </a:extLst>
          </p:cNvPr>
          <p:cNvSpPr txBox="1"/>
          <p:nvPr/>
        </p:nvSpPr>
        <p:spPr>
          <a:xfrm>
            <a:off x="12861686" y="2941967"/>
            <a:ext cx="1628203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 dirty="0"/>
              <a:t>irritating</a:t>
            </a:r>
          </a:p>
        </p:txBody>
      </p:sp>
      <p:cxnSp>
        <p:nvCxnSpPr>
          <p:cNvPr id="111" name="Gerader Verbinder 110">
            <a:extLst>
              <a:ext uri="{FF2B5EF4-FFF2-40B4-BE49-F238E27FC236}">
                <a16:creationId xmlns:a16="http://schemas.microsoft.com/office/drawing/2014/main" id="{CB91A6BB-D3E5-E72A-8D40-E15F2BADAF01}"/>
              </a:ext>
            </a:extLst>
          </p:cNvPr>
          <p:cNvCxnSpPr>
            <a:cxnSpLocks/>
          </p:cNvCxnSpPr>
          <p:nvPr/>
        </p:nvCxnSpPr>
        <p:spPr>
          <a:xfrm flipV="1">
            <a:off x="13796109" y="3579085"/>
            <a:ext cx="0" cy="1051658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Textfeld 111">
            <a:extLst>
              <a:ext uri="{FF2B5EF4-FFF2-40B4-BE49-F238E27FC236}">
                <a16:creationId xmlns:a16="http://schemas.microsoft.com/office/drawing/2014/main" id="{2A7159A4-D3B0-22B2-B9E5-0C319ECC5979}"/>
              </a:ext>
            </a:extLst>
          </p:cNvPr>
          <p:cNvSpPr txBox="1"/>
          <p:nvPr/>
        </p:nvSpPr>
        <p:spPr>
          <a:xfrm>
            <a:off x="15465769" y="4094334"/>
            <a:ext cx="179145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confusing</a:t>
            </a:r>
          </a:p>
        </p:txBody>
      </p:sp>
      <p:sp>
        <p:nvSpPr>
          <p:cNvPr id="113" name="Textfeld 112">
            <a:extLst>
              <a:ext uri="{FF2B5EF4-FFF2-40B4-BE49-F238E27FC236}">
                <a16:creationId xmlns:a16="http://schemas.microsoft.com/office/drawing/2014/main" id="{FAC9D404-E526-81FD-F801-267650D8A3B9}"/>
              </a:ext>
            </a:extLst>
          </p:cNvPr>
          <p:cNvSpPr txBox="1"/>
          <p:nvPr/>
        </p:nvSpPr>
        <p:spPr>
          <a:xfrm>
            <a:off x="11120845" y="17897414"/>
            <a:ext cx="19754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oppressive</a:t>
            </a:r>
          </a:p>
        </p:txBody>
      </p:sp>
      <p:cxnSp>
        <p:nvCxnSpPr>
          <p:cNvPr id="114" name="Gerader Verbinder 113">
            <a:extLst>
              <a:ext uri="{FF2B5EF4-FFF2-40B4-BE49-F238E27FC236}">
                <a16:creationId xmlns:a16="http://schemas.microsoft.com/office/drawing/2014/main" id="{B20B4483-B2E8-E7D3-A58F-0E4253C734D9}"/>
              </a:ext>
            </a:extLst>
          </p:cNvPr>
          <p:cNvCxnSpPr>
            <a:endCxn id="113" idx="1"/>
          </p:cNvCxnSpPr>
          <p:nvPr/>
        </p:nvCxnSpPr>
        <p:spPr>
          <a:xfrm>
            <a:off x="6778229" y="16267559"/>
            <a:ext cx="4342616" cy="19222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Gerader Verbinder 114">
            <a:extLst>
              <a:ext uri="{FF2B5EF4-FFF2-40B4-BE49-F238E27FC236}">
                <a16:creationId xmlns:a16="http://schemas.microsoft.com/office/drawing/2014/main" id="{C1C7D896-A239-04F2-06CA-49FA5069E9E6}"/>
              </a:ext>
            </a:extLst>
          </p:cNvPr>
          <p:cNvCxnSpPr>
            <a:cxnSpLocks/>
          </p:cNvCxnSpPr>
          <p:nvPr/>
        </p:nvCxnSpPr>
        <p:spPr>
          <a:xfrm>
            <a:off x="9762097" y="18224014"/>
            <a:ext cx="133993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Gerader Verbinder 115">
            <a:extLst>
              <a:ext uri="{FF2B5EF4-FFF2-40B4-BE49-F238E27FC236}">
                <a16:creationId xmlns:a16="http://schemas.microsoft.com/office/drawing/2014/main" id="{E87019A1-B2E5-79DC-823C-A9735B6B44C3}"/>
              </a:ext>
            </a:extLst>
          </p:cNvPr>
          <p:cNvCxnSpPr>
            <a:cxnSpLocks/>
          </p:cNvCxnSpPr>
          <p:nvPr/>
        </p:nvCxnSpPr>
        <p:spPr>
          <a:xfrm>
            <a:off x="12191385" y="18538331"/>
            <a:ext cx="0" cy="27240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Textfeld 116">
            <a:extLst>
              <a:ext uri="{FF2B5EF4-FFF2-40B4-BE49-F238E27FC236}">
                <a16:creationId xmlns:a16="http://schemas.microsoft.com/office/drawing/2014/main" id="{A881A1BE-F71B-F36E-EE58-7C3E89637AC9}"/>
              </a:ext>
            </a:extLst>
          </p:cNvPr>
          <p:cNvSpPr txBox="1"/>
          <p:nvPr/>
        </p:nvSpPr>
        <p:spPr>
          <a:xfrm>
            <a:off x="11284971" y="21286762"/>
            <a:ext cx="129734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stifling</a:t>
            </a:r>
          </a:p>
        </p:txBody>
      </p:sp>
      <p:cxnSp>
        <p:nvCxnSpPr>
          <p:cNvPr id="118" name="Gerader Verbinder 117">
            <a:extLst>
              <a:ext uri="{FF2B5EF4-FFF2-40B4-BE49-F238E27FC236}">
                <a16:creationId xmlns:a16="http://schemas.microsoft.com/office/drawing/2014/main" id="{BB6ACC24-3ACC-59B7-7571-CD736B163948}"/>
              </a:ext>
            </a:extLst>
          </p:cNvPr>
          <p:cNvCxnSpPr>
            <a:cxnSpLocks/>
          </p:cNvCxnSpPr>
          <p:nvPr/>
        </p:nvCxnSpPr>
        <p:spPr>
          <a:xfrm flipV="1">
            <a:off x="12245009" y="14735647"/>
            <a:ext cx="3654055" cy="31812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Gerader Verbinder 118">
            <a:extLst>
              <a:ext uri="{FF2B5EF4-FFF2-40B4-BE49-F238E27FC236}">
                <a16:creationId xmlns:a16="http://schemas.microsoft.com/office/drawing/2014/main" id="{7D75E426-2CB5-9571-7E3D-3F493A059813}"/>
              </a:ext>
            </a:extLst>
          </p:cNvPr>
          <p:cNvCxnSpPr>
            <a:cxnSpLocks/>
          </p:cNvCxnSpPr>
          <p:nvPr/>
        </p:nvCxnSpPr>
        <p:spPr>
          <a:xfrm>
            <a:off x="14556414" y="14596322"/>
            <a:ext cx="134265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Textfeld 119">
            <a:extLst>
              <a:ext uri="{FF2B5EF4-FFF2-40B4-BE49-F238E27FC236}">
                <a16:creationId xmlns:a16="http://schemas.microsoft.com/office/drawing/2014/main" id="{9B0F9E1E-B423-8AA2-3B9B-FB8283F23D10}"/>
              </a:ext>
            </a:extLst>
          </p:cNvPr>
          <p:cNvSpPr txBox="1"/>
          <p:nvPr/>
        </p:nvSpPr>
        <p:spPr>
          <a:xfrm>
            <a:off x="25968458" y="6091207"/>
            <a:ext cx="317407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brightening mood</a:t>
            </a:r>
          </a:p>
        </p:txBody>
      </p:sp>
      <p:cxnSp>
        <p:nvCxnSpPr>
          <p:cNvPr id="121" name="Gerader Verbinder 120">
            <a:extLst>
              <a:ext uri="{FF2B5EF4-FFF2-40B4-BE49-F238E27FC236}">
                <a16:creationId xmlns:a16="http://schemas.microsoft.com/office/drawing/2014/main" id="{3384BBE6-0FBB-1CDE-48D2-61E6A8E5B15E}"/>
              </a:ext>
            </a:extLst>
          </p:cNvPr>
          <p:cNvCxnSpPr>
            <a:cxnSpLocks/>
          </p:cNvCxnSpPr>
          <p:nvPr/>
        </p:nvCxnSpPr>
        <p:spPr>
          <a:xfrm>
            <a:off x="27203233" y="3662415"/>
            <a:ext cx="0" cy="252626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" name="Textfeld 121">
            <a:extLst>
              <a:ext uri="{FF2B5EF4-FFF2-40B4-BE49-F238E27FC236}">
                <a16:creationId xmlns:a16="http://schemas.microsoft.com/office/drawing/2014/main" id="{C4324F46-E6AC-7BDC-1F05-FBAA43AC4C60}"/>
              </a:ext>
            </a:extLst>
          </p:cNvPr>
          <p:cNvSpPr txBox="1"/>
          <p:nvPr/>
        </p:nvSpPr>
        <p:spPr>
          <a:xfrm>
            <a:off x="17894461" y="12285023"/>
            <a:ext cx="303159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casting a shadow</a:t>
            </a:r>
          </a:p>
        </p:txBody>
      </p:sp>
      <p:sp>
        <p:nvSpPr>
          <p:cNvPr id="123" name="Textfeld 122">
            <a:extLst>
              <a:ext uri="{FF2B5EF4-FFF2-40B4-BE49-F238E27FC236}">
                <a16:creationId xmlns:a16="http://schemas.microsoft.com/office/drawing/2014/main" id="{C08FE5FB-0A25-A432-37E3-520C4EE92FD3}"/>
              </a:ext>
            </a:extLst>
          </p:cNvPr>
          <p:cNvSpPr txBox="1"/>
          <p:nvPr/>
        </p:nvSpPr>
        <p:spPr>
          <a:xfrm>
            <a:off x="16715942" y="21306131"/>
            <a:ext cx="1586716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/>
              <a:t>isolating</a:t>
            </a:r>
          </a:p>
        </p:txBody>
      </p:sp>
      <p:cxnSp>
        <p:nvCxnSpPr>
          <p:cNvPr id="124" name="Gerader Verbinder 123">
            <a:extLst>
              <a:ext uri="{FF2B5EF4-FFF2-40B4-BE49-F238E27FC236}">
                <a16:creationId xmlns:a16="http://schemas.microsoft.com/office/drawing/2014/main" id="{982A926A-CC8C-82BB-2753-E5DC97F29E6B}"/>
              </a:ext>
            </a:extLst>
          </p:cNvPr>
          <p:cNvCxnSpPr>
            <a:cxnSpLocks/>
          </p:cNvCxnSpPr>
          <p:nvPr/>
        </p:nvCxnSpPr>
        <p:spPr>
          <a:xfrm flipH="1">
            <a:off x="13194890" y="21612050"/>
            <a:ext cx="347513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5" name="Textfeld 124">
            <a:extLst>
              <a:ext uri="{FF2B5EF4-FFF2-40B4-BE49-F238E27FC236}">
                <a16:creationId xmlns:a16="http://schemas.microsoft.com/office/drawing/2014/main" id="{84D45441-CC49-8B59-08F9-C4EE193CF579}"/>
              </a:ext>
            </a:extLst>
          </p:cNvPr>
          <p:cNvSpPr txBox="1"/>
          <p:nvPr/>
        </p:nvSpPr>
        <p:spPr>
          <a:xfrm>
            <a:off x="1378425" y="20302947"/>
            <a:ext cx="21339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constricting</a:t>
            </a:r>
          </a:p>
        </p:txBody>
      </p:sp>
      <p:cxnSp>
        <p:nvCxnSpPr>
          <p:cNvPr id="126" name="Gerader Verbinder 125">
            <a:extLst>
              <a:ext uri="{FF2B5EF4-FFF2-40B4-BE49-F238E27FC236}">
                <a16:creationId xmlns:a16="http://schemas.microsoft.com/office/drawing/2014/main" id="{2E865B9D-A1EE-AA55-7D9D-A8F221981369}"/>
              </a:ext>
            </a:extLst>
          </p:cNvPr>
          <p:cNvCxnSpPr>
            <a:cxnSpLocks/>
          </p:cNvCxnSpPr>
          <p:nvPr/>
        </p:nvCxnSpPr>
        <p:spPr>
          <a:xfrm>
            <a:off x="1825918" y="16414501"/>
            <a:ext cx="0" cy="38537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Gerader Verbinder 126">
            <a:extLst>
              <a:ext uri="{FF2B5EF4-FFF2-40B4-BE49-F238E27FC236}">
                <a16:creationId xmlns:a16="http://schemas.microsoft.com/office/drawing/2014/main" id="{908F6DE8-FF66-A782-E3DE-BCC75038A0D4}"/>
              </a:ext>
            </a:extLst>
          </p:cNvPr>
          <p:cNvCxnSpPr/>
          <p:nvPr/>
        </p:nvCxnSpPr>
        <p:spPr>
          <a:xfrm flipH="1">
            <a:off x="3428324" y="20622065"/>
            <a:ext cx="173361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Gerader Verbinder 127">
            <a:extLst>
              <a:ext uri="{FF2B5EF4-FFF2-40B4-BE49-F238E27FC236}">
                <a16:creationId xmlns:a16="http://schemas.microsoft.com/office/drawing/2014/main" id="{757B9BE1-9E49-2A96-D6B1-AEBAC024C88C}"/>
              </a:ext>
            </a:extLst>
          </p:cNvPr>
          <p:cNvCxnSpPr>
            <a:stCxn id="112" idx="1"/>
          </p:cNvCxnSpPr>
          <p:nvPr/>
        </p:nvCxnSpPr>
        <p:spPr>
          <a:xfrm flipH="1" flipV="1">
            <a:off x="14234543" y="3526742"/>
            <a:ext cx="1231226" cy="8599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9" name="Textfeld 128">
            <a:extLst>
              <a:ext uri="{FF2B5EF4-FFF2-40B4-BE49-F238E27FC236}">
                <a16:creationId xmlns:a16="http://schemas.microsoft.com/office/drawing/2014/main" id="{7704EAA1-DDB6-DC12-2CA1-24CC984E281F}"/>
              </a:ext>
            </a:extLst>
          </p:cNvPr>
          <p:cNvSpPr txBox="1"/>
          <p:nvPr/>
        </p:nvSpPr>
        <p:spPr>
          <a:xfrm>
            <a:off x="15200993" y="6583534"/>
            <a:ext cx="186961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disturbing</a:t>
            </a:r>
          </a:p>
        </p:txBody>
      </p:sp>
      <p:cxnSp>
        <p:nvCxnSpPr>
          <p:cNvPr id="130" name="Gerader Verbinder 129">
            <a:extLst>
              <a:ext uri="{FF2B5EF4-FFF2-40B4-BE49-F238E27FC236}">
                <a16:creationId xmlns:a16="http://schemas.microsoft.com/office/drawing/2014/main" id="{EE328B8C-09AC-52A7-0B91-2D23B54A5A4B}"/>
              </a:ext>
            </a:extLst>
          </p:cNvPr>
          <p:cNvCxnSpPr/>
          <p:nvPr/>
        </p:nvCxnSpPr>
        <p:spPr>
          <a:xfrm>
            <a:off x="15559443" y="7241982"/>
            <a:ext cx="0" cy="35339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Gerader Verbinder 130">
            <a:extLst>
              <a:ext uri="{FF2B5EF4-FFF2-40B4-BE49-F238E27FC236}">
                <a16:creationId xmlns:a16="http://schemas.microsoft.com/office/drawing/2014/main" id="{7FABD0FB-9D10-01B3-CBC2-921B33948FEC}"/>
              </a:ext>
            </a:extLst>
          </p:cNvPr>
          <p:cNvCxnSpPr>
            <a:cxnSpLocks/>
          </p:cNvCxnSpPr>
          <p:nvPr/>
        </p:nvCxnSpPr>
        <p:spPr>
          <a:xfrm flipH="1" flipV="1">
            <a:off x="14053930" y="3538330"/>
            <a:ext cx="1411839" cy="30452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Textfeld 131">
            <a:extLst>
              <a:ext uri="{FF2B5EF4-FFF2-40B4-BE49-F238E27FC236}">
                <a16:creationId xmlns:a16="http://schemas.microsoft.com/office/drawing/2014/main" id="{0DEE86B0-8A7A-0998-15FA-3360D2C6EE5B}"/>
              </a:ext>
            </a:extLst>
          </p:cNvPr>
          <p:cNvSpPr txBox="1"/>
          <p:nvPr/>
        </p:nvSpPr>
        <p:spPr>
          <a:xfrm>
            <a:off x="25649708" y="22721004"/>
            <a:ext cx="223753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encouraging</a:t>
            </a:r>
          </a:p>
        </p:txBody>
      </p:sp>
      <p:cxnSp>
        <p:nvCxnSpPr>
          <p:cNvPr id="133" name="Gerader Verbinder 132">
            <a:extLst>
              <a:ext uri="{FF2B5EF4-FFF2-40B4-BE49-F238E27FC236}">
                <a16:creationId xmlns:a16="http://schemas.microsoft.com/office/drawing/2014/main" id="{BB844578-6E45-1EC7-A499-450353C7FB1C}"/>
              </a:ext>
            </a:extLst>
          </p:cNvPr>
          <p:cNvCxnSpPr>
            <a:cxnSpLocks/>
          </p:cNvCxnSpPr>
          <p:nvPr/>
        </p:nvCxnSpPr>
        <p:spPr>
          <a:xfrm>
            <a:off x="27971102" y="23013392"/>
            <a:ext cx="191502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Gerader Verbinder 133">
            <a:extLst>
              <a:ext uri="{FF2B5EF4-FFF2-40B4-BE49-F238E27FC236}">
                <a16:creationId xmlns:a16="http://schemas.microsoft.com/office/drawing/2014/main" id="{5F7D6074-E00C-6E2F-B42A-C74B36D50BC7}"/>
              </a:ext>
            </a:extLst>
          </p:cNvPr>
          <p:cNvCxnSpPr>
            <a:cxnSpLocks/>
          </p:cNvCxnSpPr>
          <p:nvPr/>
        </p:nvCxnSpPr>
        <p:spPr>
          <a:xfrm flipH="1">
            <a:off x="26390003" y="6716644"/>
            <a:ext cx="216100" cy="159701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5" name="Textfeld 134">
            <a:extLst>
              <a:ext uri="{FF2B5EF4-FFF2-40B4-BE49-F238E27FC236}">
                <a16:creationId xmlns:a16="http://schemas.microsoft.com/office/drawing/2014/main" id="{FCC838A1-86C0-49A4-AC0A-F5FF550E45C8}"/>
              </a:ext>
            </a:extLst>
          </p:cNvPr>
          <p:cNvSpPr txBox="1"/>
          <p:nvPr/>
        </p:nvSpPr>
        <p:spPr>
          <a:xfrm>
            <a:off x="5340952" y="23495259"/>
            <a:ext cx="13724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muting</a:t>
            </a:r>
          </a:p>
        </p:txBody>
      </p:sp>
      <p:cxnSp>
        <p:nvCxnSpPr>
          <p:cNvPr id="136" name="Gerader Verbinder 135">
            <a:extLst>
              <a:ext uri="{FF2B5EF4-FFF2-40B4-BE49-F238E27FC236}">
                <a16:creationId xmlns:a16="http://schemas.microsoft.com/office/drawing/2014/main" id="{451007DB-B77E-2238-6CDA-22ED6F2686D8}"/>
              </a:ext>
            </a:extLst>
          </p:cNvPr>
          <p:cNvCxnSpPr>
            <a:cxnSpLocks/>
          </p:cNvCxnSpPr>
          <p:nvPr/>
        </p:nvCxnSpPr>
        <p:spPr>
          <a:xfrm>
            <a:off x="6161944" y="20957004"/>
            <a:ext cx="0" cy="25382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Gerader Verbinder 136">
            <a:extLst>
              <a:ext uri="{FF2B5EF4-FFF2-40B4-BE49-F238E27FC236}">
                <a16:creationId xmlns:a16="http://schemas.microsoft.com/office/drawing/2014/main" id="{06D05CAD-D0DA-AE34-E4B1-5339FCAB2DB2}"/>
              </a:ext>
            </a:extLst>
          </p:cNvPr>
          <p:cNvCxnSpPr>
            <a:cxnSpLocks/>
          </p:cNvCxnSpPr>
          <p:nvPr/>
        </p:nvCxnSpPr>
        <p:spPr>
          <a:xfrm>
            <a:off x="6823530" y="23787646"/>
            <a:ext cx="1095780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Gerader Verbinder 137">
            <a:extLst>
              <a:ext uri="{FF2B5EF4-FFF2-40B4-BE49-F238E27FC236}">
                <a16:creationId xmlns:a16="http://schemas.microsoft.com/office/drawing/2014/main" id="{0114F07F-FC01-80AE-A255-234C6A765A09}"/>
              </a:ext>
            </a:extLst>
          </p:cNvPr>
          <p:cNvCxnSpPr>
            <a:cxnSpLocks/>
          </p:cNvCxnSpPr>
          <p:nvPr/>
        </p:nvCxnSpPr>
        <p:spPr>
          <a:xfrm flipV="1">
            <a:off x="17781333" y="21940833"/>
            <a:ext cx="0" cy="184681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Gerader Verbinder 138">
            <a:extLst>
              <a:ext uri="{FF2B5EF4-FFF2-40B4-BE49-F238E27FC236}">
                <a16:creationId xmlns:a16="http://schemas.microsoft.com/office/drawing/2014/main" id="{DBAC581D-E91D-F4B7-C80F-2E7572B146E8}"/>
              </a:ext>
            </a:extLst>
          </p:cNvPr>
          <p:cNvCxnSpPr>
            <a:cxnSpLocks/>
          </p:cNvCxnSpPr>
          <p:nvPr/>
        </p:nvCxnSpPr>
        <p:spPr>
          <a:xfrm flipH="1">
            <a:off x="18294387" y="21591638"/>
            <a:ext cx="382773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Textfeld 139">
            <a:extLst>
              <a:ext uri="{FF2B5EF4-FFF2-40B4-BE49-F238E27FC236}">
                <a16:creationId xmlns:a16="http://schemas.microsoft.com/office/drawing/2014/main" id="{4E8E6EA2-6C73-4EE5-A674-490A45BDB812}"/>
              </a:ext>
            </a:extLst>
          </p:cNvPr>
          <p:cNvSpPr txBox="1"/>
          <p:nvPr/>
        </p:nvSpPr>
        <p:spPr>
          <a:xfrm>
            <a:off x="22171106" y="21290744"/>
            <a:ext cx="190648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protecting</a:t>
            </a:r>
          </a:p>
        </p:txBody>
      </p:sp>
      <p:cxnSp>
        <p:nvCxnSpPr>
          <p:cNvPr id="141" name="Gerader Verbinder 140">
            <a:extLst>
              <a:ext uri="{FF2B5EF4-FFF2-40B4-BE49-F238E27FC236}">
                <a16:creationId xmlns:a16="http://schemas.microsoft.com/office/drawing/2014/main" id="{C2FF6FC2-3EF5-BEAE-5550-91880ABF06AC}"/>
              </a:ext>
            </a:extLst>
          </p:cNvPr>
          <p:cNvCxnSpPr>
            <a:cxnSpLocks/>
          </p:cNvCxnSpPr>
          <p:nvPr/>
        </p:nvCxnSpPr>
        <p:spPr>
          <a:xfrm flipH="1">
            <a:off x="24084710" y="21599459"/>
            <a:ext cx="380253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2" name="Textfeld 141">
            <a:extLst>
              <a:ext uri="{FF2B5EF4-FFF2-40B4-BE49-F238E27FC236}">
                <a16:creationId xmlns:a16="http://schemas.microsoft.com/office/drawing/2014/main" id="{B21B82B2-E81A-2A1A-8780-35C69C104524}"/>
              </a:ext>
            </a:extLst>
          </p:cNvPr>
          <p:cNvSpPr txBox="1"/>
          <p:nvPr/>
        </p:nvSpPr>
        <p:spPr>
          <a:xfrm>
            <a:off x="28036416" y="21290744"/>
            <a:ext cx="17127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salvaging</a:t>
            </a:r>
          </a:p>
        </p:txBody>
      </p:sp>
      <p:cxnSp>
        <p:nvCxnSpPr>
          <p:cNvPr id="143" name="Gerader Verbinder 142">
            <a:extLst>
              <a:ext uri="{FF2B5EF4-FFF2-40B4-BE49-F238E27FC236}">
                <a16:creationId xmlns:a16="http://schemas.microsoft.com/office/drawing/2014/main" id="{97673EC4-F984-06F6-E685-CDD85DD78C19}"/>
              </a:ext>
            </a:extLst>
          </p:cNvPr>
          <p:cNvCxnSpPr/>
          <p:nvPr/>
        </p:nvCxnSpPr>
        <p:spPr>
          <a:xfrm>
            <a:off x="11842794" y="12571004"/>
            <a:ext cx="576757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Gerader Verbinder 143">
            <a:extLst>
              <a:ext uri="{FF2B5EF4-FFF2-40B4-BE49-F238E27FC236}">
                <a16:creationId xmlns:a16="http://schemas.microsoft.com/office/drawing/2014/main" id="{87346B3E-C7CD-7894-4455-DB39C40ABDFB}"/>
              </a:ext>
            </a:extLst>
          </p:cNvPr>
          <p:cNvCxnSpPr>
            <a:cxnSpLocks/>
          </p:cNvCxnSpPr>
          <p:nvPr/>
        </p:nvCxnSpPr>
        <p:spPr>
          <a:xfrm>
            <a:off x="20607255" y="8848854"/>
            <a:ext cx="0" cy="232443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Gerader Verbinder 144">
            <a:extLst>
              <a:ext uri="{FF2B5EF4-FFF2-40B4-BE49-F238E27FC236}">
                <a16:creationId xmlns:a16="http://schemas.microsoft.com/office/drawing/2014/main" id="{6C36AE7A-2D64-A77F-56F1-628C804A4971}"/>
              </a:ext>
            </a:extLst>
          </p:cNvPr>
          <p:cNvCxnSpPr/>
          <p:nvPr/>
        </p:nvCxnSpPr>
        <p:spPr>
          <a:xfrm flipH="1">
            <a:off x="19670591" y="7212749"/>
            <a:ext cx="1584873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6" name="Textfeld 145">
            <a:extLst>
              <a:ext uri="{FF2B5EF4-FFF2-40B4-BE49-F238E27FC236}">
                <a16:creationId xmlns:a16="http://schemas.microsoft.com/office/drawing/2014/main" id="{304487D3-571E-6E2B-BC89-A7A20A544758}"/>
              </a:ext>
            </a:extLst>
          </p:cNvPr>
          <p:cNvSpPr txBox="1"/>
          <p:nvPr/>
        </p:nvSpPr>
        <p:spPr>
          <a:xfrm>
            <a:off x="18017364" y="6951023"/>
            <a:ext cx="138672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cooling</a:t>
            </a:r>
          </a:p>
        </p:txBody>
      </p:sp>
      <p:cxnSp>
        <p:nvCxnSpPr>
          <p:cNvPr id="147" name="Gerader Verbinder 146">
            <a:extLst>
              <a:ext uri="{FF2B5EF4-FFF2-40B4-BE49-F238E27FC236}">
                <a16:creationId xmlns:a16="http://schemas.microsoft.com/office/drawing/2014/main" id="{056762D3-8631-21F2-B693-8E5F7A359F0A}"/>
              </a:ext>
            </a:extLst>
          </p:cNvPr>
          <p:cNvCxnSpPr>
            <a:cxnSpLocks/>
          </p:cNvCxnSpPr>
          <p:nvPr/>
        </p:nvCxnSpPr>
        <p:spPr>
          <a:xfrm>
            <a:off x="18666437" y="7576279"/>
            <a:ext cx="0" cy="452000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Gerader Verbinder 147">
            <a:extLst>
              <a:ext uri="{FF2B5EF4-FFF2-40B4-BE49-F238E27FC236}">
                <a16:creationId xmlns:a16="http://schemas.microsoft.com/office/drawing/2014/main" id="{E6A3FEA0-5BE5-AA41-42EB-F2EA41C8DC85}"/>
              </a:ext>
            </a:extLst>
          </p:cNvPr>
          <p:cNvCxnSpPr>
            <a:cxnSpLocks/>
          </p:cNvCxnSpPr>
          <p:nvPr/>
        </p:nvCxnSpPr>
        <p:spPr>
          <a:xfrm>
            <a:off x="17064780" y="14567160"/>
            <a:ext cx="187268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9" name="Textfeld 148">
            <a:extLst>
              <a:ext uri="{FF2B5EF4-FFF2-40B4-BE49-F238E27FC236}">
                <a16:creationId xmlns:a16="http://schemas.microsoft.com/office/drawing/2014/main" id="{E7615953-C1AA-7A51-F187-8DAA3CEA929D}"/>
              </a:ext>
            </a:extLst>
          </p:cNvPr>
          <p:cNvSpPr txBox="1"/>
          <p:nvPr/>
        </p:nvSpPr>
        <p:spPr>
          <a:xfrm>
            <a:off x="19098092" y="14289741"/>
            <a:ext cx="265168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>
                <a:solidFill>
                  <a:srgbClr val="C00000"/>
                </a:solidFill>
              </a:rPr>
              <a:t>emotionalizing</a:t>
            </a:r>
          </a:p>
        </p:txBody>
      </p:sp>
      <p:cxnSp>
        <p:nvCxnSpPr>
          <p:cNvPr id="150" name="Gerader Verbinder 149">
            <a:extLst>
              <a:ext uri="{FF2B5EF4-FFF2-40B4-BE49-F238E27FC236}">
                <a16:creationId xmlns:a16="http://schemas.microsoft.com/office/drawing/2014/main" id="{01FF3F40-4D67-6218-1082-322CA9D7E183}"/>
              </a:ext>
            </a:extLst>
          </p:cNvPr>
          <p:cNvCxnSpPr>
            <a:cxnSpLocks/>
          </p:cNvCxnSpPr>
          <p:nvPr/>
        </p:nvCxnSpPr>
        <p:spPr>
          <a:xfrm>
            <a:off x="16773727" y="7241982"/>
            <a:ext cx="0" cy="6901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1" name="Textfeld 150">
            <a:extLst>
              <a:ext uri="{FF2B5EF4-FFF2-40B4-BE49-F238E27FC236}">
                <a16:creationId xmlns:a16="http://schemas.microsoft.com/office/drawing/2014/main" id="{65CDA284-D843-D589-4445-580C29D2F22B}"/>
              </a:ext>
            </a:extLst>
          </p:cNvPr>
          <p:cNvSpPr txBox="1"/>
          <p:nvPr/>
        </p:nvSpPr>
        <p:spPr>
          <a:xfrm>
            <a:off x="27025352" y="9681758"/>
            <a:ext cx="163237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stunning</a:t>
            </a:r>
          </a:p>
        </p:txBody>
      </p:sp>
      <p:cxnSp>
        <p:nvCxnSpPr>
          <p:cNvPr id="152" name="Gerader Verbinder 151">
            <a:extLst>
              <a:ext uri="{FF2B5EF4-FFF2-40B4-BE49-F238E27FC236}">
                <a16:creationId xmlns:a16="http://schemas.microsoft.com/office/drawing/2014/main" id="{81F87D19-1290-211E-CB35-90EC2215A6E1}"/>
              </a:ext>
            </a:extLst>
          </p:cNvPr>
          <p:cNvCxnSpPr>
            <a:cxnSpLocks/>
          </p:cNvCxnSpPr>
          <p:nvPr/>
        </p:nvCxnSpPr>
        <p:spPr>
          <a:xfrm>
            <a:off x="28401872" y="10313574"/>
            <a:ext cx="0" cy="21888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Gerader Verbinder 152">
            <a:extLst>
              <a:ext uri="{FF2B5EF4-FFF2-40B4-BE49-F238E27FC236}">
                <a16:creationId xmlns:a16="http://schemas.microsoft.com/office/drawing/2014/main" id="{5A280597-0047-F3EE-5354-E473C9B8A7C0}"/>
              </a:ext>
            </a:extLst>
          </p:cNvPr>
          <p:cNvCxnSpPr>
            <a:cxnSpLocks/>
          </p:cNvCxnSpPr>
          <p:nvPr/>
        </p:nvCxnSpPr>
        <p:spPr>
          <a:xfrm flipH="1">
            <a:off x="26218829" y="26322162"/>
            <a:ext cx="623756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" name="Textfeld 153">
            <a:extLst>
              <a:ext uri="{FF2B5EF4-FFF2-40B4-BE49-F238E27FC236}">
                <a16:creationId xmlns:a16="http://schemas.microsoft.com/office/drawing/2014/main" id="{1FA2F4AC-7099-DD63-1ED9-6CCD2279A41D}"/>
              </a:ext>
            </a:extLst>
          </p:cNvPr>
          <p:cNvSpPr txBox="1"/>
          <p:nvPr/>
        </p:nvSpPr>
        <p:spPr>
          <a:xfrm>
            <a:off x="23998985" y="26029775"/>
            <a:ext cx="216014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overflowing</a:t>
            </a:r>
          </a:p>
        </p:txBody>
      </p:sp>
      <p:sp>
        <p:nvSpPr>
          <p:cNvPr id="155" name="Textfeld 154">
            <a:extLst>
              <a:ext uri="{FF2B5EF4-FFF2-40B4-BE49-F238E27FC236}">
                <a16:creationId xmlns:a16="http://schemas.microsoft.com/office/drawing/2014/main" id="{F431B3E7-DA99-0A47-2EC0-7F87790DED55}"/>
              </a:ext>
            </a:extLst>
          </p:cNvPr>
          <p:cNvSpPr txBox="1"/>
          <p:nvPr/>
        </p:nvSpPr>
        <p:spPr>
          <a:xfrm>
            <a:off x="19079021" y="13252186"/>
            <a:ext cx="130260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creepy</a:t>
            </a:r>
          </a:p>
        </p:txBody>
      </p:sp>
      <p:sp>
        <p:nvSpPr>
          <p:cNvPr id="156" name="Textfeld 155">
            <a:extLst>
              <a:ext uri="{FF2B5EF4-FFF2-40B4-BE49-F238E27FC236}">
                <a16:creationId xmlns:a16="http://schemas.microsoft.com/office/drawing/2014/main" id="{E5C8850A-520E-8BFC-142F-66352AFFEB93}"/>
              </a:ext>
            </a:extLst>
          </p:cNvPr>
          <p:cNvSpPr txBox="1"/>
          <p:nvPr/>
        </p:nvSpPr>
        <p:spPr>
          <a:xfrm>
            <a:off x="20478503" y="13225313"/>
            <a:ext cx="143180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i="1" dirty="0"/>
              <a:t>uncanny</a:t>
            </a:r>
          </a:p>
          <a:p>
            <a:r>
              <a:rPr lang="en-US" sz="2000" i="1" dirty="0"/>
              <a:t>atmosphere</a:t>
            </a:r>
          </a:p>
        </p:txBody>
      </p:sp>
      <p:sp>
        <p:nvSpPr>
          <p:cNvPr id="157" name="Textfeld 156">
            <a:extLst>
              <a:ext uri="{FF2B5EF4-FFF2-40B4-BE49-F238E27FC236}">
                <a16:creationId xmlns:a16="http://schemas.microsoft.com/office/drawing/2014/main" id="{86DDB71D-754C-91DA-C728-7AB6F9C143DA}"/>
              </a:ext>
            </a:extLst>
          </p:cNvPr>
          <p:cNvSpPr txBox="1"/>
          <p:nvPr/>
        </p:nvSpPr>
        <p:spPr>
          <a:xfrm>
            <a:off x="31707340" y="15703175"/>
            <a:ext cx="16071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relieving</a:t>
            </a:r>
          </a:p>
        </p:txBody>
      </p:sp>
      <p:cxnSp>
        <p:nvCxnSpPr>
          <p:cNvPr id="158" name="Gerader Verbinder 157">
            <a:extLst>
              <a:ext uri="{FF2B5EF4-FFF2-40B4-BE49-F238E27FC236}">
                <a16:creationId xmlns:a16="http://schemas.microsoft.com/office/drawing/2014/main" id="{B81814BC-434F-3FD7-087A-635582C8BCE8}"/>
              </a:ext>
            </a:extLst>
          </p:cNvPr>
          <p:cNvCxnSpPr>
            <a:cxnSpLocks/>
          </p:cNvCxnSpPr>
          <p:nvPr/>
        </p:nvCxnSpPr>
        <p:spPr>
          <a:xfrm flipH="1">
            <a:off x="33314511" y="16028653"/>
            <a:ext cx="160230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Gerader Verbinder 158">
            <a:extLst>
              <a:ext uri="{FF2B5EF4-FFF2-40B4-BE49-F238E27FC236}">
                <a16:creationId xmlns:a16="http://schemas.microsoft.com/office/drawing/2014/main" id="{305EE67E-EA79-1DF9-C75F-4974487C78DF}"/>
              </a:ext>
            </a:extLst>
          </p:cNvPr>
          <p:cNvCxnSpPr>
            <a:cxnSpLocks/>
            <a:endCxn id="96" idx="3"/>
          </p:cNvCxnSpPr>
          <p:nvPr/>
        </p:nvCxnSpPr>
        <p:spPr>
          <a:xfrm flipH="1">
            <a:off x="30320892" y="16075378"/>
            <a:ext cx="1389597" cy="119586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0" name="Textfeld 159">
            <a:extLst>
              <a:ext uri="{FF2B5EF4-FFF2-40B4-BE49-F238E27FC236}">
                <a16:creationId xmlns:a16="http://schemas.microsoft.com/office/drawing/2014/main" id="{269861A3-9476-43E4-4FD2-735367562AB9}"/>
              </a:ext>
            </a:extLst>
          </p:cNvPr>
          <p:cNvSpPr txBox="1"/>
          <p:nvPr/>
        </p:nvSpPr>
        <p:spPr>
          <a:xfrm>
            <a:off x="7620743" y="25983654"/>
            <a:ext cx="189584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burdening</a:t>
            </a:r>
          </a:p>
        </p:txBody>
      </p:sp>
      <p:sp>
        <p:nvSpPr>
          <p:cNvPr id="161" name="Textfeld 160">
            <a:extLst>
              <a:ext uri="{FF2B5EF4-FFF2-40B4-BE49-F238E27FC236}">
                <a16:creationId xmlns:a16="http://schemas.microsoft.com/office/drawing/2014/main" id="{2C286E02-0E62-8E16-7A91-7E5ADE4B8C12}"/>
              </a:ext>
            </a:extLst>
          </p:cNvPr>
          <p:cNvSpPr txBox="1"/>
          <p:nvPr/>
        </p:nvSpPr>
        <p:spPr>
          <a:xfrm>
            <a:off x="17907446" y="4085007"/>
            <a:ext cx="176099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flustering</a:t>
            </a:r>
          </a:p>
        </p:txBody>
      </p:sp>
      <p:sp>
        <p:nvSpPr>
          <p:cNvPr id="162" name="Textfeld 161">
            <a:extLst>
              <a:ext uri="{FF2B5EF4-FFF2-40B4-BE49-F238E27FC236}">
                <a16:creationId xmlns:a16="http://schemas.microsoft.com/office/drawing/2014/main" id="{B7642BB7-70CB-1F8E-BA4A-3C0D11E66B2D}"/>
              </a:ext>
            </a:extLst>
          </p:cNvPr>
          <p:cNvSpPr txBox="1"/>
          <p:nvPr/>
        </p:nvSpPr>
        <p:spPr>
          <a:xfrm>
            <a:off x="10678972" y="6635385"/>
            <a:ext cx="203010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tearing out</a:t>
            </a:r>
          </a:p>
        </p:txBody>
      </p:sp>
      <p:cxnSp>
        <p:nvCxnSpPr>
          <p:cNvPr id="163" name="Gerader Verbinder 162">
            <a:extLst>
              <a:ext uri="{FF2B5EF4-FFF2-40B4-BE49-F238E27FC236}">
                <a16:creationId xmlns:a16="http://schemas.microsoft.com/office/drawing/2014/main" id="{4F73A6F3-5AC4-BB3C-C6B1-787B3DDE6C69}"/>
              </a:ext>
            </a:extLst>
          </p:cNvPr>
          <p:cNvCxnSpPr/>
          <p:nvPr/>
        </p:nvCxnSpPr>
        <p:spPr>
          <a:xfrm>
            <a:off x="11823686" y="7223763"/>
            <a:ext cx="0" cy="233528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4" name="Textfeld 163">
            <a:extLst>
              <a:ext uri="{FF2B5EF4-FFF2-40B4-BE49-F238E27FC236}">
                <a16:creationId xmlns:a16="http://schemas.microsoft.com/office/drawing/2014/main" id="{BC401FEA-3246-48CB-C784-5F025D17DBB9}"/>
              </a:ext>
            </a:extLst>
          </p:cNvPr>
          <p:cNvSpPr txBox="1"/>
          <p:nvPr/>
        </p:nvSpPr>
        <p:spPr>
          <a:xfrm>
            <a:off x="22742635" y="14281322"/>
            <a:ext cx="226972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disinhibitory</a:t>
            </a:r>
          </a:p>
        </p:txBody>
      </p:sp>
      <p:sp>
        <p:nvSpPr>
          <p:cNvPr id="166" name="Textfeld 165">
            <a:extLst>
              <a:ext uri="{FF2B5EF4-FFF2-40B4-BE49-F238E27FC236}">
                <a16:creationId xmlns:a16="http://schemas.microsoft.com/office/drawing/2014/main" id="{DB2FBF88-B9A5-B072-B592-7870055A3A6E}"/>
              </a:ext>
            </a:extLst>
          </p:cNvPr>
          <p:cNvSpPr txBox="1"/>
          <p:nvPr/>
        </p:nvSpPr>
        <p:spPr>
          <a:xfrm>
            <a:off x="11540700" y="5029388"/>
            <a:ext cx="193655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distracting</a:t>
            </a:r>
          </a:p>
        </p:txBody>
      </p:sp>
      <p:cxnSp>
        <p:nvCxnSpPr>
          <p:cNvPr id="167" name="Gerader Verbinder 166">
            <a:extLst>
              <a:ext uri="{FF2B5EF4-FFF2-40B4-BE49-F238E27FC236}">
                <a16:creationId xmlns:a16="http://schemas.microsoft.com/office/drawing/2014/main" id="{E27FD047-B71A-F9BC-5C4D-3E4DE887FD28}"/>
              </a:ext>
            </a:extLst>
          </p:cNvPr>
          <p:cNvCxnSpPr>
            <a:cxnSpLocks/>
          </p:cNvCxnSpPr>
          <p:nvPr/>
        </p:nvCxnSpPr>
        <p:spPr>
          <a:xfrm flipV="1">
            <a:off x="13113769" y="3579085"/>
            <a:ext cx="0" cy="15322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Gerader Verbinder 167">
            <a:extLst>
              <a:ext uri="{FF2B5EF4-FFF2-40B4-BE49-F238E27FC236}">
                <a16:creationId xmlns:a16="http://schemas.microsoft.com/office/drawing/2014/main" id="{6F496CA0-6D9F-0CD5-E8CE-E6084B58953C}"/>
              </a:ext>
            </a:extLst>
          </p:cNvPr>
          <p:cNvCxnSpPr>
            <a:cxnSpLocks/>
          </p:cNvCxnSpPr>
          <p:nvPr/>
        </p:nvCxnSpPr>
        <p:spPr>
          <a:xfrm flipV="1">
            <a:off x="11866040" y="5586992"/>
            <a:ext cx="0" cy="11024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9" name="Textfeld 168">
            <a:extLst>
              <a:ext uri="{FF2B5EF4-FFF2-40B4-BE49-F238E27FC236}">
                <a16:creationId xmlns:a16="http://schemas.microsoft.com/office/drawing/2014/main" id="{DBDD63A5-37D6-A940-B1E9-3F0C260DEEBF}"/>
              </a:ext>
            </a:extLst>
          </p:cNvPr>
          <p:cNvSpPr txBox="1"/>
          <p:nvPr/>
        </p:nvSpPr>
        <p:spPr>
          <a:xfrm>
            <a:off x="9584250" y="7907867"/>
            <a:ext cx="171976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annoying</a:t>
            </a:r>
          </a:p>
        </p:txBody>
      </p:sp>
      <p:cxnSp>
        <p:nvCxnSpPr>
          <p:cNvPr id="170" name="Gerader Verbinder 169">
            <a:extLst>
              <a:ext uri="{FF2B5EF4-FFF2-40B4-BE49-F238E27FC236}">
                <a16:creationId xmlns:a16="http://schemas.microsoft.com/office/drawing/2014/main" id="{61D13C96-38EC-DC0F-9B10-E450D522AE3E}"/>
              </a:ext>
            </a:extLst>
          </p:cNvPr>
          <p:cNvCxnSpPr>
            <a:cxnSpLocks/>
          </p:cNvCxnSpPr>
          <p:nvPr/>
        </p:nvCxnSpPr>
        <p:spPr>
          <a:xfrm flipV="1">
            <a:off x="10746489" y="8563348"/>
            <a:ext cx="0" cy="11024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1" name="Textfeld 170">
            <a:extLst>
              <a:ext uri="{FF2B5EF4-FFF2-40B4-BE49-F238E27FC236}">
                <a16:creationId xmlns:a16="http://schemas.microsoft.com/office/drawing/2014/main" id="{08C524F2-B6C4-DDF6-2476-DC3D9DAC58DA}"/>
              </a:ext>
            </a:extLst>
          </p:cNvPr>
          <p:cNvSpPr txBox="1"/>
          <p:nvPr/>
        </p:nvSpPr>
        <p:spPr>
          <a:xfrm>
            <a:off x="28673736" y="13390450"/>
            <a:ext cx="170912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beguiling</a:t>
            </a:r>
          </a:p>
        </p:txBody>
      </p:sp>
      <p:sp>
        <p:nvSpPr>
          <p:cNvPr id="172" name="Textfeld 171">
            <a:extLst>
              <a:ext uri="{FF2B5EF4-FFF2-40B4-BE49-F238E27FC236}">
                <a16:creationId xmlns:a16="http://schemas.microsoft.com/office/drawing/2014/main" id="{72D3A579-BC58-DC05-9342-DC2E77E9EA49}"/>
              </a:ext>
            </a:extLst>
          </p:cNvPr>
          <p:cNvSpPr txBox="1"/>
          <p:nvPr/>
        </p:nvSpPr>
        <p:spPr>
          <a:xfrm>
            <a:off x="23476569" y="8979891"/>
            <a:ext cx="174759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charming</a:t>
            </a:r>
          </a:p>
        </p:txBody>
      </p:sp>
      <p:cxnSp>
        <p:nvCxnSpPr>
          <p:cNvPr id="173" name="Gerader Verbinder 172">
            <a:extLst>
              <a:ext uri="{FF2B5EF4-FFF2-40B4-BE49-F238E27FC236}">
                <a16:creationId xmlns:a16="http://schemas.microsoft.com/office/drawing/2014/main" id="{037E3C0B-5235-59BB-72B9-65472956E0CE}"/>
              </a:ext>
            </a:extLst>
          </p:cNvPr>
          <p:cNvCxnSpPr>
            <a:cxnSpLocks/>
            <a:stCxn id="172" idx="2"/>
            <a:endCxn id="46" idx="1"/>
          </p:cNvCxnSpPr>
          <p:nvPr/>
        </p:nvCxnSpPr>
        <p:spPr>
          <a:xfrm>
            <a:off x="24350366" y="9564666"/>
            <a:ext cx="2976213" cy="323126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Gerader Verbinder 173">
            <a:extLst>
              <a:ext uri="{FF2B5EF4-FFF2-40B4-BE49-F238E27FC236}">
                <a16:creationId xmlns:a16="http://schemas.microsoft.com/office/drawing/2014/main" id="{6BA398A0-A3E2-F6D7-002A-C9BC16710511}"/>
              </a:ext>
            </a:extLst>
          </p:cNvPr>
          <p:cNvCxnSpPr>
            <a:cxnSpLocks/>
          </p:cNvCxnSpPr>
          <p:nvPr/>
        </p:nvCxnSpPr>
        <p:spPr>
          <a:xfrm>
            <a:off x="8803509" y="18538331"/>
            <a:ext cx="0" cy="27240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5" name="Textfeld 174">
            <a:extLst>
              <a:ext uri="{FF2B5EF4-FFF2-40B4-BE49-F238E27FC236}">
                <a16:creationId xmlns:a16="http://schemas.microsoft.com/office/drawing/2014/main" id="{BD669DBD-D4FE-4D57-5791-B42B33925E31}"/>
              </a:ext>
            </a:extLst>
          </p:cNvPr>
          <p:cNvSpPr txBox="1"/>
          <p:nvPr/>
        </p:nvSpPr>
        <p:spPr>
          <a:xfrm>
            <a:off x="7990755" y="21329858"/>
            <a:ext cx="198746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depressing</a:t>
            </a:r>
          </a:p>
        </p:txBody>
      </p:sp>
      <p:cxnSp>
        <p:nvCxnSpPr>
          <p:cNvPr id="176" name="Gerader Verbinder 175">
            <a:extLst>
              <a:ext uri="{FF2B5EF4-FFF2-40B4-BE49-F238E27FC236}">
                <a16:creationId xmlns:a16="http://schemas.microsoft.com/office/drawing/2014/main" id="{8F37ED4A-BCB9-E926-13D6-99DE8A841DA3}"/>
              </a:ext>
            </a:extLst>
          </p:cNvPr>
          <p:cNvCxnSpPr>
            <a:cxnSpLocks/>
          </p:cNvCxnSpPr>
          <p:nvPr/>
        </p:nvCxnSpPr>
        <p:spPr>
          <a:xfrm flipH="1">
            <a:off x="10332332" y="21612050"/>
            <a:ext cx="88993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Gerader Verbinder 176">
            <a:extLst>
              <a:ext uri="{FF2B5EF4-FFF2-40B4-BE49-F238E27FC236}">
                <a16:creationId xmlns:a16="http://schemas.microsoft.com/office/drawing/2014/main" id="{17BDEC99-F0DC-4F52-8A1B-4FF117F74DE4}"/>
              </a:ext>
            </a:extLst>
          </p:cNvPr>
          <p:cNvCxnSpPr>
            <a:cxnSpLocks/>
          </p:cNvCxnSpPr>
          <p:nvPr/>
        </p:nvCxnSpPr>
        <p:spPr>
          <a:xfrm>
            <a:off x="25224163" y="14614719"/>
            <a:ext cx="1041305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Gerader Verbinder 177">
            <a:extLst>
              <a:ext uri="{FF2B5EF4-FFF2-40B4-BE49-F238E27FC236}">
                <a16:creationId xmlns:a16="http://schemas.microsoft.com/office/drawing/2014/main" id="{9818FE28-5EA3-F0BF-9F25-51FB5D7CFAC1}"/>
              </a:ext>
            </a:extLst>
          </p:cNvPr>
          <p:cNvCxnSpPr>
            <a:cxnSpLocks/>
          </p:cNvCxnSpPr>
          <p:nvPr/>
        </p:nvCxnSpPr>
        <p:spPr>
          <a:xfrm>
            <a:off x="35637215" y="14614719"/>
            <a:ext cx="0" cy="11132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Textfeld 178">
            <a:extLst>
              <a:ext uri="{FF2B5EF4-FFF2-40B4-BE49-F238E27FC236}">
                <a16:creationId xmlns:a16="http://schemas.microsoft.com/office/drawing/2014/main" id="{324191FA-85CD-2D24-D09D-1CC3A71AFA83}"/>
              </a:ext>
            </a:extLst>
          </p:cNvPr>
          <p:cNvSpPr txBox="1"/>
          <p:nvPr/>
        </p:nvSpPr>
        <p:spPr>
          <a:xfrm>
            <a:off x="3506838" y="19301101"/>
            <a:ext cx="201350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compelling</a:t>
            </a:r>
          </a:p>
        </p:txBody>
      </p:sp>
      <p:sp>
        <p:nvSpPr>
          <p:cNvPr id="181" name="Textfeld 180">
            <a:extLst>
              <a:ext uri="{FF2B5EF4-FFF2-40B4-BE49-F238E27FC236}">
                <a16:creationId xmlns:a16="http://schemas.microsoft.com/office/drawing/2014/main" id="{2D86CE1B-F6E0-0947-80DA-4AF9779CCF73}"/>
              </a:ext>
            </a:extLst>
          </p:cNvPr>
          <p:cNvSpPr txBox="1"/>
          <p:nvPr/>
        </p:nvSpPr>
        <p:spPr>
          <a:xfrm>
            <a:off x="19563276" y="5002217"/>
            <a:ext cx="196342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dissipating</a:t>
            </a:r>
          </a:p>
        </p:txBody>
      </p:sp>
      <p:cxnSp>
        <p:nvCxnSpPr>
          <p:cNvPr id="182" name="Gerader Verbinder 181">
            <a:extLst>
              <a:ext uri="{FF2B5EF4-FFF2-40B4-BE49-F238E27FC236}">
                <a16:creationId xmlns:a16="http://schemas.microsoft.com/office/drawing/2014/main" id="{5FE8F5F7-712D-8A3E-15FE-86BB432A8C6E}"/>
              </a:ext>
            </a:extLst>
          </p:cNvPr>
          <p:cNvCxnSpPr/>
          <p:nvPr/>
        </p:nvCxnSpPr>
        <p:spPr>
          <a:xfrm>
            <a:off x="13475753" y="5321776"/>
            <a:ext cx="597018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3" name="Textfeld 182">
            <a:extLst>
              <a:ext uri="{FF2B5EF4-FFF2-40B4-BE49-F238E27FC236}">
                <a16:creationId xmlns:a16="http://schemas.microsoft.com/office/drawing/2014/main" id="{B7C412AA-8C41-1951-8876-21D75C658248}"/>
              </a:ext>
            </a:extLst>
          </p:cNvPr>
          <p:cNvSpPr txBox="1"/>
          <p:nvPr/>
        </p:nvSpPr>
        <p:spPr>
          <a:xfrm>
            <a:off x="23968804" y="4660621"/>
            <a:ext cx="156805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spurring</a:t>
            </a:r>
          </a:p>
        </p:txBody>
      </p:sp>
      <p:cxnSp>
        <p:nvCxnSpPr>
          <p:cNvPr id="184" name="Gerader Verbinder 183">
            <a:extLst>
              <a:ext uri="{FF2B5EF4-FFF2-40B4-BE49-F238E27FC236}">
                <a16:creationId xmlns:a16="http://schemas.microsoft.com/office/drawing/2014/main" id="{19252F45-87F6-61DA-2143-9AD898888B89}"/>
              </a:ext>
            </a:extLst>
          </p:cNvPr>
          <p:cNvCxnSpPr>
            <a:stCxn id="70" idx="1"/>
            <a:endCxn id="183" idx="2"/>
          </p:cNvCxnSpPr>
          <p:nvPr/>
        </p:nvCxnSpPr>
        <p:spPr>
          <a:xfrm flipH="1" flipV="1">
            <a:off x="24752833" y="5245396"/>
            <a:ext cx="2367991" cy="33803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5" name="Textfeld 184">
            <a:extLst>
              <a:ext uri="{FF2B5EF4-FFF2-40B4-BE49-F238E27FC236}">
                <a16:creationId xmlns:a16="http://schemas.microsoft.com/office/drawing/2014/main" id="{250B9097-5481-FB60-C754-85064A5190B9}"/>
              </a:ext>
            </a:extLst>
          </p:cNvPr>
          <p:cNvSpPr txBox="1"/>
          <p:nvPr/>
        </p:nvSpPr>
        <p:spPr>
          <a:xfrm>
            <a:off x="29935772" y="24499022"/>
            <a:ext cx="162518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attuning</a:t>
            </a:r>
          </a:p>
        </p:txBody>
      </p:sp>
      <p:cxnSp>
        <p:nvCxnSpPr>
          <p:cNvPr id="186" name="Gerader Verbinder 185">
            <a:extLst>
              <a:ext uri="{FF2B5EF4-FFF2-40B4-BE49-F238E27FC236}">
                <a16:creationId xmlns:a16="http://schemas.microsoft.com/office/drawing/2014/main" id="{0E9193FC-5CB8-42CC-BCD6-1C953BF6804F}"/>
              </a:ext>
            </a:extLst>
          </p:cNvPr>
          <p:cNvCxnSpPr>
            <a:cxnSpLocks/>
          </p:cNvCxnSpPr>
          <p:nvPr/>
        </p:nvCxnSpPr>
        <p:spPr>
          <a:xfrm>
            <a:off x="29790634" y="21583836"/>
            <a:ext cx="148258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feld 186">
            <a:extLst>
              <a:ext uri="{FF2B5EF4-FFF2-40B4-BE49-F238E27FC236}">
                <a16:creationId xmlns:a16="http://schemas.microsoft.com/office/drawing/2014/main" id="{319930C4-1FD3-C2C8-AEFF-AEAA3D338512}"/>
              </a:ext>
            </a:extLst>
          </p:cNvPr>
          <p:cNvSpPr txBox="1"/>
          <p:nvPr/>
        </p:nvSpPr>
        <p:spPr>
          <a:xfrm>
            <a:off x="31368374" y="21297189"/>
            <a:ext cx="164679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warming</a:t>
            </a:r>
          </a:p>
        </p:txBody>
      </p:sp>
      <p:cxnSp>
        <p:nvCxnSpPr>
          <p:cNvPr id="188" name="Gerader Verbinder 187">
            <a:extLst>
              <a:ext uri="{FF2B5EF4-FFF2-40B4-BE49-F238E27FC236}">
                <a16:creationId xmlns:a16="http://schemas.microsoft.com/office/drawing/2014/main" id="{77DE4F92-FDA7-C038-28EC-AAB41EC93D11}"/>
              </a:ext>
            </a:extLst>
          </p:cNvPr>
          <p:cNvCxnSpPr/>
          <p:nvPr/>
        </p:nvCxnSpPr>
        <p:spPr>
          <a:xfrm>
            <a:off x="28931473" y="21981398"/>
            <a:ext cx="0" cy="18062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9" name="Textfeld 188">
            <a:extLst>
              <a:ext uri="{FF2B5EF4-FFF2-40B4-BE49-F238E27FC236}">
                <a16:creationId xmlns:a16="http://schemas.microsoft.com/office/drawing/2014/main" id="{567821E8-B1BC-AE5D-6A83-907123F9C1F5}"/>
              </a:ext>
            </a:extLst>
          </p:cNvPr>
          <p:cNvSpPr txBox="1"/>
          <p:nvPr/>
        </p:nvSpPr>
        <p:spPr>
          <a:xfrm>
            <a:off x="27880859" y="23856693"/>
            <a:ext cx="170110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including</a:t>
            </a:r>
          </a:p>
        </p:txBody>
      </p:sp>
      <p:cxnSp>
        <p:nvCxnSpPr>
          <p:cNvPr id="190" name="Gerader Verbinder 189">
            <a:extLst>
              <a:ext uri="{FF2B5EF4-FFF2-40B4-BE49-F238E27FC236}">
                <a16:creationId xmlns:a16="http://schemas.microsoft.com/office/drawing/2014/main" id="{9199E695-326F-4149-04C1-D5C16F3EE882}"/>
              </a:ext>
            </a:extLst>
          </p:cNvPr>
          <p:cNvCxnSpPr/>
          <p:nvPr/>
        </p:nvCxnSpPr>
        <p:spPr>
          <a:xfrm flipV="1">
            <a:off x="29598137" y="23288745"/>
            <a:ext cx="690940" cy="66630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Gerader Verbinder 190">
            <a:extLst>
              <a:ext uri="{FF2B5EF4-FFF2-40B4-BE49-F238E27FC236}">
                <a16:creationId xmlns:a16="http://schemas.microsoft.com/office/drawing/2014/main" id="{49221BDD-4989-19F6-388A-2A689C6B4F08}"/>
              </a:ext>
            </a:extLst>
          </p:cNvPr>
          <p:cNvCxnSpPr>
            <a:stCxn id="189" idx="1"/>
          </p:cNvCxnSpPr>
          <p:nvPr/>
        </p:nvCxnSpPr>
        <p:spPr>
          <a:xfrm flipH="1" flipV="1">
            <a:off x="23159767" y="24149080"/>
            <a:ext cx="4721092" cy="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Gerader Verbinder 191">
            <a:extLst>
              <a:ext uri="{FF2B5EF4-FFF2-40B4-BE49-F238E27FC236}">
                <a16:creationId xmlns:a16="http://schemas.microsoft.com/office/drawing/2014/main" id="{E0FB6F74-5477-28B8-B560-CD926C940BA2}"/>
              </a:ext>
            </a:extLst>
          </p:cNvPr>
          <p:cNvCxnSpPr>
            <a:cxnSpLocks/>
          </p:cNvCxnSpPr>
          <p:nvPr/>
        </p:nvCxnSpPr>
        <p:spPr>
          <a:xfrm flipV="1">
            <a:off x="18124409" y="21981398"/>
            <a:ext cx="0" cy="400225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feld 192">
            <a:extLst>
              <a:ext uri="{FF2B5EF4-FFF2-40B4-BE49-F238E27FC236}">
                <a16:creationId xmlns:a16="http://schemas.microsoft.com/office/drawing/2014/main" id="{9A2729F9-FFE1-0BC7-D89B-EF6C08B8B282}"/>
              </a:ext>
            </a:extLst>
          </p:cNvPr>
          <p:cNvSpPr txBox="1"/>
          <p:nvPr/>
        </p:nvSpPr>
        <p:spPr>
          <a:xfrm>
            <a:off x="17374549" y="25963241"/>
            <a:ext cx="173259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/>
              <a:t>focussing</a:t>
            </a:r>
            <a:endParaRPr lang="en-US" sz="3200" dirty="0"/>
          </a:p>
        </p:txBody>
      </p:sp>
      <p:cxnSp>
        <p:nvCxnSpPr>
          <p:cNvPr id="194" name="Gerader Verbinder 193">
            <a:extLst>
              <a:ext uri="{FF2B5EF4-FFF2-40B4-BE49-F238E27FC236}">
                <a16:creationId xmlns:a16="http://schemas.microsoft.com/office/drawing/2014/main" id="{76F11607-8160-3A8A-6B10-A90FFFB7EFC9}"/>
              </a:ext>
            </a:extLst>
          </p:cNvPr>
          <p:cNvCxnSpPr>
            <a:cxnSpLocks/>
          </p:cNvCxnSpPr>
          <p:nvPr/>
        </p:nvCxnSpPr>
        <p:spPr>
          <a:xfrm>
            <a:off x="28917832" y="24499022"/>
            <a:ext cx="0" cy="344821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Textfeld 194">
            <a:extLst>
              <a:ext uri="{FF2B5EF4-FFF2-40B4-BE49-F238E27FC236}">
                <a16:creationId xmlns:a16="http://schemas.microsoft.com/office/drawing/2014/main" id="{551A6D2A-0C9D-1729-7CC4-8A56DAA62A77}"/>
              </a:ext>
            </a:extLst>
          </p:cNvPr>
          <p:cNvSpPr txBox="1"/>
          <p:nvPr/>
        </p:nvSpPr>
        <p:spPr>
          <a:xfrm>
            <a:off x="28099245" y="28036895"/>
            <a:ext cx="16457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touching</a:t>
            </a:r>
          </a:p>
        </p:txBody>
      </p:sp>
      <p:sp>
        <p:nvSpPr>
          <p:cNvPr id="196" name="Textfeld 195">
            <a:extLst>
              <a:ext uri="{FF2B5EF4-FFF2-40B4-BE49-F238E27FC236}">
                <a16:creationId xmlns:a16="http://schemas.microsoft.com/office/drawing/2014/main" id="{3E2047F6-D7B9-2419-C4A2-2D58F462E44F}"/>
              </a:ext>
            </a:extLst>
          </p:cNvPr>
          <p:cNvSpPr txBox="1"/>
          <p:nvPr/>
        </p:nvSpPr>
        <p:spPr>
          <a:xfrm>
            <a:off x="1079180" y="12358942"/>
            <a:ext cx="164282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rejecting</a:t>
            </a:r>
          </a:p>
        </p:txBody>
      </p:sp>
      <p:sp>
        <p:nvSpPr>
          <p:cNvPr id="197" name="Textfeld 196">
            <a:extLst>
              <a:ext uri="{FF2B5EF4-FFF2-40B4-BE49-F238E27FC236}">
                <a16:creationId xmlns:a16="http://schemas.microsoft.com/office/drawing/2014/main" id="{38A1D546-C4F0-912E-A1F2-1B2CA1519A81}"/>
              </a:ext>
            </a:extLst>
          </p:cNvPr>
          <p:cNvSpPr txBox="1"/>
          <p:nvPr/>
        </p:nvSpPr>
        <p:spPr>
          <a:xfrm>
            <a:off x="9619494" y="11264298"/>
            <a:ext cx="157190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stressful</a:t>
            </a:r>
          </a:p>
        </p:txBody>
      </p:sp>
      <p:cxnSp>
        <p:nvCxnSpPr>
          <p:cNvPr id="198" name="Gerader Verbinder 197">
            <a:extLst>
              <a:ext uri="{FF2B5EF4-FFF2-40B4-BE49-F238E27FC236}">
                <a16:creationId xmlns:a16="http://schemas.microsoft.com/office/drawing/2014/main" id="{FDF205C4-FD62-79B9-0E0F-011C676A7CC0}"/>
              </a:ext>
            </a:extLst>
          </p:cNvPr>
          <p:cNvCxnSpPr>
            <a:cxnSpLocks/>
          </p:cNvCxnSpPr>
          <p:nvPr/>
        </p:nvCxnSpPr>
        <p:spPr>
          <a:xfrm flipV="1">
            <a:off x="9984489" y="8547306"/>
            <a:ext cx="0" cy="27169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9" name="Textfeld 198">
            <a:extLst>
              <a:ext uri="{FF2B5EF4-FFF2-40B4-BE49-F238E27FC236}">
                <a16:creationId xmlns:a16="http://schemas.microsoft.com/office/drawing/2014/main" id="{77666C03-6E5E-2ED5-F19A-5EE529DF9B9D}"/>
              </a:ext>
            </a:extLst>
          </p:cNvPr>
          <p:cNvSpPr txBox="1"/>
          <p:nvPr/>
        </p:nvSpPr>
        <p:spPr>
          <a:xfrm>
            <a:off x="4644478" y="11244308"/>
            <a:ext cx="163538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err="1"/>
              <a:t>gruelling</a:t>
            </a:r>
            <a:endParaRPr lang="en-US" sz="3200" dirty="0"/>
          </a:p>
        </p:txBody>
      </p:sp>
      <p:sp>
        <p:nvSpPr>
          <p:cNvPr id="200" name="Textfeld 199">
            <a:extLst>
              <a:ext uri="{FF2B5EF4-FFF2-40B4-BE49-F238E27FC236}">
                <a16:creationId xmlns:a16="http://schemas.microsoft.com/office/drawing/2014/main" id="{CEC8AED6-1621-1C9F-9B63-817918EE98BC}"/>
              </a:ext>
            </a:extLst>
          </p:cNvPr>
          <p:cNvSpPr txBox="1"/>
          <p:nvPr/>
        </p:nvSpPr>
        <p:spPr>
          <a:xfrm>
            <a:off x="4644478" y="12926214"/>
            <a:ext cx="19327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frustrating</a:t>
            </a:r>
          </a:p>
        </p:txBody>
      </p:sp>
      <p:sp>
        <p:nvSpPr>
          <p:cNvPr id="201" name="Textfeld 200">
            <a:extLst>
              <a:ext uri="{FF2B5EF4-FFF2-40B4-BE49-F238E27FC236}">
                <a16:creationId xmlns:a16="http://schemas.microsoft.com/office/drawing/2014/main" id="{D0391D61-AE1C-1790-522F-C4702BAC1880}"/>
              </a:ext>
            </a:extLst>
          </p:cNvPr>
          <p:cNvSpPr txBox="1"/>
          <p:nvPr/>
        </p:nvSpPr>
        <p:spPr>
          <a:xfrm>
            <a:off x="13113769" y="19597330"/>
            <a:ext cx="142019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strange</a:t>
            </a:r>
          </a:p>
        </p:txBody>
      </p:sp>
      <p:cxnSp>
        <p:nvCxnSpPr>
          <p:cNvPr id="202" name="Gerader Verbinder 201">
            <a:extLst>
              <a:ext uri="{FF2B5EF4-FFF2-40B4-BE49-F238E27FC236}">
                <a16:creationId xmlns:a16="http://schemas.microsoft.com/office/drawing/2014/main" id="{35B06C5E-6B18-A896-FA58-1AC6DA7964D1}"/>
              </a:ext>
            </a:extLst>
          </p:cNvPr>
          <p:cNvCxnSpPr>
            <a:stCxn id="199" idx="3"/>
            <a:endCxn id="101" idx="1"/>
          </p:cNvCxnSpPr>
          <p:nvPr/>
        </p:nvCxnSpPr>
        <p:spPr>
          <a:xfrm flipV="1">
            <a:off x="6279862" y="9967986"/>
            <a:ext cx="4170261" cy="156871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Gerader Verbinder 202">
            <a:extLst>
              <a:ext uri="{FF2B5EF4-FFF2-40B4-BE49-F238E27FC236}">
                <a16:creationId xmlns:a16="http://schemas.microsoft.com/office/drawing/2014/main" id="{2C8A9286-1324-B574-FB28-833D9CEFE789}"/>
              </a:ext>
            </a:extLst>
          </p:cNvPr>
          <p:cNvCxnSpPr>
            <a:cxnSpLocks/>
          </p:cNvCxnSpPr>
          <p:nvPr/>
        </p:nvCxnSpPr>
        <p:spPr>
          <a:xfrm>
            <a:off x="6295428" y="11547384"/>
            <a:ext cx="328882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Gerader Verbinder 203">
            <a:extLst>
              <a:ext uri="{FF2B5EF4-FFF2-40B4-BE49-F238E27FC236}">
                <a16:creationId xmlns:a16="http://schemas.microsoft.com/office/drawing/2014/main" id="{B0690F3D-C752-7824-0BF9-96D53DD5854B}"/>
              </a:ext>
            </a:extLst>
          </p:cNvPr>
          <p:cNvCxnSpPr/>
          <p:nvPr/>
        </p:nvCxnSpPr>
        <p:spPr>
          <a:xfrm>
            <a:off x="5671140" y="11883870"/>
            <a:ext cx="0" cy="9658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Gerader Verbinder 204">
            <a:extLst>
              <a:ext uri="{FF2B5EF4-FFF2-40B4-BE49-F238E27FC236}">
                <a16:creationId xmlns:a16="http://schemas.microsoft.com/office/drawing/2014/main" id="{5980F85C-C08F-46DD-A88D-5932EEBF2B62}"/>
              </a:ext>
            </a:extLst>
          </p:cNvPr>
          <p:cNvCxnSpPr>
            <a:cxnSpLocks/>
          </p:cNvCxnSpPr>
          <p:nvPr/>
        </p:nvCxnSpPr>
        <p:spPr>
          <a:xfrm>
            <a:off x="5664514" y="9008958"/>
            <a:ext cx="0" cy="12897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6" name="Textfeld 205">
            <a:extLst>
              <a:ext uri="{FF2B5EF4-FFF2-40B4-BE49-F238E27FC236}">
                <a16:creationId xmlns:a16="http://schemas.microsoft.com/office/drawing/2014/main" id="{2EBDA317-8EB5-7891-4905-CDF0A8D2389D}"/>
              </a:ext>
            </a:extLst>
          </p:cNvPr>
          <p:cNvSpPr txBox="1"/>
          <p:nvPr/>
        </p:nvSpPr>
        <p:spPr>
          <a:xfrm>
            <a:off x="18497790" y="23953975"/>
            <a:ext cx="298524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captivating  </a:t>
            </a:r>
            <a:r>
              <a:rPr lang="en-US" sz="2000" dirty="0" err="1"/>
              <a:t>s.o</a:t>
            </a:r>
            <a:r>
              <a:rPr lang="en-US" sz="2000" dirty="0"/>
              <a:t>.</a:t>
            </a:r>
            <a:endParaRPr lang="en-US" sz="3200" dirty="0"/>
          </a:p>
        </p:txBody>
      </p:sp>
      <p:cxnSp>
        <p:nvCxnSpPr>
          <p:cNvPr id="207" name="Gerader Verbinder 206">
            <a:extLst>
              <a:ext uri="{FF2B5EF4-FFF2-40B4-BE49-F238E27FC236}">
                <a16:creationId xmlns:a16="http://schemas.microsoft.com/office/drawing/2014/main" id="{9A19CB24-E132-0295-A8A8-F41CED1C4022}"/>
              </a:ext>
            </a:extLst>
          </p:cNvPr>
          <p:cNvCxnSpPr>
            <a:cxnSpLocks/>
          </p:cNvCxnSpPr>
          <p:nvPr/>
        </p:nvCxnSpPr>
        <p:spPr>
          <a:xfrm flipV="1">
            <a:off x="18793468" y="24538750"/>
            <a:ext cx="0" cy="14449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Gerader Verbinder 207">
            <a:extLst>
              <a:ext uri="{FF2B5EF4-FFF2-40B4-BE49-F238E27FC236}">
                <a16:creationId xmlns:a16="http://schemas.microsoft.com/office/drawing/2014/main" id="{392D0512-7A0B-BA3B-2C6E-1A482782E387}"/>
              </a:ext>
            </a:extLst>
          </p:cNvPr>
          <p:cNvCxnSpPr>
            <a:cxnSpLocks/>
          </p:cNvCxnSpPr>
          <p:nvPr/>
        </p:nvCxnSpPr>
        <p:spPr>
          <a:xfrm>
            <a:off x="29014212" y="13977000"/>
            <a:ext cx="0" cy="198747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Gerader Verbinder 208">
            <a:extLst>
              <a:ext uri="{FF2B5EF4-FFF2-40B4-BE49-F238E27FC236}">
                <a16:creationId xmlns:a16="http://schemas.microsoft.com/office/drawing/2014/main" id="{01920AC9-6133-871F-CBE3-85D123B61DAB}"/>
              </a:ext>
            </a:extLst>
          </p:cNvPr>
          <p:cNvCxnSpPr>
            <a:cxnSpLocks/>
          </p:cNvCxnSpPr>
          <p:nvPr/>
        </p:nvCxnSpPr>
        <p:spPr>
          <a:xfrm>
            <a:off x="36067057" y="9005241"/>
            <a:ext cx="0" cy="143915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Gerader Verbinder 209">
            <a:extLst>
              <a:ext uri="{FF2B5EF4-FFF2-40B4-BE49-F238E27FC236}">
                <a16:creationId xmlns:a16="http://schemas.microsoft.com/office/drawing/2014/main" id="{1DCE8E68-D8F4-469F-549C-E7B463066223}"/>
              </a:ext>
            </a:extLst>
          </p:cNvPr>
          <p:cNvCxnSpPr>
            <a:cxnSpLocks/>
          </p:cNvCxnSpPr>
          <p:nvPr/>
        </p:nvCxnSpPr>
        <p:spPr>
          <a:xfrm>
            <a:off x="16006643" y="11384789"/>
            <a:ext cx="2930822" cy="318237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1" name="Textfeld 210">
            <a:extLst>
              <a:ext uri="{FF2B5EF4-FFF2-40B4-BE49-F238E27FC236}">
                <a16:creationId xmlns:a16="http://schemas.microsoft.com/office/drawing/2014/main" id="{4E825E4B-19F8-66EC-FDC3-1CD2C647C8E9}"/>
              </a:ext>
            </a:extLst>
          </p:cNvPr>
          <p:cNvSpPr txBox="1"/>
          <p:nvPr/>
        </p:nvSpPr>
        <p:spPr>
          <a:xfrm>
            <a:off x="13018069" y="14936429"/>
            <a:ext cx="175721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i="1"/>
              <a:t>atmosphere of </a:t>
            </a:r>
          </a:p>
          <a:p>
            <a:r>
              <a:rPr lang="en-US" sz="2000" i="1"/>
              <a:t>places of fear</a:t>
            </a:r>
          </a:p>
        </p:txBody>
      </p:sp>
      <p:cxnSp>
        <p:nvCxnSpPr>
          <p:cNvPr id="212" name="Gerader Verbinder 211">
            <a:extLst>
              <a:ext uri="{FF2B5EF4-FFF2-40B4-BE49-F238E27FC236}">
                <a16:creationId xmlns:a16="http://schemas.microsoft.com/office/drawing/2014/main" id="{F4025862-E993-C92F-165D-C5104078900F}"/>
              </a:ext>
            </a:extLst>
          </p:cNvPr>
          <p:cNvCxnSpPr>
            <a:cxnSpLocks/>
            <a:stCxn id="87" idx="0"/>
            <a:endCxn id="74" idx="2"/>
          </p:cNvCxnSpPr>
          <p:nvPr/>
        </p:nvCxnSpPr>
        <p:spPr>
          <a:xfrm flipV="1">
            <a:off x="20677341" y="2519908"/>
            <a:ext cx="2530321" cy="577316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3" name="Textfeld 212">
            <a:extLst>
              <a:ext uri="{FF2B5EF4-FFF2-40B4-BE49-F238E27FC236}">
                <a16:creationId xmlns:a16="http://schemas.microsoft.com/office/drawing/2014/main" id="{78BDCF9B-6AD5-491F-0E46-BB8473C5174D}"/>
              </a:ext>
            </a:extLst>
          </p:cNvPr>
          <p:cNvSpPr txBox="1"/>
          <p:nvPr/>
        </p:nvSpPr>
        <p:spPr>
          <a:xfrm>
            <a:off x="31899986" y="10363418"/>
            <a:ext cx="20525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electrifying</a:t>
            </a:r>
          </a:p>
        </p:txBody>
      </p:sp>
      <p:cxnSp>
        <p:nvCxnSpPr>
          <p:cNvPr id="214" name="Gerader Verbinder 213">
            <a:extLst>
              <a:ext uri="{FF2B5EF4-FFF2-40B4-BE49-F238E27FC236}">
                <a16:creationId xmlns:a16="http://schemas.microsoft.com/office/drawing/2014/main" id="{1D8784F8-0D60-8CB3-1799-3761D1FBF381}"/>
              </a:ext>
            </a:extLst>
          </p:cNvPr>
          <p:cNvCxnSpPr>
            <a:stCxn id="51" idx="2"/>
            <a:endCxn id="213" idx="0"/>
          </p:cNvCxnSpPr>
          <p:nvPr/>
        </p:nvCxnSpPr>
        <p:spPr>
          <a:xfrm flipH="1">
            <a:off x="32926261" y="5650064"/>
            <a:ext cx="1432584" cy="471335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" name="Gerader Verbinder 214">
            <a:extLst>
              <a:ext uri="{FF2B5EF4-FFF2-40B4-BE49-F238E27FC236}">
                <a16:creationId xmlns:a16="http://schemas.microsoft.com/office/drawing/2014/main" id="{A1D15DDA-687E-B814-3EA2-97B0130449AA}"/>
              </a:ext>
            </a:extLst>
          </p:cNvPr>
          <p:cNvCxnSpPr>
            <a:cxnSpLocks/>
          </p:cNvCxnSpPr>
          <p:nvPr/>
        </p:nvCxnSpPr>
        <p:spPr>
          <a:xfrm flipH="1">
            <a:off x="30618308" y="10685184"/>
            <a:ext cx="126861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6" name="Textfeld 215">
            <a:extLst>
              <a:ext uri="{FF2B5EF4-FFF2-40B4-BE49-F238E27FC236}">
                <a16:creationId xmlns:a16="http://schemas.microsoft.com/office/drawing/2014/main" id="{39F8218C-F8D9-DB69-29FA-C2D27D1AB59D}"/>
              </a:ext>
            </a:extLst>
          </p:cNvPr>
          <p:cNvSpPr txBox="1"/>
          <p:nvPr/>
        </p:nvSpPr>
        <p:spPr>
          <a:xfrm>
            <a:off x="10916085" y="13260033"/>
            <a:ext cx="198746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depressing</a:t>
            </a:r>
          </a:p>
        </p:txBody>
      </p:sp>
      <p:cxnSp>
        <p:nvCxnSpPr>
          <p:cNvPr id="217" name="Gerader Verbinder 216">
            <a:extLst>
              <a:ext uri="{FF2B5EF4-FFF2-40B4-BE49-F238E27FC236}">
                <a16:creationId xmlns:a16="http://schemas.microsoft.com/office/drawing/2014/main" id="{ADD5CD68-E129-8D21-3BCC-8EDC0DCEBB5D}"/>
              </a:ext>
            </a:extLst>
          </p:cNvPr>
          <p:cNvCxnSpPr>
            <a:stCxn id="216" idx="1"/>
            <a:endCxn id="4" idx="3"/>
          </p:cNvCxnSpPr>
          <p:nvPr/>
        </p:nvCxnSpPr>
        <p:spPr>
          <a:xfrm flipH="1">
            <a:off x="8798943" y="13552421"/>
            <a:ext cx="2117142" cy="102970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8" name="Textfeld 217">
            <a:extLst>
              <a:ext uri="{FF2B5EF4-FFF2-40B4-BE49-F238E27FC236}">
                <a16:creationId xmlns:a16="http://schemas.microsoft.com/office/drawing/2014/main" id="{C0A0E6AE-2C3A-52AA-979F-E6043F5DEFC9}"/>
              </a:ext>
            </a:extLst>
          </p:cNvPr>
          <p:cNvSpPr txBox="1"/>
          <p:nvPr/>
        </p:nvSpPr>
        <p:spPr>
          <a:xfrm>
            <a:off x="16213951" y="5638640"/>
            <a:ext cx="16417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shocking</a:t>
            </a:r>
          </a:p>
        </p:txBody>
      </p:sp>
      <p:cxnSp>
        <p:nvCxnSpPr>
          <p:cNvPr id="219" name="Gerader Verbinder 218">
            <a:extLst>
              <a:ext uri="{FF2B5EF4-FFF2-40B4-BE49-F238E27FC236}">
                <a16:creationId xmlns:a16="http://schemas.microsoft.com/office/drawing/2014/main" id="{75EFF826-6321-9CB3-0A48-30B053A31D58}"/>
              </a:ext>
            </a:extLst>
          </p:cNvPr>
          <p:cNvCxnSpPr>
            <a:cxnSpLocks/>
          </p:cNvCxnSpPr>
          <p:nvPr/>
        </p:nvCxnSpPr>
        <p:spPr>
          <a:xfrm flipV="1">
            <a:off x="16767675" y="6188679"/>
            <a:ext cx="0" cy="48730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0" name="Textfeld 219">
            <a:extLst>
              <a:ext uri="{FF2B5EF4-FFF2-40B4-BE49-F238E27FC236}">
                <a16:creationId xmlns:a16="http://schemas.microsoft.com/office/drawing/2014/main" id="{FC18A9ED-1D55-AA4E-D697-896161390E48}"/>
              </a:ext>
            </a:extLst>
          </p:cNvPr>
          <p:cNvSpPr txBox="1"/>
          <p:nvPr/>
        </p:nvSpPr>
        <p:spPr>
          <a:xfrm>
            <a:off x="31854616" y="11532968"/>
            <a:ext cx="236936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euphorigenic</a:t>
            </a:r>
          </a:p>
        </p:txBody>
      </p:sp>
      <p:sp>
        <p:nvSpPr>
          <p:cNvPr id="221" name="Textfeld 220">
            <a:extLst>
              <a:ext uri="{FF2B5EF4-FFF2-40B4-BE49-F238E27FC236}">
                <a16:creationId xmlns:a16="http://schemas.microsoft.com/office/drawing/2014/main" id="{1FB86B00-9873-A86E-4CBC-B7B683C92AD6}"/>
              </a:ext>
            </a:extLst>
          </p:cNvPr>
          <p:cNvSpPr txBox="1"/>
          <p:nvPr/>
        </p:nvSpPr>
        <p:spPr>
          <a:xfrm>
            <a:off x="30793086" y="13403634"/>
            <a:ext cx="171431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flattering</a:t>
            </a:r>
          </a:p>
        </p:txBody>
      </p:sp>
      <p:cxnSp>
        <p:nvCxnSpPr>
          <p:cNvPr id="222" name="Gerader Verbinder 221">
            <a:extLst>
              <a:ext uri="{FF2B5EF4-FFF2-40B4-BE49-F238E27FC236}">
                <a16:creationId xmlns:a16="http://schemas.microsoft.com/office/drawing/2014/main" id="{F5CDFC43-41C4-130C-8751-1E58E25C9D8D}"/>
              </a:ext>
            </a:extLst>
          </p:cNvPr>
          <p:cNvCxnSpPr>
            <a:cxnSpLocks/>
          </p:cNvCxnSpPr>
          <p:nvPr/>
        </p:nvCxnSpPr>
        <p:spPr>
          <a:xfrm>
            <a:off x="30425325" y="13707655"/>
            <a:ext cx="30272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3" name="Gerader Verbinder 222">
            <a:extLst>
              <a:ext uri="{FF2B5EF4-FFF2-40B4-BE49-F238E27FC236}">
                <a16:creationId xmlns:a16="http://schemas.microsoft.com/office/drawing/2014/main" id="{FAA5E77F-0DC4-2C64-E7D0-B6F7CEE74792}"/>
              </a:ext>
            </a:extLst>
          </p:cNvPr>
          <p:cNvCxnSpPr>
            <a:stCxn id="220" idx="1"/>
            <a:endCxn id="46" idx="3"/>
          </p:cNvCxnSpPr>
          <p:nvPr/>
        </p:nvCxnSpPr>
        <p:spPr>
          <a:xfrm flipH="1">
            <a:off x="28942534" y="11825356"/>
            <a:ext cx="2912082" cy="9705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4" name="Gerader Verbinder 223">
            <a:extLst>
              <a:ext uri="{FF2B5EF4-FFF2-40B4-BE49-F238E27FC236}">
                <a16:creationId xmlns:a16="http://schemas.microsoft.com/office/drawing/2014/main" id="{F264E48F-71E1-51CB-0FEB-1E70EAECBC22}"/>
              </a:ext>
            </a:extLst>
          </p:cNvPr>
          <p:cNvCxnSpPr>
            <a:cxnSpLocks/>
          </p:cNvCxnSpPr>
          <p:nvPr/>
        </p:nvCxnSpPr>
        <p:spPr>
          <a:xfrm>
            <a:off x="32927528" y="10950376"/>
            <a:ext cx="0" cy="59565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" name="Textfeld 224">
            <a:extLst>
              <a:ext uri="{FF2B5EF4-FFF2-40B4-BE49-F238E27FC236}">
                <a16:creationId xmlns:a16="http://schemas.microsoft.com/office/drawing/2014/main" id="{59722473-663F-7CF8-76D5-861B12A10915}"/>
              </a:ext>
            </a:extLst>
          </p:cNvPr>
          <p:cNvSpPr txBox="1"/>
          <p:nvPr/>
        </p:nvSpPr>
        <p:spPr>
          <a:xfrm>
            <a:off x="39122932" y="14357061"/>
            <a:ext cx="219624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brightening </a:t>
            </a:r>
          </a:p>
          <a:p>
            <a:r>
              <a:rPr lang="en-US" sz="1600" dirty="0" err="1"/>
              <a:t>s.o</a:t>
            </a:r>
            <a:r>
              <a:rPr lang="en-US" sz="1600" dirty="0"/>
              <a:t>.</a:t>
            </a:r>
          </a:p>
        </p:txBody>
      </p:sp>
      <p:cxnSp>
        <p:nvCxnSpPr>
          <p:cNvPr id="227" name="Gerader Verbinder 226">
            <a:extLst>
              <a:ext uri="{FF2B5EF4-FFF2-40B4-BE49-F238E27FC236}">
                <a16:creationId xmlns:a16="http://schemas.microsoft.com/office/drawing/2014/main" id="{7920BAA3-CD75-5D3D-FAF4-73490BCBC7D4}"/>
              </a:ext>
            </a:extLst>
          </p:cNvPr>
          <p:cNvCxnSpPr>
            <a:cxnSpLocks/>
          </p:cNvCxnSpPr>
          <p:nvPr/>
        </p:nvCxnSpPr>
        <p:spPr>
          <a:xfrm flipH="1">
            <a:off x="38063572" y="14687563"/>
            <a:ext cx="993090" cy="38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8" name="Textfeld 227">
            <a:extLst>
              <a:ext uri="{FF2B5EF4-FFF2-40B4-BE49-F238E27FC236}">
                <a16:creationId xmlns:a16="http://schemas.microsoft.com/office/drawing/2014/main" id="{8D2D2EB2-DE47-02DE-DA35-F3D40AFDC67C}"/>
              </a:ext>
            </a:extLst>
          </p:cNvPr>
          <p:cNvSpPr txBox="1"/>
          <p:nvPr/>
        </p:nvSpPr>
        <p:spPr>
          <a:xfrm>
            <a:off x="24063520" y="3099891"/>
            <a:ext cx="15536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gripping</a:t>
            </a:r>
          </a:p>
        </p:txBody>
      </p:sp>
      <p:sp>
        <p:nvSpPr>
          <p:cNvPr id="229" name="Textfeld 228">
            <a:extLst>
              <a:ext uri="{FF2B5EF4-FFF2-40B4-BE49-F238E27FC236}">
                <a16:creationId xmlns:a16="http://schemas.microsoft.com/office/drawing/2014/main" id="{BF0AD5A5-1489-DA55-0CC2-6CE2C36B842A}"/>
              </a:ext>
            </a:extLst>
          </p:cNvPr>
          <p:cNvSpPr txBox="1"/>
          <p:nvPr/>
        </p:nvSpPr>
        <p:spPr>
          <a:xfrm>
            <a:off x="29614307" y="6131869"/>
            <a:ext cx="194316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outshining</a:t>
            </a:r>
          </a:p>
        </p:txBody>
      </p:sp>
      <p:cxnSp>
        <p:nvCxnSpPr>
          <p:cNvPr id="230" name="Gerader Verbinder 229">
            <a:extLst>
              <a:ext uri="{FF2B5EF4-FFF2-40B4-BE49-F238E27FC236}">
                <a16:creationId xmlns:a16="http://schemas.microsoft.com/office/drawing/2014/main" id="{74343C86-ECE7-888E-34E2-8271E02D4152}"/>
              </a:ext>
            </a:extLst>
          </p:cNvPr>
          <p:cNvCxnSpPr>
            <a:cxnSpLocks/>
          </p:cNvCxnSpPr>
          <p:nvPr/>
        </p:nvCxnSpPr>
        <p:spPr>
          <a:xfrm flipV="1">
            <a:off x="28610830" y="6670431"/>
            <a:ext cx="2080185" cy="312786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1" name="Textfeld 230">
            <a:extLst>
              <a:ext uri="{FF2B5EF4-FFF2-40B4-BE49-F238E27FC236}">
                <a16:creationId xmlns:a16="http://schemas.microsoft.com/office/drawing/2014/main" id="{14A1C2AA-AAC1-28FE-B7D0-5BB532C36CEF}"/>
              </a:ext>
            </a:extLst>
          </p:cNvPr>
          <p:cNvSpPr txBox="1"/>
          <p:nvPr/>
        </p:nvSpPr>
        <p:spPr>
          <a:xfrm>
            <a:off x="8826516" y="24628613"/>
            <a:ext cx="16289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sobering</a:t>
            </a:r>
          </a:p>
        </p:txBody>
      </p:sp>
      <p:cxnSp>
        <p:nvCxnSpPr>
          <p:cNvPr id="232" name="Gerader Verbinder 231">
            <a:extLst>
              <a:ext uri="{FF2B5EF4-FFF2-40B4-BE49-F238E27FC236}">
                <a16:creationId xmlns:a16="http://schemas.microsoft.com/office/drawing/2014/main" id="{85EEBAFB-7B63-4E29-5963-FDE94F237DB7}"/>
              </a:ext>
            </a:extLst>
          </p:cNvPr>
          <p:cNvCxnSpPr>
            <a:cxnSpLocks/>
          </p:cNvCxnSpPr>
          <p:nvPr/>
        </p:nvCxnSpPr>
        <p:spPr>
          <a:xfrm>
            <a:off x="9722340" y="21914633"/>
            <a:ext cx="0" cy="27240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3" name="Textfeld 232">
            <a:extLst>
              <a:ext uri="{FF2B5EF4-FFF2-40B4-BE49-F238E27FC236}">
                <a16:creationId xmlns:a16="http://schemas.microsoft.com/office/drawing/2014/main" id="{27685300-48AF-B75B-7512-8D5C1D4EFCB3}"/>
              </a:ext>
            </a:extLst>
          </p:cNvPr>
          <p:cNvSpPr txBox="1"/>
          <p:nvPr/>
        </p:nvSpPr>
        <p:spPr>
          <a:xfrm>
            <a:off x="33245934" y="23763639"/>
            <a:ext cx="163698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soothing</a:t>
            </a:r>
          </a:p>
        </p:txBody>
      </p:sp>
      <p:cxnSp>
        <p:nvCxnSpPr>
          <p:cNvPr id="234" name="Gerader Verbinder 233">
            <a:extLst>
              <a:ext uri="{FF2B5EF4-FFF2-40B4-BE49-F238E27FC236}">
                <a16:creationId xmlns:a16="http://schemas.microsoft.com/office/drawing/2014/main" id="{ABDCEA1C-6A6E-438E-C59D-8C4222C96135}"/>
              </a:ext>
            </a:extLst>
          </p:cNvPr>
          <p:cNvCxnSpPr>
            <a:cxnSpLocks/>
            <a:stCxn id="233" idx="3"/>
            <a:endCxn id="22" idx="1"/>
          </p:cNvCxnSpPr>
          <p:nvPr/>
        </p:nvCxnSpPr>
        <p:spPr>
          <a:xfrm flipV="1">
            <a:off x="34882921" y="22979227"/>
            <a:ext cx="2922172" cy="1076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5" name="Textfeld 234">
            <a:extLst>
              <a:ext uri="{FF2B5EF4-FFF2-40B4-BE49-F238E27FC236}">
                <a16:creationId xmlns:a16="http://schemas.microsoft.com/office/drawing/2014/main" id="{A2FBEB3E-242E-8E1A-2590-FB0729A4D85E}"/>
              </a:ext>
            </a:extLst>
          </p:cNvPr>
          <p:cNvSpPr txBox="1"/>
          <p:nvPr/>
        </p:nvSpPr>
        <p:spPr>
          <a:xfrm>
            <a:off x="29678427" y="4339687"/>
            <a:ext cx="219746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innundating</a:t>
            </a:r>
          </a:p>
        </p:txBody>
      </p:sp>
      <p:cxnSp>
        <p:nvCxnSpPr>
          <p:cNvPr id="236" name="Gerader Verbinder 235">
            <a:extLst>
              <a:ext uri="{FF2B5EF4-FFF2-40B4-BE49-F238E27FC236}">
                <a16:creationId xmlns:a16="http://schemas.microsoft.com/office/drawing/2014/main" id="{65146B8D-2475-DE39-6833-E66E309FC41F}"/>
              </a:ext>
            </a:extLst>
          </p:cNvPr>
          <p:cNvCxnSpPr>
            <a:cxnSpLocks/>
          </p:cNvCxnSpPr>
          <p:nvPr/>
        </p:nvCxnSpPr>
        <p:spPr>
          <a:xfrm>
            <a:off x="30789207" y="4896430"/>
            <a:ext cx="0" cy="13053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Gerader Verbinder 236">
            <a:extLst>
              <a:ext uri="{FF2B5EF4-FFF2-40B4-BE49-F238E27FC236}">
                <a16:creationId xmlns:a16="http://schemas.microsoft.com/office/drawing/2014/main" id="{7626B409-17A1-9F08-59A4-4B58FD60E0C3}"/>
              </a:ext>
            </a:extLst>
          </p:cNvPr>
          <p:cNvCxnSpPr/>
          <p:nvPr/>
        </p:nvCxnSpPr>
        <p:spPr>
          <a:xfrm flipV="1">
            <a:off x="8231939" y="21947278"/>
            <a:ext cx="0" cy="39987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8" name="Textfeld 237">
            <a:extLst>
              <a:ext uri="{FF2B5EF4-FFF2-40B4-BE49-F238E27FC236}">
                <a16:creationId xmlns:a16="http://schemas.microsoft.com/office/drawing/2014/main" id="{1769E209-BC85-3357-348E-1CC93A356363}"/>
              </a:ext>
            </a:extLst>
          </p:cNvPr>
          <p:cNvSpPr txBox="1"/>
          <p:nvPr/>
        </p:nvSpPr>
        <p:spPr>
          <a:xfrm>
            <a:off x="10076874" y="16597324"/>
            <a:ext cx="184858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unsettling</a:t>
            </a:r>
          </a:p>
        </p:txBody>
      </p:sp>
      <p:sp>
        <p:nvSpPr>
          <p:cNvPr id="239" name="Textfeld 238">
            <a:extLst>
              <a:ext uri="{FF2B5EF4-FFF2-40B4-BE49-F238E27FC236}">
                <a16:creationId xmlns:a16="http://schemas.microsoft.com/office/drawing/2014/main" id="{657AB302-D98A-FE15-1675-E490291B2512}"/>
              </a:ext>
            </a:extLst>
          </p:cNvPr>
          <p:cNvSpPr txBox="1"/>
          <p:nvPr/>
        </p:nvSpPr>
        <p:spPr>
          <a:xfrm>
            <a:off x="23941031" y="7804333"/>
            <a:ext cx="181492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appealing</a:t>
            </a:r>
          </a:p>
        </p:txBody>
      </p:sp>
      <p:cxnSp>
        <p:nvCxnSpPr>
          <p:cNvPr id="240" name="Gerader Verbinder 239">
            <a:extLst>
              <a:ext uri="{FF2B5EF4-FFF2-40B4-BE49-F238E27FC236}">
                <a16:creationId xmlns:a16="http://schemas.microsoft.com/office/drawing/2014/main" id="{C8018A0B-5E06-7A8B-1F09-E419B9CD29E8}"/>
              </a:ext>
            </a:extLst>
          </p:cNvPr>
          <p:cNvCxnSpPr>
            <a:stCxn id="239" idx="2"/>
            <a:endCxn id="46" idx="1"/>
          </p:cNvCxnSpPr>
          <p:nvPr/>
        </p:nvCxnSpPr>
        <p:spPr>
          <a:xfrm>
            <a:off x="24848491" y="8389108"/>
            <a:ext cx="2478088" cy="440682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1" name="Textfeld 240">
            <a:extLst>
              <a:ext uri="{FF2B5EF4-FFF2-40B4-BE49-F238E27FC236}">
                <a16:creationId xmlns:a16="http://schemas.microsoft.com/office/drawing/2014/main" id="{E1776344-8A0D-0018-2157-9CFA130F378D}"/>
              </a:ext>
            </a:extLst>
          </p:cNvPr>
          <p:cNvSpPr txBox="1"/>
          <p:nvPr/>
        </p:nvSpPr>
        <p:spPr>
          <a:xfrm>
            <a:off x="13595633" y="17896423"/>
            <a:ext cx="16255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straining</a:t>
            </a:r>
          </a:p>
        </p:txBody>
      </p:sp>
      <p:cxnSp>
        <p:nvCxnSpPr>
          <p:cNvPr id="242" name="Gerader Verbinder 241">
            <a:extLst>
              <a:ext uri="{FF2B5EF4-FFF2-40B4-BE49-F238E27FC236}">
                <a16:creationId xmlns:a16="http://schemas.microsoft.com/office/drawing/2014/main" id="{08D8E94F-11E1-E7DD-C894-407F2D91B9C9}"/>
              </a:ext>
            </a:extLst>
          </p:cNvPr>
          <p:cNvCxnSpPr/>
          <p:nvPr/>
        </p:nvCxnSpPr>
        <p:spPr>
          <a:xfrm>
            <a:off x="11975903" y="16201299"/>
            <a:ext cx="1829464" cy="17389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3" name="Textfeld 242">
            <a:extLst>
              <a:ext uri="{FF2B5EF4-FFF2-40B4-BE49-F238E27FC236}">
                <a16:creationId xmlns:a16="http://schemas.microsoft.com/office/drawing/2014/main" id="{D7E83F5B-D155-6BF1-CAFB-22E22D540699}"/>
              </a:ext>
            </a:extLst>
          </p:cNvPr>
          <p:cNvSpPr txBox="1"/>
          <p:nvPr/>
        </p:nvSpPr>
        <p:spPr>
          <a:xfrm>
            <a:off x="19703287" y="3129673"/>
            <a:ext cx="1765868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/>
              <a:t>evocative</a:t>
            </a:r>
          </a:p>
        </p:txBody>
      </p:sp>
      <p:cxnSp>
        <p:nvCxnSpPr>
          <p:cNvPr id="244" name="Gerader Verbinder 243">
            <a:extLst>
              <a:ext uri="{FF2B5EF4-FFF2-40B4-BE49-F238E27FC236}">
                <a16:creationId xmlns:a16="http://schemas.microsoft.com/office/drawing/2014/main" id="{D896AC10-FB61-74F7-4B71-41DF177D6509}"/>
              </a:ext>
            </a:extLst>
          </p:cNvPr>
          <p:cNvCxnSpPr>
            <a:cxnSpLocks/>
          </p:cNvCxnSpPr>
          <p:nvPr/>
        </p:nvCxnSpPr>
        <p:spPr>
          <a:xfrm>
            <a:off x="21642060" y="3456471"/>
            <a:ext cx="23486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5" name="Gerader Verbinder 244">
            <a:extLst>
              <a:ext uri="{FF2B5EF4-FFF2-40B4-BE49-F238E27FC236}">
                <a16:creationId xmlns:a16="http://schemas.microsoft.com/office/drawing/2014/main" id="{49D212B9-573F-8759-AB61-A6F22353BA8B}"/>
              </a:ext>
            </a:extLst>
          </p:cNvPr>
          <p:cNvCxnSpPr>
            <a:stCxn id="74" idx="2"/>
            <a:endCxn id="243" idx="3"/>
          </p:cNvCxnSpPr>
          <p:nvPr/>
        </p:nvCxnSpPr>
        <p:spPr>
          <a:xfrm flipH="1">
            <a:off x="21469155" y="2519908"/>
            <a:ext cx="1738507" cy="9021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Gerader Verbinder 245">
            <a:extLst>
              <a:ext uri="{FF2B5EF4-FFF2-40B4-BE49-F238E27FC236}">
                <a16:creationId xmlns:a16="http://schemas.microsoft.com/office/drawing/2014/main" id="{4AD4F2B1-3DAF-E52E-688D-B4A76D2F1DE5}"/>
              </a:ext>
            </a:extLst>
          </p:cNvPr>
          <p:cNvCxnSpPr>
            <a:stCxn id="243" idx="3"/>
          </p:cNvCxnSpPr>
          <p:nvPr/>
        </p:nvCxnSpPr>
        <p:spPr>
          <a:xfrm>
            <a:off x="21469155" y="3422061"/>
            <a:ext cx="1732515" cy="26143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7" name="Gerader Verbinder 246">
            <a:extLst>
              <a:ext uri="{FF2B5EF4-FFF2-40B4-BE49-F238E27FC236}">
                <a16:creationId xmlns:a16="http://schemas.microsoft.com/office/drawing/2014/main" id="{E685165D-7317-FF4D-962D-8557766385E3}"/>
              </a:ext>
            </a:extLst>
          </p:cNvPr>
          <p:cNvCxnSpPr>
            <a:stCxn id="183" idx="1"/>
            <a:endCxn id="243" idx="3"/>
          </p:cNvCxnSpPr>
          <p:nvPr/>
        </p:nvCxnSpPr>
        <p:spPr>
          <a:xfrm flipH="1" flipV="1">
            <a:off x="21469155" y="3422061"/>
            <a:ext cx="2499649" cy="15309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8" name="Gerader Verbinder 247">
            <a:extLst>
              <a:ext uri="{FF2B5EF4-FFF2-40B4-BE49-F238E27FC236}">
                <a16:creationId xmlns:a16="http://schemas.microsoft.com/office/drawing/2014/main" id="{EC658914-BEFD-C84B-0D39-785B634D9E0C}"/>
              </a:ext>
            </a:extLst>
          </p:cNvPr>
          <p:cNvCxnSpPr>
            <a:stCxn id="243" idx="3"/>
          </p:cNvCxnSpPr>
          <p:nvPr/>
        </p:nvCxnSpPr>
        <p:spPr>
          <a:xfrm>
            <a:off x="21469155" y="3422061"/>
            <a:ext cx="1666618" cy="677394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Gerader Verbinder 248">
            <a:extLst>
              <a:ext uri="{FF2B5EF4-FFF2-40B4-BE49-F238E27FC236}">
                <a16:creationId xmlns:a16="http://schemas.microsoft.com/office/drawing/2014/main" id="{DA624B23-01BD-3174-955C-26F9EA459761}"/>
              </a:ext>
            </a:extLst>
          </p:cNvPr>
          <p:cNvCxnSpPr>
            <a:cxnSpLocks/>
            <a:endCxn id="123" idx="3"/>
          </p:cNvCxnSpPr>
          <p:nvPr/>
        </p:nvCxnSpPr>
        <p:spPr>
          <a:xfrm flipH="1" flipV="1">
            <a:off x="18302658" y="21598519"/>
            <a:ext cx="4835381" cy="25580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1" name="Textfeld 250">
            <a:extLst>
              <a:ext uri="{FF2B5EF4-FFF2-40B4-BE49-F238E27FC236}">
                <a16:creationId xmlns:a16="http://schemas.microsoft.com/office/drawing/2014/main" id="{5BCC50B1-3AFD-A451-56B8-E9CCCBC6B821}"/>
              </a:ext>
            </a:extLst>
          </p:cNvPr>
          <p:cNvSpPr txBox="1"/>
          <p:nvPr/>
        </p:nvSpPr>
        <p:spPr>
          <a:xfrm>
            <a:off x="11407796" y="27609082"/>
            <a:ext cx="1598515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 dirty="0"/>
              <a:t>crushing</a:t>
            </a:r>
          </a:p>
        </p:txBody>
      </p:sp>
      <p:cxnSp>
        <p:nvCxnSpPr>
          <p:cNvPr id="252" name="Gerader Verbinder 251">
            <a:extLst>
              <a:ext uri="{FF2B5EF4-FFF2-40B4-BE49-F238E27FC236}">
                <a16:creationId xmlns:a16="http://schemas.microsoft.com/office/drawing/2014/main" id="{146C3657-4F28-37AD-C678-4B08DB91EF13}"/>
              </a:ext>
            </a:extLst>
          </p:cNvPr>
          <p:cNvCxnSpPr>
            <a:cxnSpLocks/>
          </p:cNvCxnSpPr>
          <p:nvPr/>
        </p:nvCxnSpPr>
        <p:spPr>
          <a:xfrm>
            <a:off x="9518521" y="26417448"/>
            <a:ext cx="2672864" cy="115163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3" name="Gerader Verbinder 252">
            <a:extLst>
              <a:ext uri="{FF2B5EF4-FFF2-40B4-BE49-F238E27FC236}">
                <a16:creationId xmlns:a16="http://schemas.microsoft.com/office/drawing/2014/main" id="{EC55DBA1-2C2F-94ED-1753-8751D24B744B}"/>
              </a:ext>
            </a:extLst>
          </p:cNvPr>
          <p:cNvCxnSpPr/>
          <p:nvPr/>
        </p:nvCxnSpPr>
        <p:spPr>
          <a:xfrm>
            <a:off x="9584250" y="26255628"/>
            <a:ext cx="372102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4" name="Textfeld 253">
            <a:extLst>
              <a:ext uri="{FF2B5EF4-FFF2-40B4-BE49-F238E27FC236}">
                <a16:creationId xmlns:a16="http://schemas.microsoft.com/office/drawing/2014/main" id="{AB661D05-F619-0CFF-31D6-79018AA24FCA}"/>
              </a:ext>
            </a:extLst>
          </p:cNvPr>
          <p:cNvSpPr txBox="1"/>
          <p:nvPr/>
        </p:nvSpPr>
        <p:spPr>
          <a:xfrm>
            <a:off x="13450619" y="25958524"/>
            <a:ext cx="198746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depressing</a:t>
            </a:r>
          </a:p>
        </p:txBody>
      </p:sp>
      <p:cxnSp>
        <p:nvCxnSpPr>
          <p:cNvPr id="255" name="Gerader Verbinder 254">
            <a:extLst>
              <a:ext uri="{FF2B5EF4-FFF2-40B4-BE49-F238E27FC236}">
                <a16:creationId xmlns:a16="http://schemas.microsoft.com/office/drawing/2014/main" id="{39680B92-65C1-3E33-BD4C-4552A28DDFBA}"/>
              </a:ext>
            </a:extLst>
          </p:cNvPr>
          <p:cNvCxnSpPr>
            <a:cxnSpLocks/>
            <a:stCxn id="4" idx="3"/>
          </p:cNvCxnSpPr>
          <p:nvPr/>
        </p:nvCxnSpPr>
        <p:spPr>
          <a:xfrm>
            <a:off x="8798943" y="14582129"/>
            <a:ext cx="3729928" cy="1167349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6" name="Textfeld 255">
            <a:extLst>
              <a:ext uri="{FF2B5EF4-FFF2-40B4-BE49-F238E27FC236}">
                <a16:creationId xmlns:a16="http://schemas.microsoft.com/office/drawing/2014/main" id="{A0B295C7-B201-CC82-6C47-5F2E0F2C5C05}"/>
              </a:ext>
            </a:extLst>
          </p:cNvPr>
          <p:cNvSpPr txBox="1"/>
          <p:nvPr/>
        </p:nvSpPr>
        <p:spPr>
          <a:xfrm>
            <a:off x="14334786" y="27569082"/>
            <a:ext cx="27013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knocking down</a:t>
            </a:r>
          </a:p>
        </p:txBody>
      </p:sp>
      <p:cxnSp>
        <p:nvCxnSpPr>
          <p:cNvPr id="257" name="Gerader Verbinder 256">
            <a:extLst>
              <a:ext uri="{FF2B5EF4-FFF2-40B4-BE49-F238E27FC236}">
                <a16:creationId xmlns:a16="http://schemas.microsoft.com/office/drawing/2014/main" id="{6E248B39-0565-8546-4233-2B76E3C03DAB}"/>
              </a:ext>
            </a:extLst>
          </p:cNvPr>
          <p:cNvCxnSpPr>
            <a:cxnSpLocks/>
          </p:cNvCxnSpPr>
          <p:nvPr/>
        </p:nvCxnSpPr>
        <p:spPr>
          <a:xfrm flipH="1">
            <a:off x="13113769" y="27903993"/>
            <a:ext cx="108574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Gerader Verbinder 257">
            <a:extLst>
              <a:ext uri="{FF2B5EF4-FFF2-40B4-BE49-F238E27FC236}">
                <a16:creationId xmlns:a16="http://schemas.microsoft.com/office/drawing/2014/main" id="{60DCE8C1-1C2D-0519-88FE-28177E9CB7B9}"/>
              </a:ext>
            </a:extLst>
          </p:cNvPr>
          <p:cNvCxnSpPr>
            <a:cxnSpLocks/>
          </p:cNvCxnSpPr>
          <p:nvPr/>
        </p:nvCxnSpPr>
        <p:spPr>
          <a:xfrm>
            <a:off x="14894836" y="26654306"/>
            <a:ext cx="0" cy="9480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Textfeld 259">
            <a:extLst>
              <a:ext uri="{FF2B5EF4-FFF2-40B4-BE49-F238E27FC236}">
                <a16:creationId xmlns:a16="http://schemas.microsoft.com/office/drawing/2014/main" id="{7F73D42B-DCF5-BA73-D30A-49BEC9748000}"/>
              </a:ext>
            </a:extLst>
          </p:cNvPr>
          <p:cNvSpPr txBox="1"/>
          <p:nvPr/>
        </p:nvSpPr>
        <p:spPr>
          <a:xfrm>
            <a:off x="26674450" y="18161179"/>
            <a:ext cx="1141659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 dirty="0"/>
              <a:t>lifting</a:t>
            </a:r>
          </a:p>
        </p:txBody>
      </p:sp>
      <p:cxnSp>
        <p:nvCxnSpPr>
          <p:cNvPr id="261" name="Gerader Verbinder 260">
            <a:extLst>
              <a:ext uri="{FF2B5EF4-FFF2-40B4-BE49-F238E27FC236}">
                <a16:creationId xmlns:a16="http://schemas.microsoft.com/office/drawing/2014/main" id="{EE0888C6-E8F7-AE81-D59B-0F9314C7B524}"/>
              </a:ext>
            </a:extLst>
          </p:cNvPr>
          <p:cNvCxnSpPr>
            <a:cxnSpLocks/>
            <a:stCxn id="260" idx="3"/>
          </p:cNvCxnSpPr>
          <p:nvPr/>
        </p:nvCxnSpPr>
        <p:spPr>
          <a:xfrm flipV="1">
            <a:off x="27816109" y="17565511"/>
            <a:ext cx="1218913" cy="88805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2" name="Gerader Verbinder 261">
            <a:extLst>
              <a:ext uri="{FF2B5EF4-FFF2-40B4-BE49-F238E27FC236}">
                <a16:creationId xmlns:a16="http://schemas.microsoft.com/office/drawing/2014/main" id="{E17E2889-28CE-09F6-20B4-2E948687C1D8}"/>
              </a:ext>
            </a:extLst>
          </p:cNvPr>
          <p:cNvCxnSpPr>
            <a:stCxn id="260" idx="3"/>
          </p:cNvCxnSpPr>
          <p:nvPr/>
        </p:nvCxnSpPr>
        <p:spPr>
          <a:xfrm>
            <a:off x="27816109" y="18453567"/>
            <a:ext cx="1178672" cy="9671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Gerader Verbinder 262">
            <a:extLst>
              <a:ext uri="{FF2B5EF4-FFF2-40B4-BE49-F238E27FC236}">
                <a16:creationId xmlns:a16="http://schemas.microsoft.com/office/drawing/2014/main" id="{A9FB9822-7470-A134-5A2B-BF67DEF2E1A1}"/>
              </a:ext>
            </a:extLst>
          </p:cNvPr>
          <p:cNvCxnSpPr>
            <a:cxnSpLocks/>
            <a:stCxn id="260" idx="0"/>
            <a:endCxn id="264" idx="2"/>
          </p:cNvCxnSpPr>
          <p:nvPr/>
        </p:nvCxnSpPr>
        <p:spPr>
          <a:xfrm flipH="1" flipV="1">
            <a:off x="25256435" y="13088320"/>
            <a:ext cx="1988845" cy="507285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4" name="Textfeld 263">
            <a:extLst>
              <a:ext uri="{FF2B5EF4-FFF2-40B4-BE49-F238E27FC236}">
                <a16:creationId xmlns:a16="http://schemas.microsoft.com/office/drawing/2014/main" id="{A0142DF2-13C5-BC2D-3E52-DEE54B84168E}"/>
              </a:ext>
            </a:extLst>
          </p:cNvPr>
          <p:cNvSpPr txBox="1"/>
          <p:nvPr/>
        </p:nvSpPr>
        <p:spPr>
          <a:xfrm>
            <a:off x="24469200" y="12503545"/>
            <a:ext cx="157447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uplifting</a:t>
            </a:r>
          </a:p>
        </p:txBody>
      </p:sp>
      <p:cxnSp>
        <p:nvCxnSpPr>
          <p:cNvPr id="265" name="Gerader Verbinder 264">
            <a:extLst>
              <a:ext uri="{FF2B5EF4-FFF2-40B4-BE49-F238E27FC236}">
                <a16:creationId xmlns:a16="http://schemas.microsoft.com/office/drawing/2014/main" id="{95F5CD3D-D993-F7C3-A202-1B2AC7AE7F4E}"/>
              </a:ext>
            </a:extLst>
          </p:cNvPr>
          <p:cNvCxnSpPr>
            <a:cxnSpLocks/>
            <a:stCxn id="264" idx="0"/>
          </p:cNvCxnSpPr>
          <p:nvPr/>
        </p:nvCxnSpPr>
        <p:spPr>
          <a:xfrm flipV="1">
            <a:off x="25256435" y="10283980"/>
            <a:ext cx="1955314" cy="22195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feld 265">
            <a:extLst>
              <a:ext uri="{FF2B5EF4-FFF2-40B4-BE49-F238E27FC236}">
                <a16:creationId xmlns:a16="http://schemas.microsoft.com/office/drawing/2014/main" id="{0C447A90-6F55-7D51-E3A3-42501AF180F0}"/>
              </a:ext>
            </a:extLst>
          </p:cNvPr>
          <p:cNvSpPr txBox="1"/>
          <p:nvPr/>
        </p:nvSpPr>
        <p:spPr>
          <a:xfrm>
            <a:off x="38478321" y="852590"/>
            <a:ext cx="379886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see also : impressions</a:t>
            </a:r>
          </a:p>
        </p:txBody>
      </p:sp>
      <p:cxnSp>
        <p:nvCxnSpPr>
          <p:cNvPr id="267" name="Gerader Verbinder 266">
            <a:extLst>
              <a:ext uri="{FF2B5EF4-FFF2-40B4-BE49-F238E27FC236}">
                <a16:creationId xmlns:a16="http://schemas.microsoft.com/office/drawing/2014/main" id="{F498479C-B9B6-E168-32DA-62DE3678E212}"/>
              </a:ext>
            </a:extLst>
          </p:cNvPr>
          <p:cNvCxnSpPr>
            <a:cxnSpLocks/>
            <a:stCxn id="25" idx="3"/>
          </p:cNvCxnSpPr>
          <p:nvPr/>
        </p:nvCxnSpPr>
        <p:spPr>
          <a:xfrm flipV="1">
            <a:off x="6197655" y="3526742"/>
            <a:ext cx="6743578" cy="707863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8" name="Textfeld 267">
            <a:extLst>
              <a:ext uri="{FF2B5EF4-FFF2-40B4-BE49-F238E27FC236}">
                <a16:creationId xmlns:a16="http://schemas.microsoft.com/office/drawing/2014/main" id="{33E45D03-5119-7425-D0F5-99309F87FF4B}"/>
              </a:ext>
            </a:extLst>
          </p:cNvPr>
          <p:cNvSpPr txBox="1"/>
          <p:nvPr/>
        </p:nvSpPr>
        <p:spPr>
          <a:xfrm>
            <a:off x="29933954" y="26700877"/>
            <a:ext cx="167007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/>
              <a:t>poignant</a:t>
            </a:r>
          </a:p>
        </p:txBody>
      </p:sp>
      <p:cxnSp>
        <p:nvCxnSpPr>
          <p:cNvPr id="269" name="Gerader Verbinder 268">
            <a:extLst>
              <a:ext uri="{FF2B5EF4-FFF2-40B4-BE49-F238E27FC236}">
                <a16:creationId xmlns:a16="http://schemas.microsoft.com/office/drawing/2014/main" id="{A9207D99-2772-C290-1BAA-4F3C804E9F07}"/>
              </a:ext>
            </a:extLst>
          </p:cNvPr>
          <p:cNvCxnSpPr>
            <a:cxnSpLocks/>
          </p:cNvCxnSpPr>
          <p:nvPr/>
        </p:nvCxnSpPr>
        <p:spPr>
          <a:xfrm>
            <a:off x="30631425" y="25083797"/>
            <a:ext cx="0" cy="16170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0" name="Textfeld 269">
            <a:extLst>
              <a:ext uri="{FF2B5EF4-FFF2-40B4-BE49-F238E27FC236}">
                <a16:creationId xmlns:a16="http://schemas.microsoft.com/office/drawing/2014/main" id="{383F3138-D01A-2722-75C7-5BDB6F29C51B}"/>
              </a:ext>
            </a:extLst>
          </p:cNvPr>
          <p:cNvSpPr txBox="1"/>
          <p:nvPr/>
        </p:nvSpPr>
        <p:spPr>
          <a:xfrm>
            <a:off x="9757018" y="4189754"/>
            <a:ext cx="155042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startling</a:t>
            </a:r>
          </a:p>
        </p:txBody>
      </p:sp>
      <p:cxnSp>
        <p:nvCxnSpPr>
          <p:cNvPr id="271" name="Gerader Verbinder 270">
            <a:extLst>
              <a:ext uri="{FF2B5EF4-FFF2-40B4-BE49-F238E27FC236}">
                <a16:creationId xmlns:a16="http://schemas.microsoft.com/office/drawing/2014/main" id="{9E6E58FE-F2D3-08FB-7B82-3ABB86BF1D8D}"/>
              </a:ext>
            </a:extLst>
          </p:cNvPr>
          <p:cNvCxnSpPr>
            <a:cxnSpLocks/>
          </p:cNvCxnSpPr>
          <p:nvPr/>
        </p:nvCxnSpPr>
        <p:spPr>
          <a:xfrm flipV="1">
            <a:off x="10991151" y="4774529"/>
            <a:ext cx="0" cy="189801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2" name="Textfeld 271">
            <a:extLst>
              <a:ext uri="{FF2B5EF4-FFF2-40B4-BE49-F238E27FC236}">
                <a16:creationId xmlns:a16="http://schemas.microsoft.com/office/drawing/2014/main" id="{324EE2A1-EB1E-6AB3-280E-69B8764A7A49}"/>
              </a:ext>
            </a:extLst>
          </p:cNvPr>
          <p:cNvSpPr txBox="1"/>
          <p:nvPr/>
        </p:nvSpPr>
        <p:spPr>
          <a:xfrm>
            <a:off x="37404007" y="13378615"/>
            <a:ext cx="1799275" cy="58477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3200" dirty="0"/>
              <a:t>triggering</a:t>
            </a:r>
          </a:p>
        </p:txBody>
      </p:sp>
      <p:cxnSp>
        <p:nvCxnSpPr>
          <p:cNvPr id="273" name="Gerader Verbinder 272">
            <a:extLst>
              <a:ext uri="{FF2B5EF4-FFF2-40B4-BE49-F238E27FC236}">
                <a16:creationId xmlns:a16="http://schemas.microsoft.com/office/drawing/2014/main" id="{64A9B00E-E656-3961-52D5-6953C75594B5}"/>
              </a:ext>
            </a:extLst>
          </p:cNvPr>
          <p:cNvCxnSpPr/>
          <p:nvPr/>
        </p:nvCxnSpPr>
        <p:spPr>
          <a:xfrm>
            <a:off x="37742939" y="13973524"/>
            <a:ext cx="0" cy="4935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4" name="Textfeld 273">
            <a:extLst>
              <a:ext uri="{FF2B5EF4-FFF2-40B4-BE49-F238E27FC236}">
                <a16:creationId xmlns:a16="http://schemas.microsoft.com/office/drawing/2014/main" id="{7E2A36C7-AEC3-D126-06B3-06986F039EC6}"/>
              </a:ext>
            </a:extLst>
          </p:cNvPr>
          <p:cNvSpPr txBox="1"/>
          <p:nvPr/>
        </p:nvSpPr>
        <p:spPr>
          <a:xfrm>
            <a:off x="37361864" y="15379695"/>
            <a:ext cx="185762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animating</a:t>
            </a:r>
          </a:p>
        </p:txBody>
      </p:sp>
      <p:cxnSp>
        <p:nvCxnSpPr>
          <p:cNvPr id="275" name="Gerader Verbinder 274">
            <a:extLst>
              <a:ext uri="{FF2B5EF4-FFF2-40B4-BE49-F238E27FC236}">
                <a16:creationId xmlns:a16="http://schemas.microsoft.com/office/drawing/2014/main" id="{05F3B03E-CAF1-DF10-7F40-ED700359FD39}"/>
              </a:ext>
            </a:extLst>
          </p:cNvPr>
          <p:cNvCxnSpPr/>
          <p:nvPr/>
        </p:nvCxnSpPr>
        <p:spPr>
          <a:xfrm>
            <a:off x="37766690" y="14967094"/>
            <a:ext cx="0" cy="4935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6" name="Textfeld 275">
            <a:extLst>
              <a:ext uri="{FF2B5EF4-FFF2-40B4-BE49-F238E27FC236}">
                <a16:creationId xmlns:a16="http://schemas.microsoft.com/office/drawing/2014/main" id="{F56994D0-F40A-A2AD-00B4-6FBA0604A3A0}"/>
              </a:ext>
            </a:extLst>
          </p:cNvPr>
          <p:cNvSpPr txBox="1"/>
          <p:nvPr/>
        </p:nvSpPr>
        <p:spPr>
          <a:xfrm>
            <a:off x="3860649" y="16775103"/>
            <a:ext cx="222349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deactivating</a:t>
            </a:r>
          </a:p>
        </p:txBody>
      </p:sp>
      <p:cxnSp>
        <p:nvCxnSpPr>
          <p:cNvPr id="277" name="Gerader Verbinder 276">
            <a:extLst>
              <a:ext uri="{FF2B5EF4-FFF2-40B4-BE49-F238E27FC236}">
                <a16:creationId xmlns:a16="http://schemas.microsoft.com/office/drawing/2014/main" id="{5BA5C808-93EC-773A-F711-CE6E9E4BB1C3}"/>
              </a:ext>
            </a:extLst>
          </p:cNvPr>
          <p:cNvCxnSpPr>
            <a:cxnSpLocks/>
          </p:cNvCxnSpPr>
          <p:nvPr/>
        </p:nvCxnSpPr>
        <p:spPr>
          <a:xfrm>
            <a:off x="5693859" y="17304847"/>
            <a:ext cx="0" cy="287725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8" name="Gerader Verbinder 277">
            <a:extLst>
              <a:ext uri="{FF2B5EF4-FFF2-40B4-BE49-F238E27FC236}">
                <a16:creationId xmlns:a16="http://schemas.microsoft.com/office/drawing/2014/main" id="{59A4D3E9-F3E0-52DF-4F7B-FB8E7214DE19}"/>
              </a:ext>
            </a:extLst>
          </p:cNvPr>
          <p:cNvCxnSpPr>
            <a:cxnSpLocks/>
            <a:endCxn id="96" idx="3"/>
          </p:cNvCxnSpPr>
          <p:nvPr/>
        </p:nvCxnSpPr>
        <p:spPr>
          <a:xfrm flipH="1" flipV="1">
            <a:off x="30320892" y="17271244"/>
            <a:ext cx="7921142" cy="140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9" name="Gerader Verbinder 278">
            <a:extLst>
              <a:ext uri="{FF2B5EF4-FFF2-40B4-BE49-F238E27FC236}">
                <a16:creationId xmlns:a16="http://schemas.microsoft.com/office/drawing/2014/main" id="{7B6ADA1D-8946-0FDF-98B5-0D23BEABC111}"/>
              </a:ext>
            </a:extLst>
          </p:cNvPr>
          <p:cNvCxnSpPr>
            <a:cxnSpLocks/>
          </p:cNvCxnSpPr>
          <p:nvPr/>
        </p:nvCxnSpPr>
        <p:spPr>
          <a:xfrm>
            <a:off x="12580899" y="9967985"/>
            <a:ext cx="1437682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1" name="Textfeld 280">
            <a:extLst>
              <a:ext uri="{FF2B5EF4-FFF2-40B4-BE49-F238E27FC236}">
                <a16:creationId xmlns:a16="http://schemas.microsoft.com/office/drawing/2014/main" id="{90F5BCD6-E1D2-DA97-3635-B9774B4276E7}"/>
              </a:ext>
            </a:extLst>
          </p:cNvPr>
          <p:cNvSpPr txBox="1"/>
          <p:nvPr/>
        </p:nvSpPr>
        <p:spPr>
          <a:xfrm>
            <a:off x="37390384" y="8380180"/>
            <a:ext cx="177426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delightful</a:t>
            </a:r>
          </a:p>
        </p:txBody>
      </p:sp>
      <p:cxnSp>
        <p:nvCxnSpPr>
          <p:cNvPr id="282" name="Gerader Verbinder 281">
            <a:extLst>
              <a:ext uri="{FF2B5EF4-FFF2-40B4-BE49-F238E27FC236}">
                <a16:creationId xmlns:a16="http://schemas.microsoft.com/office/drawing/2014/main" id="{28981A0D-DA3C-4605-7F53-3EAFB4BA8A22}"/>
              </a:ext>
            </a:extLst>
          </p:cNvPr>
          <p:cNvCxnSpPr>
            <a:endCxn id="281" idx="1"/>
          </p:cNvCxnSpPr>
          <p:nvPr/>
        </p:nvCxnSpPr>
        <p:spPr>
          <a:xfrm flipV="1">
            <a:off x="33776078" y="8672568"/>
            <a:ext cx="3614306" cy="288655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3" name="Textfeld 282">
            <a:extLst>
              <a:ext uri="{FF2B5EF4-FFF2-40B4-BE49-F238E27FC236}">
                <a16:creationId xmlns:a16="http://schemas.microsoft.com/office/drawing/2014/main" id="{4A439E55-CAE3-BC3B-A7F4-6C7BB6ED62DA}"/>
              </a:ext>
            </a:extLst>
          </p:cNvPr>
          <p:cNvSpPr txBox="1"/>
          <p:nvPr/>
        </p:nvSpPr>
        <p:spPr>
          <a:xfrm>
            <a:off x="37191366" y="9497099"/>
            <a:ext cx="170912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/>
              <a:t>beguiling</a:t>
            </a:r>
          </a:p>
        </p:txBody>
      </p:sp>
      <p:sp>
        <p:nvSpPr>
          <p:cNvPr id="285" name="Textfeld 284">
            <a:extLst>
              <a:ext uri="{FF2B5EF4-FFF2-40B4-BE49-F238E27FC236}">
                <a16:creationId xmlns:a16="http://schemas.microsoft.com/office/drawing/2014/main" id="{6CDBD117-C11D-BF79-64FE-AB2D5D54F227}"/>
              </a:ext>
            </a:extLst>
          </p:cNvPr>
          <p:cNvSpPr txBox="1"/>
          <p:nvPr/>
        </p:nvSpPr>
        <p:spPr>
          <a:xfrm>
            <a:off x="79382" y="29936323"/>
            <a:ext cx="206819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/>
              <a:t>Translation: Lisa Rosenblatt 05.2022</a:t>
            </a:r>
          </a:p>
        </p:txBody>
      </p:sp>
      <p:cxnSp>
        <p:nvCxnSpPr>
          <p:cNvPr id="330" name="Gerader Verbinder 329">
            <a:extLst>
              <a:ext uri="{FF2B5EF4-FFF2-40B4-BE49-F238E27FC236}">
                <a16:creationId xmlns:a16="http://schemas.microsoft.com/office/drawing/2014/main" id="{5DAC2403-BEAB-0A3E-A61C-36447CD7ECCE}"/>
              </a:ext>
            </a:extLst>
          </p:cNvPr>
          <p:cNvCxnSpPr>
            <a:cxnSpLocks/>
          </p:cNvCxnSpPr>
          <p:nvPr/>
        </p:nvCxnSpPr>
        <p:spPr>
          <a:xfrm>
            <a:off x="3663433" y="18217458"/>
            <a:ext cx="570913" cy="11459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6" name="Gerader Verbinder 335">
            <a:extLst>
              <a:ext uri="{FF2B5EF4-FFF2-40B4-BE49-F238E27FC236}">
                <a16:creationId xmlns:a16="http://schemas.microsoft.com/office/drawing/2014/main" id="{F52658BE-1969-4181-446A-6D20B28FE7DE}"/>
              </a:ext>
            </a:extLst>
          </p:cNvPr>
          <p:cNvCxnSpPr/>
          <p:nvPr/>
        </p:nvCxnSpPr>
        <p:spPr>
          <a:xfrm>
            <a:off x="12196586" y="21871537"/>
            <a:ext cx="0" cy="569754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1" name="Gerader Verbinder 360">
            <a:extLst>
              <a:ext uri="{FF2B5EF4-FFF2-40B4-BE49-F238E27FC236}">
                <a16:creationId xmlns:a16="http://schemas.microsoft.com/office/drawing/2014/main" id="{8D2AC95E-8693-4C29-4791-AA81C2402568}"/>
              </a:ext>
            </a:extLst>
          </p:cNvPr>
          <p:cNvCxnSpPr>
            <a:cxnSpLocks/>
          </p:cNvCxnSpPr>
          <p:nvPr/>
        </p:nvCxnSpPr>
        <p:spPr>
          <a:xfrm>
            <a:off x="23195572" y="2519908"/>
            <a:ext cx="0" cy="351115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5" name="Gerader Verbinder 384">
            <a:extLst>
              <a:ext uri="{FF2B5EF4-FFF2-40B4-BE49-F238E27FC236}">
                <a16:creationId xmlns:a16="http://schemas.microsoft.com/office/drawing/2014/main" id="{A924188F-27E5-5ED2-CFDD-7A58A01510AD}"/>
              </a:ext>
            </a:extLst>
          </p:cNvPr>
          <p:cNvCxnSpPr>
            <a:cxnSpLocks/>
          </p:cNvCxnSpPr>
          <p:nvPr/>
        </p:nvCxnSpPr>
        <p:spPr>
          <a:xfrm>
            <a:off x="39700200" y="17589550"/>
            <a:ext cx="0" cy="177380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7" name="Gerader Verbinder 396">
            <a:extLst>
              <a:ext uri="{FF2B5EF4-FFF2-40B4-BE49-F238E27FC236}">
                <a16:creationId xmlns:a16="http://schemas.microsoft.com/office/drawing/2014/main" id="{919B2BCC-A8AA-BC1F-BFE6-650EF8BA1BE7}"/>
              </a:ext>
            </a:extLst>
          </p:cNvPr>
          <p:cNvCxnSpPr>
            <a:cxnSpLocks/>
          </p:cNvCxnSpPr>
          <p:nvPr/>
        </p:nvCxnSpPr>
        <p:spPr>
          <a:xfrm>
            <a:off x="23181450" y="10769425"/>
            <a:ext cx="0" cy="355290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9" name="Gerader Verbinder 398">
            <a:extLst>
              <a:ext uri="{FF2B5EF4-FFF2-40B4-BE49-F238E27FC236}">
                <a16:creationId xmlns:a16="http://schemas.microsoft.com/office/drawing/2014/main" id="{4638B2E5-EE2F-4ED2-E03D-50581EE7EB10}"/>
              </a:ext>
            </a:extLst>
          </p:cNvPr>
          <p:cNvCxnSpPr>
            <a:cxnSpLocks/>
          </p:cNvCxnSpPr>
          <p:nvPr/>
        </p:nvCxnSpPr>
        <p:spPr>
          <a:xfrm>
            <a:off x="23582503" y="10785467"/>
            <a:ext cx="0" cy="23938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860755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Textfeld 136">
            <a:extLst>
              <a:ext uri="{FF2B5EF4-FFF2-40B4-BE49-F238E27FC236}">
                <a16:creationId xmlns:a16="http://schemas.microsoft.com/office/drawing/2014/main" id="{5ED05B91-CE7A-6301-C414-F1FE0860C77B}"/>
              </a:ext>
            </a:extLst>
          </p:cNvPr>
          <p:cNvSpPr txBox="1"/>
          <p:nvPr/>
        </p:nvSpPr>
        <p:spPr>
          <a:xfrm>
            <a:off x="6839432" y="7756376"/>
            <a:ext cx="3756156" cy="115416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sz="6900" dirty="0">
                <a:solidFill>
                  <a:schemeClr val="tx1"/>
                </a:solidFill>
              </a:rPr>
              <a:t>Spannung</a:t>
            </a: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84D955F9-12BA-60DF-E735-F8A15AACB024}"/>
              </a:ext>
            </a:extLst>
          </p:cNvPr>
          <p:cNvSpPr/>
          <p:nvPr/>
        </p:nvSpPr>
        <p:spPr>
          <a:xfrm>
            <a:off x="4191894" y="10761898"/>
            <a:ext cx="29324261" cy="2684198"/>
          </a:xfrm>
          <a:prstGeom prst="rect">
            <a:avLst/>
          </a:prstGeom>
          <a:solidFill>
            <a:schemeClr val="bg1">
              <a:lumMod val="95000"/>
            </a:schemeClr>
          </a:solidFill>
          <a:ln w="508000">
            <a:solidFill>
              <a:schemeClr val="accent4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3" name="Textfeld 2">
            <a:extLst>
              <a:ext uri="{FF2B5EF4-FFF2-40B4-BE49-F238E27FC236}">
                <a16:creationId xmlns:a16="http://schemas.microsoft.com/office/drawing/2014/main" id="{A19DFD0F-5277-1256-BAA6-62543D133FA1}"/>
              </a:ext>
            </a:extLst>
          </p:cNvPr>
          <p:cNvSpPr txBox="1"/>
          <p:nvPr/>
        </p:nvSpPr>
        <p:spPr>
          <a:xfrm>
            <a:off x="4813069" y="2169622"/>
            <a:ext cx="3604064" cy="115384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dirty="0"/>
              <a:t>Intensität</a:t>
            </a:r>
          </a:p>
        </p:txBody>
      </p:sp>
      <p:cxnSp>
        <p:nvCxnSpPr>
          <p:cNvPr id="5" name="Gerader Verbinder 4">
            <a:extLst>
              <a:ext uri="{FF2B5EF4-FFF2-40B4-BE49-F238E27FC236}">
                <a16:creationId xmlns:a16="http://schemas.microsoft.com/office/drawing/2014/main" id="{A73A6E7E-2578-1293-0D9A-1BF2B3918DB0}"/>
              </a:ext>
            </a:extLst>
          </p:cNvPr>
          <p:cNvCxnSpPr>
            <a:cxnSpLocks/>
          </p:cNvCxnSpPr>
          <p:nvPr/>
        </p:nvCxnSpPr>
        <p:spPr>
          <a:xfrm>
            <a:off x="6428065" y="3323464"/>
            <a:ext cx="0" cy="82431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feld 5">
            <a:extLst>
              <a:ext uri="{FF2B5EF4-FFF2-40B4-BE49-F238E27FC236}">
                <a16:creationId xmlns:a16="http://schemas.microsoft.com/office/drawing/2014/main" id="{F441B278-2BEE-72FB-F1E3-7E1FB0A76EA2}"/>
              </a:ext>
            </a:extLst>
          </p:cNvPr>
          <p:cNvSpPr txBox="1"/>
          <p:nvPr/>
        </p:nvSpPr>
        <p:spPr>
          <a:xfrm>
            <a:off x="5015346" y="11399520"/>
            <a:ext cx="284238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Ekstase</a:t>
            </a:r>
          </a:p>
        </p:txBody>
      </p:sp>
      <p:cxnSp>
        <p:nvCxnSpPr>
          <p:cNvPr id="7" name="Gerader Verbinder 6">
            <a:extLst>
              <a:ext uri="{FF2B5EF4-FFF2-40B4-BE49-F238E27FC236}">
                <a16:creationId xmlns:a16="http://schemas.microsoft.com/office/drawing/2014/main" id="{E55779F5-B4C7-D43F-C944-8D16B5B0AADB}"/>
              </a:ext>
            </a:extLst>
          </p:cNvPr>
          <p:cNvCxnSpPr>
            <a:cxnSpLocks/>
          </p:cNvCxnSpPr>
          <p:nvPr/>
        </p:nvCxnSpPr>
        <p:spPr>
          <a:xfrm>
            <a:off x="7880437" y="11993880"/>
            <a:ext cx="9907934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feld 7">
            <a:extLst>
              <a:ext uri="{FF2B5EF4-FFF2-40B4-BE49-F238E27FC236}">
                <a16:creationId xmlns:a16="http://schemas.microsoft.com/office/drawing/2014/main" id="{D75EF629-9140-46BB-0367-3BD8DF51C2FD}"/>
              </a:ext>
            </a:extLst>
          </p:cNvPr>
          <p:cNvSpPr txBox="1"/>
          <p:nvPr/>
        </p:nvSpPr>
        <p:spPr>
          <a:xfrm>
            <a:off x="18426546" y="11369040"/>
            <a:ext cx="523874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ATMOSPHÄRE</a:t>
            </a:r>
          </a:p>
        </p:txBody>
      </p:sp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C71E80D9-0526-9E64-A06F-40E82C963818}"/>
              </a:ext>
            </a:extLst>
          </p:cNvPr>
          <p:cNvCxnSpPr>
            <a:cxnSpLocks/>
          </p:cNvCxnSpPr>
          <p:nvPr/>
        </p:nvCxnSpPr>
        <p:spPr>
          <a:xfrm>
            <a:off x="21510841" y="12480152"/>
            <a:ext cx="0" cy="748746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feld 9">
            <a:extLst>
              <a:ext uri="{FF2B5EF4-FFF2-40B4-BE49-F238E27FC236}">
                <a16:creationId xmlns:a16="http://schemas.microsoft.com/office/drawing/2014/main" id="{D6F4C50A-2CEC-450F-75BA-0A2E64DCE70C}"/>
              </a:ext>
            </a:extLst>
          </p:cNvPr>
          <p:cNvSpPr txBox="1"/>
          <p:nvPr/>
        </p:nvSpPr>
        <p:spPr>
          <a:xfrm>
            <a:off x="19308561" y="19983450"/>
            <a:ext cx="295574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Präsenz</a:t>
            </a:r>
          </a:p>
        </p:txBody>
      </p:sp>
      <p:cxnSp>
        <p:nvCxnSpPr>
          <p:cNvPr id="17" name="Gerader Verbinder 16">
            <a:extLst>
              <a:ext uri="{FF2B5EF4-FFF2-40B4-BE49-F238E27FC236}">
                <a16:creationId xmlns:a16="http://schemas.microsoft.com/office/drawing/2014/main" id="{26FBF87F-3E4B-3793-C36E-07EA9193FA9C}"/>
              </a:ext>
            </a:extLst>
          </p:cNvPr>
          <p:cNvCxnSpPr>
            <a:cxnSpLocks/>
          </p:cNvCxnSpPr>
          <p:nvPr/>
        </p:nvCxnSpPr>
        <p:spPr>
          <a:xfrm>
            <a:off x="6168178" y="12684733"/>
            <a:ext cx="0" cy="1175604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feld 17">
            <a:extLst>
              <a:ext uri="{FF2B5EF4-FFF2-40B4-BE49-F238E27FC236}">
                <a16:creationId xmlns:a16="http://schemas.microsoft.com/office/drawing/2014/main" id="{1B38F484-9CB1-C0A0-E75C-9CD58BA65AF7}"/>
              </a:ext>
            </a:extLst>
          </p:cNvPr>
          <p:cNvSpPr txBox="1"/>
          <p:nvPr/>
        </p:nvSpPr>
        <p:spPr>
          <a:xfrm>
            <a:off x="3950387" y="24201936"/>
            <a:ext cx="3930050" cy="115384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dirty="0"/>
              <a:t>Bewegung</a:t>
            </a:r>
          </a:p>
        </p:txBody>
      </p:sp>
      <p:cxnSp>
        <p:nvCxnSpPr>
          <p:cNvPr id="19" name="Gerader Verbinder 18">
            <a:extLst>
              <a:ext uri="{FF2B5EF4-FFF2-40B4-BE49-F238E27FC236}">
                <a16:creationId xmlns:a16="http://schemas.microsoft.com/office/drawing/2014/main" id="{C374BE75-8251-63D8-FD77-FA87E681F882}"/>
              </a:ext>
            </a:extLst>
          </p:cNvPr>
          <p:cNvCxnSpPr>
            <a:cxnSpLocks/>
          </p:cNvCxnSpPr>
          <p:nvPr/>
        </p:nvCxnSpPr>
        <p:spPr>
          <a:xfrm>
            <a:off x="21496115" y="21964222"/>
            <a:ext cx="838073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feld 19">
            <a:extLst>
              <a:ext uri="{FF2B5EF4-FFF2-40B4-BE49-F238E27FC236}">
                <a16:creationId xmlns:a16="http://schemas.microsoft.com/office/drawing/2014/main" id="{831B27F1-A3C6-6536-248E-2EA0D522A99A}"/>
              </a:ext>
            </a:extLst>
          </p:cNvPr>
          <p:cNvSpPr txBox="1"/>
          <p:nvPr/>
        </p:nvSpPr>
        <p:spPr>
          <a:xfrm>
            <a:off x="29876852" y="21353207"/>
            <a:ext cx="454893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Erscheinung</a:t>
            </a:r>
          </a:p>
        </p:txBody>
      </p:sp>
      <p:cxnSp>
        <p:nvCxnSpPr>
          <p:cNvPr id="21" name="Gerader Verbinder 20">
            <a:extLst>
              <a:ext uri="{FF2B5EF4-FFF2-40B4-BE49-F238E27FC236}">
                <a16:creationId xmlns:a16="http://schemas.microsoft.com/office/drawing/2014/main" id="{846E0CCD-7935-F70F-6D92-973768639C12}"/>
              </a:ext>
            </a:extLst>
          </p:cNvPr>
          <p:cNvCxnSpPr>
            <a:cxnSpLocks/>
          </p:cNvCxnSpPr>
          <p:nvPr/>
        </p:nvCxnSpPr>
        <p:spPr>
          <a:xfrm>
            <a:off x="23997012" y="11939803"/>
            <a:ext cx="4251073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Gerader Verbinder 22">
            <a:extLst>
              <a:ext uri="{FF2B5EF4-FFF2-40B4-BE49-F238E27FC236}">
                <a16:creationId xmlns:a16="http://schemas.microsoft.com/office/drawing/2014/main" id="{67FE60FD-0F38-3327-06A7-E2C555DAB0D5}"/>
              </a:ext>
            </a:extLst>
          </p:cNvPr>
          <p:cNvCxnSpPr>
            <a:cxnSpLocks/>
          </p:cNvCxnSpPr>
          <p:nvPr/>
        </p:nvCxnSpPr>
        <p:spPr>
          <a:xfrm>
            <a:off x="6888504" y="3323464"/>
            <a:ext cx="8553057" cy="1093331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feld 23">
            <a:extLst>
              <a:ext uri="{FF2B5EF4-FFF2-40B4-BE49-F238E27FC236}">
                <a16:creationId xmlns:a16="http://schemas.microsoft.com/office/drawing/2014/main" id="{C6434099-616C-BAC9-DF8B-A3EE0C4A152E}"/>
              </a:ext>
            </a:extLst>
          </p:cNvPr>
          <p:cNvSpPr txBox="1"/>
          <p:nvPr/>
        </p:nvSpPr>
        <p:spPr>
          <a:xfrm>
            <a:off x="21784754" y="15973455"/>
            <a:ext cx="322235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>
                <a:solidFill>
                  <a:schemeClr val="accent4">
                    <a:lumMod val="75000"/>
                  </a:schemeClr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Medium</a:t>
            </a:r>
          </a:p>
        </p:txBody>
      </p:sp>
      <p:cxnSp>
        <p:nvCxnSpPr>
          <p:cNvPr id="25" name="Gerader Verbinder 24">
            <a:extLst>
              <a:ext uri="{FF2B5EF4-FFF2-40B4-BE49-F238E27FC236}">
                <a16:creationId xmlns:a16="http://schemas.microsoft.com/office/drawing/2014/main" id="{60B51F37-48DC-033A-ADED-D837677DA4AC}"/>
              </a:ext>
            </a:extLst>
          </p:cNvPr>
          <p:cNvCxnSpPr>
            <a:cxnSpLocks/>
          </p:cNvCxnSpPr>
          <p:nvPr/>
        </p:nvCxnSpPr>
        <p:spPr>
          <a:xfrm>
            <a:off x="22863352" y="12467089"/>
            <a:ext cx="0" cy="350636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feld 26">
            <a:extLst>
              <a:ext uri="{FF2B5EF4-FFF2-40B4-BE49-F238E27FC236}">
                <a16:creationId xmlns:a16="http://schemas.microsoft.com/office/drawing/2014/main" id="{107DFA5B-1353-854B-25EA-A44B8F3B1C9A}"/>
              </a:ext>
            </a:extLst>
          </p:cNvPr>
          <p:cNvSpPr txBox="1"/>
          <p:nvPr/>
        </p:nvSpPr>
        <p:spPr>
          <a:xfrm>
            <a:off x="28069146" y="2892624"/>
            <a:ext cx="407771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Affizierung</a:t>
            </a:r>
          </a:p>
        </p:txBody>
      </p:sp>
      <p:cxnSp>
        <p:nvCxnSpPr>
          <p:cNvPr id="28" name="Gerader Verbinder 27">
            <a:extLst>
              <a:ext uri="{FF2B5EF4-FFF2-40B4-BE49-F238E27FC236}">
                <a16:creationId xmlns:a16="http://schemas.microsoft.com/office/drawing/2014/main" id="{CF861735-DF04-B61F-4F35-A6654236361F}"/>
              </a:ext>
            </a:extLst>
          </p:cNvPr>
          <p:cNvCxnSpPr>
            <a:cxnSpLocks/>
          </p:cNvCxnSpPr>
          <p:nvPr/>
        </p:nvCxnSpPr>
        <p:spPr>
          <a:xfrm>
            <a:off x="30477909" y="4408714"/>
            <a:ext cx="0" cy="69908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feld 28">
            <a:extLst>
              <a:ext uri="{FF2B5EF4-FFF2-40B4-BE49-F238E27FC236}">
                <a16:creationId xmlns:a16="http://schemas.microsoft.com/office/drawing/2014/main" id="{0AB5721D-BBAB-3A79-1DF6-50DE4EF418C6}"/>
              </a:ext>
            </a:extLst>
          </p:cNvPr>
          <p:cNvSpPr txBox="1"/>
          <p:nvPr/>
        </p:nvSpPr>
        <p:spPr>
          <a:xfrm>
            <a:off x="18523989" y="8748778"/>
            <a:ext cx="3410998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i="1" dirty="0"/>
              <a:t>Atmosphäre als</a:t>
            </a:r>
          </a:p>
          <a:p>
            <a:r>
              <a:rPr lang="de-AT" sz="4000" i="1" dirty="0"/>
              <a:t>Gespür für</a:t>
            </a:r>
          </a:p>
          <a:p>
            <a:r>
              <a:rPr lang="de-AT" sz="4000" i="1" dirty="0"/>
              <a:t>Intensitäten</a:t>
            </a:r>
          </a:p>
        </p:txBody>
      </p:sp>
      <p:cxnSp>
        <p:nvCxnSpPr>
          <p:cNvPr id="30" name="Gerader Verbinder 29">
            <a:extLst>
              <a:ext uri="{FF2B5EF4-FFF2-40B4-BE49-F238E27FC236}">
                <a16:creationId xmlns:a16="http://schemas.microsoft.com/office/drawing/2014/main" id="{E1C1D28A-E7D0-C09A-02D8-8076C35FF3BC}"/>
              </a:ext>
            </a:extLst>
          </p:cNvPr>
          <p:cNvCxnSpPr>
            <a:cxnSpLocks/>
          </p:cNvCxnSpPr>
          <p:nvPr/>
        </p:nvCxnSpPr>
        <p:spPr>
          <a:xfrm>
            <a:off x="21434602" y="9653539"/>
            <a:ext cx="0" cy="17925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feld 32">
            <a:extLst>
              <a:ext uri="{FF2B5EF4-FFF2-40B4-BE49-F238E27FC236}">
                <a16:creationId xmlns:a16="http://schemas.microsoft.com/office/drawing/2014/main" id="{F7AE9447-8AA8-134B-511D-F1022BD4DF41}"/>
              </a:ext>
            </a:extLst>
          </p:cNvPr>
          <p:cNvSpPr txBox="1"/>
          <p:nvPr/>
        </p:nvSpPr>
        <p:spPr>
          <a:xfrm>
            <a:off x="12306097" y="7715346"/>
            <a:ext cx="2878417" cy="115384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dirty="0"/>
              <a:t>Energie</a:t>
            </a:r>
          </a:p>
        </p:txBody>
      </p:sp>
      <p:sp>
        <p:nvSpPr>
          <p:cNvPr id="38" name="Textfeld 37">
            <a:extLst>
              <a:ext uri="{FF2B5EF4-FFF2-40B4-BE49-F238E27FC236}">
                <a16:creationId xmlns:a16="http://schemas.microsoft.com/office/drawing/2014/main" id="{E8AB3343-0611-DD60-8915-6D175EBB0355}"/>
              </a:ext>
            </a:extLst>
          </p:cNvPr>
          <p:cNvSpPr txBox="1"/>
          <p:nvPr/>
        </p:nvSpPr>
        <p:spPr>
          <a:xfrm>
            <a:off x="38791972" y="11681654"/>
            <a:ext cx="330237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/>
            </a:lvl1pPr>
          </a:lstStyle>
          <a:p>
            <a:r>
              <a:rPr lang="de-AT" dirty="0"/>
              <a:t>Wahrnehmung</a:t>
            </a:r>
          </a:p>
        </p:txBody>
      </p:sp>
      <p:cxnSp>
        <p:nvCxnSpPr>
          <p:cNvPr id="39" name="Gerader Verbinder 38">
            <a:extLst>
              <a:ext uri="{FF2B5EF4-FFF2-40B4-BE49-F238E27FC236}">
                <a16:creationId xmlns:a16="http://schemas.microsoft.com/office/drawing/2014/main" id="{821CDED4-5051-2675-389E-113DBEBD24DD}"/>
              </a:ext>
            </a:extLst>
          </p:cNvPr>
          <p:cNvCxnSpPr>
            <a:cxnSpLocks/>
          </p:cNvCxnSpPr>
          <p:nvPr/>
        </p:nvCxnSpPr>
        <p:spPr>
          <a:xfrm>
            <a:off x="32920479" y="11996030"/>
            <a:ext cx="5821205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Gerader Verbinder 40">
            <a:extLst>
              <a:ext uri="{FF2B5EF4-FFF2-40B4-BE49-F238E27FC236}">
                <a16:creationId xmlns:a16="http://schemas.microsoft.com/office/drawing/2014/main" id="{C49FCDE0-5854-CDD4-DD92-F63EFD188B08}"/>
              </a:ext>
            </a:extLst>
          </p:cNvPr>
          <p:cNvCxnSpPr>
            <a:cxnSpLocks/>
          </p:cNvCxnSpPr>
          <p:nvPr/>
        </p:nvCxnSpPr>
        <p:spPr>
          <a:xfrm flipV="1">
            <a:off x="22410515" y="12477135"/>
            <a:ext cx="6417666" cy="7944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Gerader Verbinder 41">
            <a:extLst>
              <a:ext uri="{FF2B5EF4-FFF2-40B4-BE49-F238E27FC236}">
                <a16:creationId xmlns:a16="http://schemas.microsoft.com/office/drawing/2014/main" id="{DA1DCC84-95FE-F0AE-AE94-C697B9F8BB65}"/>
              </a:ext>
            </a:extLst>
          </p:cNvPr>
          <p:cNvCxnSpPr>
            <a:cxnSpLocks/>
          </p:cNvCxnSpPr>
          <p:nvPr/>
        </p:nvCxnSpPr>
        <p:spPr>
          <a:xfrm>
            <a:off x="15808376" y="8513464"/>
            <a:ext cx="2434260" cy="293541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Gerader Verbinder 46">
            <a:extLst>
              <a:ext uri="{FF2B5EF4-FFF2-40B4-BE49-F238E27FC236}">
                <a16:creationId xmlns:a16="http://schemas.microsoft.com/office/drawing/2014/main" id="{BA991C4C-C017-DB8E-EB8B-3DE2ECBF7865}"/>
              </a:ext>
            </a:extLst>
          </p:cNvPr>
          <p:cNvCxnSpPr>
            <a:cxnSpLocks/>
          </p:cNvCxnSpPr>
          <p:nvPr/>
        </p:nvCxnSpPr>
        <p:spPr>
          <a:xfrm>
            <a:off x="15244550" y="12370448"/>
            <a:ext cx="0" cy="114946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feld 47">
            <a:extLst>
              <a:ext uri="{FF2B5EF4-FFF2-40B4-BE49-F238E27FC236}">
                <a16:creationId xmlns:a16="http://schemas.microsoft.com/office/drawing/2014/main" id="{96C62B62-4D61-5756-3D66-C07E3B1901B3}"/>
              </a:ext>
            </a:extLst>
          </p:cNvPr>
          <p:cNvSpPr txBox="1"/>
          <p:nvPr/>
        </p:nvSpPr>
        <p:spPr>
          <a:xfrm>
            <a:off x="15808376" y="24326244"/>
            <a:ext cx="329359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Prozesse</a:t>
            </a:r>
          </a:p>
        </p:txBody>
      </p:sp>
      <p:sp>
        <p:nvSpPr>
          <p:cNvPr id="56" name="Textfeld 55">
            <a:extLst>
              <a:ext uri="{FF2B5EF4-FFF2-40B4-BE49-F238E27FC236}">
                <a16:creationId xmlns:a16="http://schemas.microsoft.com/office/drawing/2014/main" id="{0F18528B-B7B2-9322-045A-A509E450ACB5}"/>
              </a:ext>
            </a:extLst>
          </p:cNvPr>
          <p:cNvSpPr txBox="1"/>
          <p:nvPr/>
        </p:nvSpPr>
        <p:spPr>
          <a:xfrm>
            <a:off x="27326412" y="14911653"/>
            <a:ext cx="246612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/>
            </a:lvl1pPr>
          </a:lstStyle>
          <a:p>
            <a:r>
              <a:rPr lang="de-AT" dirty="0"/>
              <a:t>Charaktere</a:t>
            </a:r>
          </a:p>
        </p:txBody>
      </p:sp>
      <p:sp>
        <p:nvSpPr>
          <p:cNvPr id="57" name="Textfeld 56">
            <a:extLst>
              <a:ext uri="{FF2B5EF4-FFF2-40B4-BE49-F238E27FC236}">
                <a16:creationId xmlns:a16="http://schemas.microsoft.com/office/drawing/2014/main" id="{0D6A2697-4C38-FE3C-FF13-6226D542BB4B}"/>
              </a:ext>
            </a:extLst>
          </p:cNvPr>
          <p:cNvSpPr txBox="1"/>
          <p:nvPr/>
        </p:nvSpPr>
        <p:spPr>
          <a:xfrm>
            <a:off x="916763" y="14922183"/>
            <a:ext cx="519828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Physiognomie</a:t>
            </a:r>
          </a:p>
        </p:txBody>
      </p:sp>
      <p:cxnSp>
        <p:nvCxnSpPr>
          <p:cNvPr id="58" name="Gerader Verbinder 57">
            <a:extLst>
              <a:ext uri="{FF2B5EF4-FFF2-40B4-BE49-F238E27FC236}">
                <a16:creationId xmlns:a16="http://schemas.microsoft.com/office/drawing/2014/main" id="{4359FEBE-D23E-B128-E5EA-0C90E692982F}"/>
              </a:ext>
            </a:extLst>
          </p:cNvPr>
          <p:cNvCxnSpPr>
            <a:cxnSpLocks/>
          </p:cNvCxnSpPr>
          <p:nvPr/>
        </p:nvCxnSpPr>
        <p:spPr>
          <a:xfrm>
            <a:off x="5494095" y="12682331"/>
            <a:ext cx="0" cy="22398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Gerader Verbinder 59">
            <a:extLst>
              <a:ext uri="{FF2B5EF4-FFF2-40B4-BE49-F238E27FC236}">
                <a16:creationId xmlns:a16="http://schemas.microsoft.com/office/drawing/2014/main" id="{9AEF5ABE-0721-6B1B-1DAF-F5AD411184E9}"/>
              </a:ext>
            </a:extLst>
          </p:cNvPr>
          <p:cNvCxnSpPr>
            <a:cxnSpLocks/>
          </p:cNvCxnSpPr>
          <p:nvPr/>
        </p:nvCxnSpPr>
        <p:spPr>
          <a:xfrm>
            <a:off x="25181425" y="16627778"/>
            <a:ext cx="1453425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Gerader Verbinder 60">
            <a:extLst>
              <a:ext uri="{FF2B5EF4-FFF2-40B4-BE49-F238E27FC236}">
                <a16:creationId xmlns:a16="http://schemas.microsoft.com/office/drawing/2014/main" id="{2334B3EC-012F-A7B4-0206-D8D255093B8A}"/>
              </a:ext>
            </a:extLst>
          </p:cNvPr>
          <p:cNvCxnSpPr>
            <a:cxnSpLocks/>
          </p:cNvCxnSpPr>
          <p:nvPr/>
        </p:nvCxnSpPr>
        <p:spPr>
          <a:xfrm>
            <a:off x="39715675" y="12487830"/>
            <a:ext cx="0" cy="413994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feld 61">
            <a:extLst>
              <a:ext uri="{FF2B5EF4-FFF2-40B4-BE49-F238E27FC236}">
                <a16:creationId xmlns:a16="http://schemas.microsoft.com/office/drawing/2014/main" id="{38477397-DFF0-47FF-0E14-33C419C69A30}"/>
              </a:ext>
            </a:extLst>
          </p:cNvPr>
          <p:cNvSpPr txBox="1"/>
          <p:nvPr/>
        </p:nvSpPr>
        <p:spPr>
          <a:xfrm>
            <a:off x="2063987" y="8752031"/>
            <a:ext cx="442319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Materialität</a:t>
            </a:r>
          </a:p>
        </p:txBody>
      </p:sp>
      <p:cxnSp>
        <p:nvCxnSpPr>
          <p:cNvPr id="63" name="Gerader Verbinder 62">
            <a:extLst>
              <a:ext uri="{FF2B5EF4-FFF2-40B4-BE49-F238E27FC236}">
                <a16:creationId xmlns:a16="http://schemas.microsoft.com/office/drawing/2014/main" id="{792C73B3-5AF3-2E49-2D25-9CBF7EADA201}"/>
              </a:ext>
            </a:extLst>
          </p:cNvPr>
          <p:cNvCxnSpPr>
            <a:cxnSpLocks/>
          </p:cNvCxnSpPr>
          <p:nvPr/>
        </p:nvCxnSpPr>
        <p:spPr>
          <a:xfrm>
            <a:off x="5563368" y="10066423"/>
            <a:ext cx="0" cy="12922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Textfeld 63">
            <a:extLst>
              <a:ext uri="{FF2B5EF4-FFF2-40B4-BE49-F238E27FC236}">
                <a16:creationId xmlns:a16="http://schemas.microsoft.com/office/drawing/2014/main" id="{71D60DBF-644C-2EA4-A791-DA3BEDB677ED}"/>
              </a:ext>
            </a:extLst>
          </p:cNvPr>
          <p:cNvSpPr txBox="1"/>
          <p:nvPr/>
        </p:nvSpPr>
        <p:spPr>
          <a:xfrm>
            <a:off x="13715801" y="28804884"/>
            <a:ext cx="340330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Situation</a:t>
            </a:r>
          </a:p>
        </p:txBody>
      </p:sp>
      <p:sp>
        <p:nvSpPr>
          <p:cNvPr id="77" name="Textfeld 76">
            <a:extLst>
              <a:ext uri="{FF2B5EF4-FFF2-40B4-BE49-F238E27FC236}">
                <a16:creationId xmlns:a16="http://schemas.microsoft.com/office/drawing/2014/main" id="{066E8C3F-0E68-2423-C2C3-47F7BD5ACE1E}"/>
              </a:ext>
            </a:extLst>
          </p:cNvPr>
          <p:cNvSpPr txBox="1"/>
          <p:nvPr/>
        </p:nvSpPr>
        <p:spPr>
          <a:xfrm>
            <a:off x="40060448" y="13329783"/>
            <a:ext cx="249888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/>
            </a:lvl1pPr>
          </a:lstStyle>
          <a:p>
            <a:r>
              <a:rPr lang="de-AT" dirty="0"/>
              <a:t>Ähnlichkeit</a:t>
            </a:r>
          </a:p>
        </p:txBody>
      </p:sp>
      <p:sp>
        <p:nvSpPr>
          <p:cNvPr id="80" name="Textfeld 79">
            <a:extLst>
              <a:ext uri="{FF2B5EF4-FFF2-40B4-BE49-F238E27FC236}">
                <a16:creationId xmlns:a16="http://schemas.microsoft.com/office/drawing/2014/main" id="{77790FA7-3F16-C32B-ABB3-2CED1A07F0EA}"/>
              </a:ext>
            </a:extLst>
          </p:cNvPr>
          <p:cNvSpPr txBox="1"/>
          <p:nvPr/>
        </p:nvSpPr>
        <p:spPr>
          <a:xfrm>
            <a:off x="880386" y="16436787"/>
            <a:ext cx="3520516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Ausdruck</a:t>
            </a:r>
          </a:p>
        </p:txBody>
      </p:sp>
      <p:sp>
        <p:nvSpPr>
          <p:cNvPr id="82" name="Textfeld 81">
            <a:extLst>
              <a:ext uri="{FF2B5EF4-FFF2-40B4-BE49-F238E27FC236}">
                <a16:creationId xmlns:a16="http://schemas.microsoft.com/office/drawing/2014/main" id="{F0564B75-B972-CFDE-B3BD-2A44CEAACFD0}"/>
              </a:ext>
            </a:extLst>
          </p:cNvPr>
          <p:cNvSpPr txBox="1"/>
          <p:nvPr/>
        </p:nvSpPr>
        <p:spPr>
          <a:xfrm>
            <a:off x="580057" y="9388167"/>
            <a:ext cx="249132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Dichte</a:t>
            </a:r>
          </a:p>
        </p:txBody>
      </p:sp>
      <p:cxnSp>
        <p:nvCxnSpPr>
          <p:cNvPr id="87" name="Gerader Verbinder 86">
            <a:extLst>
              <a:ext uri="{FF2B5EF4-FFF2-40B4-BE49-F238E27FC236}">
                <a16:creationId xmlns:a16="http://schemas.microsoft.com/office/drawing/2014/main" id="{E917E259-3657-2172-E1FD-3D3197372246}"/>
              </a:ext>
            </a:extLst>
          </p:cNvPr>
          <p:cNvCxnSpPr/>
          <p:nvPr/>
        </p:nvCxnSpPr>
        <p:spPr>
          <a:xfrm>
            <a:off x="3472221" y="11961116"/>
            <a:ext cx="1433347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Textfeld 91">
            <a:extLst>
              <a:ext uri="{FF2B5EF4-FFF2-40B4-BE49-F238E27FC236}">
                <a16:creationId xmlns:a16="http://schemas.microsoft.com/office/drawing/2014/main" id="{033DBF1D-7F19-104E-728E-6E088B0ADD18}"/>
              </a:ext>
            </a:extLst>
          </p:cNvPr>
          <p:cNvSpPr txBox="1"/>
          <p:nvPr/>
        </p:nvSpPr>
        <p:spPr>
          <a:xfrm>
            <a:off x="31825748" y="8646639"/>
            <a:ext cx="4098238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empfinden</a:t>
            </a:r>
          </a:p>
        </p:txBody>
      </p:sp>
      <p:cxnSp>
        <p:nvCxnSpPr>
          <p:cNvPr id="93" name="Gerader Verbinder 92">
            <a:extLst>
              <a:ext uri="{FF2B5EF4-FFF2-40B4-BE49-F238E27FC236}">
                <a16:creationId xmlns:a16="http://schemas.microsoft.com/office/drawing/2014/main" id="{3E1D8976-836A-0A3A-11BB-168D56E1F5BB}"/>
              </a:ext>
            </a:extLst>
          </p:cNvPr>
          <p:cNvCxnSpPr>
            <a:cxnSpLocks/>
          </p:cNvCxnSpPr>
          <p:nvPr/>
        </p:nvCxnSpPr>
        <p:spPr>
          <a:xfrm flipV="1">
            <a:off x="30559552" y="9764218"/>
            <a:ext cx="1218086" cy="15734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feld 93">
            <a:extLst>
              <a:ext uri="{FF2B5EF4-FFF2-40B4-BE49-F238E27FC236}">
                <a16:creationId xmlns:a16="http://schemas.microsoft.com/office/drawing/2014/main" id="{6CE53AAA-F141-9B72-BFBC-B7B6101BD9F6}"/>
              </a:ext>
            </a:extLst>
          </p:cNvPr>
          <p:cNvSpPr txBox="1"/>
          <p:nvPr/>
        </p:nvSpPr>
        <p:spPr>
          <a:xfrm>
            <a:off x="366786" y="21589559"/>
            <a:ext cx="298786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Ereignis</a:t>
            </a:r>
          </a:p>
        </p:txBody>
      </p:sp>
      <p:sp>
        <p:nvSpPr>
          <p:cNvPr id="98" name="Textfeld 97">
            <a:extLst>
              <a:ext uri="{FF2B5EF4-FFF2-40B4-BE49-F238E27FC236}">
                <a16:creationId xmlns:a16="http://schemas.microsoft.com/office/drawing/2014/main" id="{A6855E34-9EA3-A8FF-DAC2-333CAC2DEB76}"/>
              </a:ext>
            </a:extLst>
          </p:cNvPr>
          <p:cNvSpPr txBox="1"/>
          <p:nvPr/>
        </p:nvSpPr>
        <p:spPr>
          <a:xfrm>
            <a:off x="6895612" y="5800332"/>
            <a:ext cx="105400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Feld</a:t>
            </a:r>
          </a:p>
        </p:txBody>
      </p:sp>
      <p:sp>
        <p:nvSpPr>
          <p:cNvPr id="99" name="Textfeld 98">
            <a:extLst>
              <a:ext uri="{FF2B5EF4-FFF2-40B4-BE49-F238E27FC236}">
                <a16:creationId xmlns:a16="http://schemas.microsoft.com/office/drawing/2014/main" id="{22F20FCA-CBAF-3DFB-449D-DE256F921CF2}"/>
              </a:ext>
            </a:extLst>
          </p:cNvPr>
          <p:cNvSpPr txBox="1"/>
          <p:nvPr/>
        </p:nvSpPr>
        <p:spPr>
          <a:xfrm>
            <a:off x="30885122" y="22859245"/>
            <a:ext cx="198483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Figur</a:t>
            </a:r>
          </a:p>
        </p:txBody>
      </p:sp>
      <p:cxnSp>
        <p:nvCxnSpPr>
          <p:cNvPr id="100" name="Gerader Verbinder 99">
            <a:extLst>
              <a:ext uri="{FF2B5EF4-FFF2-40B4-BE49-F238E27FC236}">
                <a16:creationId xmlns:a16="http://schemas.microsoft.com/office/drawing/2014/main" id="{B5B8E5C1-CBB6-FAD2-E9DD-6372CF58EAE6}"/>
              </a:ext>
            </a:extLst>
          </p:cNvPr>
          <p:cNvCxnSpPr>
            <a:cxnSpLocks/>
          </p:cNvCxnSpPr>
          <p:nvPr/>
        </p:nvCxnSpPr>
        <p:spPr>
          <a:xfrm>
            <a:off x="2291576" y="16092535"/>
            <a:ext cx="0" cy="53524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Textfeld 100">
            <a:extLst>
              <a:ext uri="{FF2B5EF4-FFF2-40B4-BE49-F238E27FC236}">
                <a16:creationId xmlns:a16="http://schemas.microsoft.com/office/drawing/2014/main" id="{D5723C25-6865-112B-4908-5D4378EFBEB5}"/>
              </a:ext>
            </a:extLst>
          </p:cNvPr>
          <p:cNvSpPr txBox="1"/>
          <p:nvPr/>
        </p:nvSpPr>
        <p:spPr>
          <a:xfrm>
            <a:off x="200641" y="24431503"/>
            <a:ext cx="163426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fließen</a:t>
            </a:r>
          </a:p>
        </p:txBody>
      </p:sp>
      <p:sp>
        <p:nvSpPr>
          <p:cNvPr id="102" name="Textfeld 101">
            <a:extLst>
              <a:ext uri="{FF2B5EF4-FFF2-40B4-BE49-F238E27FC236}">
                <a16:creationId xmlns:a16="http://schemas.microsoft.com/office/drawing/2014/main" id="{55576428-F49E-0035-0C1F-B2C314B4771A}"/>
              </a:ext>
            </a:extLst>
          </p:cNvPr>
          <p:cNvSpPr txBox="1"/>
          <p:nvPr/>
        </p:nvSpPr>
        <p:spPr>
          <a:xfrm>
            <a:off x="34219217" y="22925077"/>
            <a:ext cx="2060885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Form</a:t>
            </a:r>
          </a:p>
        </p:txBody>
      </p:sp>
      <p:sp>
        <p:nvSpPr>
          <p:cNvPr id="105" name="Textfeld 104">
            <a:extLst>
              <a:ext uri="{FF2B5EF4-FFF2-40B4-BE49-F238E27FC236}">
                <a16:creationId xmlns:a16="http://schemas.microsoft.com/office/drawing/2014/main" id="{71B753BC-1299-3D85-D108-9B3CA646B448}"/>
              </a:ext>
            </a:extLst>
          </p:cNvPr>
          <p:cNvSpPr txBox="1"/>
          <p:nvPr/>
        </p:nvSpPr>
        <p:spPr>
          <a:xfrm>
            <a:off x="25725325" y="5449518"/>
            <a:ext cx="3019032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Gefühle</a:t>
            </a:r>
          </a:p>
        </p:txBody>
      </p:sp>
      <p:sp>
        <p:nvSpPr>
          <p:cNvPr id="108" name="Textfeld 107">
            <a:extLst>
              <a:ext uri="{FF2B5EF4-FFF2-40B4-BE49-F238E27FC236}">
                <a16:creationId xmlns:a16="http://schemas.microsoft.com/office/drawing/2014/main" id="{D82CA526-8CEF-FB00-6FAF-70D492AB0407}"/>
              </a:ext>
            </a:extLst>
          </p:cNvPr>
          <p:cNvSpPr txBox="1"/>
          <p:nvPr/>
        </p:nvSpPr>
        <p:spPr>
          <a:xfrm>
            <a:off x="25613141" y="7046125"/>
            <a:ext cx="385233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Stimmung</a:t>
            </a:r>
          </a:p>
        </p:txBody>
      </p:sp>
      <p:sp>
        <p:nvSpPr>
          <p:cNvPr id="114" name="Textfeld 113">
            <a:extLst>
              <a:ext uri="{FF2B5EF4-FFF2-40B4-BE49-F238E27FC236}">
                <a16:creationId xmlns:a16="http://schemas.microsoft.com/office/drawing/2014/main" id="{B75C1CF5-AFFF-3E34-3B38-577EF9305F9A}"/>
              </a:ext>
            </a:extLst>
          </p:cNvPr>
          <p:cNvSpPr txBox="1"/>
          <p:nvPr/>
        </p:nvSpPr>
        <p:spPr>
          <a:xfrm>
            <a:off x="40352225" y="14945806"/>
            <a:ext cx="192886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Kontrast</a:t>
            </a:r>
          </a:p>
        </p:txBody>
      </p:sp>
      <p:sp>
        <p:nvSpPr>
          <p:cNvPr id="116" name="Textfeld 115">
            <a:extLst>
              <a:ext uri="{FF2B5EF4-FFF2-40B4-BE49-F238E27FC236}">
                <a16:creationId xmlns:a16="http://schemas.microsoft.com/office/drawing/2014/main" id="{F54F06F2-E691-596E-E3FA-2118ED7D6003}"/>
              </a:ext>
            </a:extLst>
          </p:cNvPr>
          <p:cNvSpPr txBox="1"/>
          <p:nvPr/>
        </p:nvSpPr>
        <p:spPr>
          <a:xfrm>
            <a:off x="31467036" y="5287792"/>
            <a:ext cx="1665841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>
                <a:solidFill>
                  <a:schemeClr val="bg1">
                    <a:lumMod val="85000"/>
                  </a:schemeClr>
                </a:solidFill>
              </a:rPr>
              <a:t>Leib</a:t>
            </a:r>
          </a:p>
        </p:txBody>
      </p:sp>
      <p:cxnSp>
        <p:nvCxnSpPr>
          <p:cNvPr id="117" name="Gerader Verbinder 116">
            <a:extLst>
              <a:ext uri="{FF2B5EF4-FFF2-40B4-BE49-F238E27FC236}">
                <a16:creationId xmlns:a16="http://schemas.microsoft.com/office/drawing/2014/main" id="{0B3E772E-7D5E-C7E4-760D-6EE9D9F6BB37}"/>
              </a:ext>
            </a:extLst>
          </p:cNvPr>
          <p:cNvCxnSpPr>
            <a:cxnSpLocks/>
            <a:endCxn id="116" idx="2"/>
          </p:cNvCxnSpPr>
          <p:nvPr/>
        </p:nvCxnSpPr>
        <p:spPr>
          <a:xfrm flipV="1">
            <a:off x="30505941" y="6440190"/>
            <a:ext cx="1640924" cy="49593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Textfeld 117">
            <a:extLst>
              <a:ext uri="{FF2B5EF4-FFF2-40B4-BE49-F238E27FC236}">
                <a16:creationId xmlns:a16="http://schemas.microsoft.com/office/drawing/2014/main" id="{3D0EFD9A-ADC3-070D-AC67-C29BB8274ABB}"/>
              </a:ext>
            </a:extLst>
          </p:cNvPr>
          <p:cNvSpPr txBox="1"/>
          <p:nvPr/>
        </p:nvSpPr>
        <p:spPr>
          <a:xfrm>
            <a:off x="32238929" y="2696295"/>
            <a:ext cx="159563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Körper</a:t>
            </a:r>
          </a:p>
        </p:txBody>
      </p:sp>
      <p:sp>
        <p:nvSpPr>
          <p:cNvPr id="126" name="Textfeld 125">
            <a:extLst>
              <a:ext uri="{FF2B5EF4-FFF2-40B4-BE49-F238E27FC236}">
                <a16:creationId xmlns:a16="http://schemas.microsoft.com/office/drawing/2014/main" id="{F1358EBB-B1F3-4206-61A0-28EAF02FE99D}"/>
              </a:ext>
            </a:extLst>
          </p:cNvPr>
          <p:cNvSpPr txBox="1"/>
          <p:nvPr/>
        </p:nvSpPr>
        <p:spPr>
          <a:xfrm>
            <a:off x="28244633" y="24805063"/>
            <a:ext cx="144302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Musik</a:t>
            </a:r>
          </a:p>
        </p:txBody>
      </p:sp>
      <p:sp>
        <p:nvSpPr>
          <p:cNvPr id="132" name="Textfeld 131">
            <a:extLst>
              <a:ext uri="{FF2B5EF4-FFF2-40B4-BE49-F238E27FC236}">
                <a16:creationId xmlns:a16="http://schemas.microsoft.com/office/drawing/2014/main" id="{8D2161AC-16FA-A03F-0886-5D59EA6EF928}"/>
              </a:ext>
            </a:extLst>
          </p:cNvPr>
          <p:cNvSpPr txBox="1"/>
          <p:nvPr/>
        </p:nvSpPr>
        <p:spPr>
          <a:xfrm>
            <a:off x="25306005" y="22324797"/>
            <a:ext cx="189571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Relation</a:t>
            </a:r>
          </a:p>
        </p:txBody>
      </p:sp>
      <p:sp>
        <p:nvSpPr>
          <p:cNvPr id="134" name="Textfeld 133">
            <a:extLst>
              <a:ext uri="{FF2B5EF4-FFF2-40B4-BE49-F238E27FC236}">
                <a16:creationId xmlns:a16="http://schemas.microsoft.com/office/drawing/2014/main" id="{0B0C4D0D-6BB3-9C52-4A59-5B074D949543}"/>
              </a:ext>
            </a:extLst>
          </p:cNvPr>
          <p:cNvSpPr txBox="1"/>
          <p:nvPr/>
        </p:nvSpPr>
        <p:spPr>
          <a:xfrm>
            <a:off x="36848877" y="28860020"/>
            <a:ext cx="3640356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6600"/>
            </a:lvl1pPr>
          </a:lstStyle>
          <a:p>
            <a:r>
              <a:rPr lang="de-AT" dirty="0"/>
              <a:t>Rhythmus</a:t>
            </a:r>
          </a:p>
        </p:txBody>
      </p:sp>
      <p:sp>
        <p:nvSpPr>
          <p:cNvPr id="135" name="Textfeld 134">
            <a:extLst>
              <a:ext uri="{FF2B5EF4-FFF2-40B4-BE49-F238E27FC236}">
                <a16:creationId xmlns:a16="http://schemas.microsoft.com/office/drawing/2014/main" id="{501BFCB0-BA17-AD0F-6F07-1DBF65D18188}"/>
              </a:ext>
            </a:extLst>
          </p:cNvPr>
          <p:cNvSpPr txBox="1"/>
          <p:nvPr/>
        </p:nvSpPr>
        <p:spPr>
          <a:xfrm>
            <a:off x="33625637" y="4119792"/>
            <a:ext cx="4285469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Sinnlichkeit</a:t>
            </a:r>
          </a:p>
        </p:txBody>
      </p:sp>
      <p:sp>
        <p:nvSpPr>
          <p:cNvPr id="139" name="Textfeld 138">
            <a:extLst>
              <a:ext uri="{FF2B5EF4-FFF2-40B4-BE49-F238E27FC236}">
                <a16:creationId xmlns:a16="http://schemas.microsoft.com/office/drawing/2014/main" id="{AF811E68-FE45-0A2B-A3C5-BD4E0E31CC58}"/>
              </a:ext>
            </a:extLst>
          </p:cNvPr>
          <p:cNvSpPr txBox="1"/>
          <p:nvPr/>
        </p:nvSpPr>
        <p:spPr>
          <a:xfrm>
            <a:off x="27804047" y="27743450"/>
            <a:ext cx="178446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Stimme</a:t>
            </a:r>
          </a:p>
        </p:txBody>
      </p:sp>
      <p:sp>
        <p:nvSpPr>
          <p:cNvPr id="142" name="Textfeld 141">
            <a:extLst>
              <a:ext uri="{FF2B5EF4-FFF2-40B4-BE49-F238E27FC236}">
                <a16:creationId xmlns:a16="http://schemas.microsoft.com/office/drawing/2014/main" id="{92B1FD57-F973-4B79-05B3-3C6F614A5CF9}"/>
              </a:ext>
            </a:extLst>
          </p:cNvPr>
          <p:cNvSpPr txBox="1"/>
          <p:nvPr/>
        </p:nvSpPr>
        <p:spPr>
          <a:xfrm>
            <a:off x="28662848" y="26146829"/>
            <a:ext cx="92935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Ton</a:t>
            </a:r>
          </a:p>
        </p:txBody>
      </p:sp>
      <p:sp>
        <p:nvSpPr>
          <p:cNvPr id="143" name="Textfeld 142">
            <a:extLst>
              <a:ext uri="{FF2B5EF4-FFF2-40B4-BE49-F238E27FC236}">
                <a16:creationId xmlns:a16="http://schemas.microsoft.com/office/drawing/2014/main" id="{BB6A878C-C3A8-CB01-5F9E-260136C9E678}"/>
              </a:ext>
            </a:extLst>
          </p:cNvPr>
          <p:cNvSpPr txBox="1"/>
          <p:nvPr/>
        </p:nvSpPr>
        <p:spPr>
          <a:xfrm>
            <a:off x="188101" y="27400783"/>
            <a:ext cx="244983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Übergänge</a:t>
            </a:r>
          </a:p>
        </p:txBody>
      </p:sp>
      <p:sp>
        <p:nvSpPr>
          <p:cNvPr id="148" name="Textfeld 147">
            <a:extLst>
              <a:ext uri="{FF2B5EF4-FFF2-40B4-BE49-F238E27FC236}">
                <a16:creationId xmlns:a16="http://schemas.microsoft.com/office/drawing/2014/main" id="{A44D2AFE-7E88-8F85-F42D-AE14A5A34E56}"/>
              </a:ext>
            </a:extLst>
          </p:cNvPr>
          <p:cNvSpPr txBox="1"/>
          <p:nvPr/>
        </p:nvSpPr>
        <p:spPr>
          <a:xfrm>
            <a:off x="17364399" y="22837226"/>
            <a:ext cx="167398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Verlauf</a:t>
            </a:r>
          </a:p>
        </p:txBody>
      </p:sp>
      <p:sp>
        <p:nvSpPr>
          <p:cNvPr id="151" name="Textfeld 150">
            <a:extLst>
              <a:ext uri="{FF2B5EF4-FFF2-40B4-BE49-F238E27FC236}">
                <a16:creationId xmlns:a16="http://schemas.microsoft.com/office/drawing/2014/main" id="{BEA5A494-A7B3-9455-5F96-3B8FF2A81BC7}"/>
              </a:ext>
            </a:extLst>
          </p:cNvPr>
          <p:cNvSpPr txBox="1"/>
          <p:nvPr/>
        </p:nvSpPr>
        <p:spPr>
          <a:xfrm>
            <a:off x="115695" y="20134053"/>
            <a:ext cx="243983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Zeitlichkeit</a:t>
            </a:r>
          </a:p>
        </p:txBody>
      </p:sp>
      <p:sp>
        <p:nvSpPr>
          <p:cNvPr id="152" name="Textfeld 151">
            <a:extLst>
              <a:ext uri="{FF2B5EF4-FFF2-40B4-BE49-F238E27FC236}">
                <a16:creationId xmlns:a16="http://schemas.microsoft.com/office/drawing/2014/main" id="{3C17AB39-43B5-2496-0E3A-7B0222F9E388}"/>
              </a:ext>
            </a:extLst>
          </p:cNvPr>
          <p:cNvSpPr txBox="1"/>
          <p:nvPr/>
        </p:nvSpPr>
        <p:spPr>
          <a:xfrm>
            <a:off x="24306026" y="18796758"/>
            <a:ext cx="3507307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Zwischen</a:t>
            </a:r>
          </a:p>
        </p:txBody>
      </p:sp>
      <p:cxnSp>
        <p:nvCxnSpPr>
          <p:cNvPr id="153" name="Gerader Verbinder 152">
            <a:extLst>
              <a:ext uri="{FF2B5EF4-FFF2-40B4-BE49-F238E27FC236}">
                <a16:creationId xmlns:a16="http://schemas.microsoft.com/office/drawing/2014/main" id="{50D8FA23-5A49-4DC7-E9EA-F07FA1515474}"/>
              </a:ext>
            </a:extLst>
          </p:cNvPr>
          <p:cNvCxnSpPr>
            <a:cxnSpLocks/>
          </p:cNvCxnSpPr>
          <p:nvPr/>
        </p:nvCxnSpPr>
        <p:spPr>
          <a:xfrm>
            <a:off x="25181059" y="16642991"/>
            <a:ext cx="913621" cy="23083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5" name="Textfeld 154">
            <a:extLst>
              <a:ext uri="{FF2B5EF4-FFF2-40B4-BE49-F238E27FC236}">
                <a16:creationId xmlns:a16="http://schemas.microsoft.com/office/drawing/2014/main" id="{D562C689-6BB4-36B4-0A55-979AF808B20B}"/>
              </a:ext>
            </a:extLst>
          </p:cNvPr>
          <p:cNvSpPr txBox="1"/>
          <p:nvPr/>
        </p:nvSpPr>
        <p:spPr>
          <a:xfrm>
            <a:off x="30985391" y="14917741"/>
            <a:ext cx="392081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spürbare Wirkung</a:t>
            </a:r>
          </a:p>
        </p:txBody>
      </p:sp>
      <p:sp>
        <p:nvSpPr>
          <p:cNvPr id="160" name="Textfeld 159">
            <a:extLst>
              <a:ext uri="{FF2B5EF4-FFF2-40B4-BE49-F238E27FC236}">
                <a16:creationId xmlns:a16="http://schemas.microsoft.com/office/drawing/2014/main" id="{23F67615-D737-8292-224A-E61148371241}"/>
              </a:ext>
            </a:extLst>
          </p:cNvPr>
          <p:cNvSpPr txBox="1"/>
          <p:nvPr/>
        </p:nvSpPr>
        <p:spPr>
          <a:xfrm>
            <a:off x="4745076" y="527784"/>
            <a:ext cx="3386633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/>
            </a:lvl1pPr>
          </a:lstStyle>
          <a:p>
            <a:r>
              <a:rPr lang="de-AT" dirty="0"/>
              <a:t>Dramatisierung</a:t>
            </a:r>
          </a:p>
        </p:txBody>
      </p:sp>
      <p:cxnSp>
        <p:nvCxnSpPr>
          <p:cNvPr id="193" name="Gerader Verbinder 192">
            <a:extLst>
              <a:ext uri="{FF2B5EF4-FFF2-40B4-BE49-F238E27FC236}">
                <a16:creationId xmlns:a16="http://schemas.microsoft.com/office/drawing/2014/main" id="{63615E2C-1485-1BDF-7B93-CAFBACE7E441}"/>
              </a:ext>
            </a:extLst>
          </p:cNvPr>
          <p:cNvCxnSpPr/>
          <p:nvPr/>
        </p:nvCxnSpPr>
        <p:spPr>
          <a:xfrm flipV="1">
            <a:off x="32669371" y="3438923"/>
            <a:ext cx="0" cy="18957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Gerader Verbinder 196">
            <a:extLst>
              <a:ext uri="{FF2B5EF4-FFF2-40B4-BE49-F238E27FC236}">
                <a16:creationId xmlns:a16="http://schemas.microsoft.com/office/drawing/2014/main" id="{9A9BDAD4-8F0D-B842-505E-1CAC20924B3E}"/>
              </a:ext>
            </a:extLst>
          </p:cNvPr>
          <p:cNvCxnSpPr>
            <a:cxnSpLocks/>
          </p:cNvCxnSpPr>
          <p:nvPr/>
        </p:nvCxnSpPr>
        <p:spPr>
          <a:xfrm flipV="1">
            <a:off x="31798189" y="4273711"/>
            <a:ext cx="0" cy="11809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9" name="Gerader Verbinder 198">
            <a:extLst>
              <a:ext uri="{FF2B5EF4-FFF2-40B4-BE49-F238E27FC236}">
                <a16:creationId xmlns:a16="http://schemas.microsoft.com/office/drawing/2014/main" id="{A79C3BA0-6F16-6050-C039-213817958A3F}"/>
              </a:ext>
            </a:extLst>
          </p:cNvPr>
          <p:cNvCxnSpPr>
            <a:cxnSpLocks/>
          </p:cNvCxnSpPr>
          <p:nvPr/>
        </p:nvCxnSpPr>
        <p:spPr>
          <a:xfrm>
            <a:off x="15003626" y="12330641"/>
            <a:ext cx="328351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Gerader Verbinder 201">
            <a:extLst>
              <a:ext uri="{FF2B5EF4-FFF2-40B4-BE49-F238E27FC236}">
                <a16:creationId xmlns:a16="http://schemas.microsoft.com/office/drawing/2014/main" id="{1218FF48-E572-261D-7F5F-3F156EC50530}"/>
              </a:ext>
            </a:extLst>
          </p:cNvPr>
          <p:cNvCxnSpPr>
            <a:cxnSpLocks/>
          </p:cNvCxnSpPr>
          <p:nvPr/>
        </p:nvCxnSpPr>
        <p:spPr>
          <a:xfrm>
            <a:off x="15003626" y="12330641"/>
            <a:ext cx="0" cy="166102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Gerader Verbinder 202">
            <a:extLst>
              <a:ext uri="{FF2B5EF4-FFF2-40B4-BE49-F238E27FC236}">
                <a16:creationId xmlns:a16="http://schemas.microsoft.com/office/drawing/2014/main" id="{3A6F7EC2-64AA-714A-FE8E-027400EA681E}"/>
              </a:ext>
            </a:extLst>
          </p:cNvPr>
          <p:cNvCxnSpPr/>
          <p:nvPr/>
        </p:nvCxnSpPr>
        <p:spPr>
          <a:xfrm>
            <a:off x="15267873" y="23885376"/>
            <a:ext cx="590692" cy="6657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Gerader Verbinder 204">
            <a:extLst>
              <a:ext uri="{FF2B5EF4-FFF2-40B4-BE49-F238E27FC236}">
                <a16:creationId xmlns:a16="http://schemas.microsoft.com/office/drawing/2014/main" id="{E137C4B2-BFA3-0915-0567-CF04070C590E}"/>
              </a:ext>
            </a:extLst>
          </p:cNvPr>
          <p:cNvCxnSpPr>
            <a:cxnSpLocks/>
          </p:cNvCxnSpPr>
          <p:nvPr/>
        </p:nvCxnSpPr>
        <p:spPr>
          <a:xfrm>
            <a:off x="15401341" y="14266059"/>
            <a:ext cx="571513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Gerader Verbinder 207">
            <a:extLst>
              <a:ext uri="{FF2B5EF4-FFF2-40B4-BE49-F238E27FC236}">
                <a16:creationId xmlns:a16="http://schemas.microsoft.com/office/drawing/2014/main" id="{6226B9CC-4617-E8C8-1220-F9117453EC3B}"/>
              </a:ext>
            </a:extLst>
          </p:cNvPr>
          <p:cNvCxnSpPr/>
          <p:nvPr/>
        </p:nvCxnSpPr>
        <p:spPr>
          <a:xfrm flipH="1">
            <a:off x="12450451" y="10057742"/>
            <a:ext cx="593400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Gerader Verbinder 208">
            <a:extLst>
              <a:ext uri="{FF2B5EF4-FFF2-40B4-BE49-F238E27FC236}">
                <a16:creationId xmlns:a16="http://schemas.microsoft.com/office/drawing/2014/main" id="{EBBF598F-458D-1CD9-FA4C-15F8F7E5C49F}"/>
              </a:ext>
            </a:extLst>
          </p:cNvPr>
          <p:cNvCxnSpPr>
            <a:cxnSpLocks/>
          </p:cNvCxnSpPr>
          <p:nvPr/>
        </p:nvCxnSpPr>
        <p:spPr>
          <a:xfrm flipH="1" flipV="1">
            <a:off x="7097528" y="3323464"/>
            <a:ext cx="5359062" cy="674295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Gerader Verbinder 210">
            <a:extLst>
              <a:ext uri="{FF2B5EF4-FFF2-40B4-BE49-F238E27FC236}">
                <a16:creationId xmlns:a16="http://schemas.microsoft.com/office/drawing/2014/main" id="{FB0FF90F-405B-F50B-C9B8-A2CE2D52E75D}"/>
              </a:ext>
            </a:extLst>
          </p:cNvPr>
          <p:cNvCxnSpPr/>
          <p:nvPr/>
        </p:nvCxnSpPr>
        <p:spPr>
          <a:xfrm>
            <a:off x="21617722" y="10648804"/>
            <a:ext cx="863493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Gerader Verbinder 211">
            <a:extLst>
              <a:ext uri="{FF2B5EF4-FFF2-40B4-BE49-F238E27FC236}">
                <a16:creationId xmlns:a16="http://schemas.microsoft.com/office/drawing/2014/main" id="{88ACC820-F64A-C400-7326-EDE971E2E8D6}"/>
              </a:ext>
            </a:extLst>
          </p:cNvPr>
          <p:cNvCxnSpPr/>
          <p:nvPr/>
        </p:nvCxnSpPr>
        <p:spPr>
          <a:xfrm>
            <a:off x="30267404" y="10652532"/>
            <a:ext cx="0" cy="7145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3" name="Gerader Verbinder 212">
            <a:extLst>
              <a:ext uri="{FF2B5EF4-FFF2-40B4-BE49-F238E27FC236}">
                <a16:creationId xmlns:a16="http://schemas.microsoft.com/office/drawing/2014/main" id="{606C6ED8-1088-CDEC-2715-496BE9553E05}"/>
              </a:ext>
            </a:extLst>
          </p:cNvPr>
          <p:cNvCxnSpPr>
            <a:cxnSpLocks/>
          </p:cNvCxnSpPr>
          <p:nvPr/>
        </p:nvCxnSpPr>
        <p:spPr>
          <a:xfrm flipV="1">
            <a:off x="21611100" y="9653539"/>
            <a:ext cx="0" cy="9694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" name="Gerader Verbinder 214">
            <a:extLst>
              <a:ext uri="{FF2B5EF4-FFF2-40B4-BE49-F238E27FC236}">
                <a16:creationId xmlns:a16="http://schemas.microsoft.com/office/drawing/2014/main" id="{76177DBE-BF95-8F7F-C580-EBC076618515}"/>
              </a:ext>
            </a:extLst>
          </p:cNvPr>
          <p:cNvCxnSpPr>
            <a:cxnSpLocks/>
          </p:cNvCxnSpPr>
          <p:nvPr/>
        </p:nvCxnSpPr>
        <p:spPr>
          <a:xfrm>
            <a:off x="25163309" y="7653873"/>
            <a:ext cx="0" cy="40691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6" name="Gerader Verbinder 215">
            <a:extLst>
              <a:ext uri="{FF2B5EF4-FFF2-40B4-BE49-F238E27FC236}">
                <a16:creationId xmlns:a16="http://schemas.microsoft.com/office/drawing/2014/main" id="{8DC313A9-21CC-84E2-2E22-F18ED9DBED29}"/>
              </a:ext>
            </a:extLst>
          </p:cNvPr>
          <p:cNvCxnSpPr/>
          <p:nvPr/>
        </p:nvCxnSpPr>
        <p:spPr>
          <a:xfrm flipH="1">
            <a:off x="23997012" y="11716412"/>
            <a:ext cx="118404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7" name="Gerader Verbinder 216">
            <a:extLst>
              <a:ext uri="{FF2B5EF4-FFF2-40B4-BE49-F238E27FC236}">
                <a16:creationId xmlns:a16="http://schemas.microsoft.com/office/drawing/2014/main" id="{77A5E757-C512-11C0-7FCB-E39337408D22}"/>
              </a:ext>
            </a:extLst>
          </p:cNvPr>
          <p:cNvCxnSpPr>
            <a:cxnSpLocks/>
          </p:cNvCxnSpPr>
          <p:nvPr/>
        </p:nvCxnSpPr>
        <p:spPr>
          <a:xfrm flipV="1">
            <a:off x="25159914" y="7641173"/>
            <a:ext cx="418503" cy="117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9" name="Gerader Verbinder 218">
            <a:extLst>
              <a:ext uri="{FF2B5EF4-FFF2-40B4-BE49-F238E27FC236}">
                <a16:creationId xmlns:a16="http://schemas.microsoft.com/office/drawing/2014/main" id="{75B2AC36-D944-A4B1-0517-5315DA074301}"/>
              </a:ext>
            </a:extLst>
          </p:cNvPr>
          <p:cNvCxnSpPr>
            <a:cxnSpLocks/>
          </p:cNvCxnSpPr>
          <p:nvPr/>
        </p:nvCxnSpPr>
        <p:spPr>
          <a:xfrm>
            <a:off x="21503723" y="21043868"/>
            <a:ext cx="0" cy="9192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Gerader Verbinder 233">
            <a:extLst>
              <a:ext uri="{FF2B5EF4-FFF2-40B4-BE49-F238E27FC236}">
                <a16:creationId xmlns:a16="http://schemas.microsoft.com/office/drawing/2014/main" id="{86192BDF-4248-FD88-C421-20685BEC8669}"/>
              </a:ext>
            </a:extLst>
          </p:cNvPr>
          <p:cNvCxnSpPr>
            <a:cxnSpLocks/>
          </p:cNvCxnSpPr>
          <p:nvPr/>
        </p:nvCxnSpPr>
        <p:spPr>
          <a:xfrm flipV="1">
            <a:off x="29003432" y="26754236"/>
            <a:ext cx="0" cy="108757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Gerader Verbinder 248">
            <a:extLst>
              <a:ext uri="{FF2B5EF4-FFF2-40B4-BE49-F238E27FC236}">
                <a16:creationId xmlns:a16="http://schemas.microsoft.com/office/drawing/2014/main" id="{F01629FE-849C-0223-201D-BCBA639A768D}"/>
              </a:ext>
            </a:extLst>
          </p:cNvPr>
          <p:cNvCxnSpPr>
            <a:cxnSpLocks/>
          </p:cNvCxnSpPr>
          <p:nvPr/>
        </p:nvCxnSpPr>
        <p:spPr>
          <a:xfrm flipV="1">
            <a:off x="28987390" y="25480086"/>
            <a:ext cx="0" cy="63572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Gerader Verbinder 253">
            <a:extLst>
              <a:ext uri="{FF2B5EF4-FFF2-40B4-BE49-F238E27FC236}">
                <a16:creationId xmlns:a16="http://schemas.microsoft.com/office/drawing/2014/main" id="{FCB7875A-7B6F-C75C-97D9-5D4A39B8C2E8}"/>
              </a:ext>
            </a:extLst>
          </p:cNvPr>
          <p:cNvCxnSpPr>
            <a:cxnSpLocks/>
          </p:cNvCxnSpPr>
          <p:nvPr/>
        </p:nvCxnSpPr>
        <p:spPr>
          <a:xfrm flipH="1">
            <a:off x="11293555" y="8343000"/>
            <a:ext cx="96671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Gerader Verbinder 254">
            <a:extLst>
              <a:ext uri="{FF2B5EF4-FFF2-40B4-BE49-F238E27FC236}">
                <a16:creationId xmlns:a16="http://schemas.microsoft.com/office/drawing/2014/main" id="{641DCA86-10A9-D8B8-8A49-EAF318C91400}"/>
              </a:ext>
            </a:extLst>
          </p:cNvPr>
          <p:cNvCxnSpPr>
            <a:cxnSpLocks/>
          </p:cNvCxnSpPr>
          <p:nvPr/>
        </p:nvCxnSpPr>
        <p:spPr>
          <a:xfrm flipH="1" flipV="1">
            <a:off x="7391632" y="3399117"/>
            <a:ext cx="3929222" cy="494388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7" name="Gerader Verbinder 286">
            <a:extLst>
              <a:ext uri="{FF2B5EF4-FFF2-40B4-BE49-F238E27FC236}">
                <a16:creationId xmlns:a16="http://schemas.microsoft.com/office/drawing/2014/main" id="{8F7DC213-A5F0-B40A-8287-71EBCDB0B944}"/>
              </a:ext>
            </a:extLst>
          </p:cNvPr>
          <p:cNvCxnSpPr/>
          <p:nvPr/>
        </p:nvCxnSpPr>
        <p:spPr>
          <a:xfrm flipH="1">
            <a:off x="32883772" y="23508953"/>
            <a:ext cx="123553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9" name="Gerader Verbinder 288">
            <a:extLst>
              <a:ext uri="{FF2B5EF4-FFF2-40B4-BE49-F238E27FC236}">
                <a16:creationId xmlns:a16="http://schemas.microsoft.com/office/drawing/2014/main" id="{9ECBCCEF-060D-729F-53F8-DB512875E0F5}"/>
              </a:ext>
            </a:extLst>
          </p:cNvPr>
          <p:cNvCxnSpPr>
            <a:cxnSpLocks/>
          </p:cNvCxnSpPr>
          <p:nvPr/>
        </p:nvCxnSpPr>
        <p:spPr>
          <a:xfrm flipH="1">
            <a:off x="1922585" y="24794458"/>
            <a:ext cx="188757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0" name="Gerader Verbinder 289">
            <a:extLst>
              <a:ext uri="{FF2B5EF4-FFF2-40B4-BE49-F238E27FC236}">
                <a16:creationId xmlns:a16="http://schemas.microsoft.com/office/drawing/2014/main" id="{A5E272B4-6FD6-A33F-9765-E55DF0240ED8}"/>
              </a:ext>
            </a:extLst>
          </p:cNvPr>
          <p:cNvCxnSpPr>
            <a:cxnSpLocks/>
          </p:cNvCxnSpPr>
          <p:nvPr/>
        </p:nvCxnSpPr>
        <p:spPr>
          <a:xfrm>
            <a:off x="2498754" y="22626540"/>
            <a:ext cx="1776296" cy="16243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6" name="Gerader Verbinder 305">
            <a:extLst>
              <a:ext uri="{FF2B5EF4-FFF2-40B4-BE49-F238E27FC236}">
                <a16:creationId xmlns:a16="http://schemas.microsoft.com/office/drawing/2014/main" id="{9DC83EF3-64FE-36F0-2283-0D5AF3600B46}"/>
              </a:ext>
            </a:extLst>
          </p:cNvPr>
          <p:cNvCxnSpPr>
            <a:cxnSpLocks/>
          </p:cNvCxnSpPr>
          <p:nvPr/>
        </p:nvCxnSpPr>
        <p:spPr>
          <a:xfrm flipH="1">
            <a:off x="10595588" y="8464820"/>
            <a:ext cx="169940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0" name="Textfeld 309">
            <a:extLst>
              <a:ext uri="{FF2B5EF4-FFF2-40B4-BE49-F238E27FC236}">
                <a16:creationId xmlns:a16="http://schemas.microsoft.com/office/drawing/2014/main" id="{84B6EF78-6113-498A-33BD-A0C84194DDA0}"/>
              </a:ext>
            </a:extLst>
          </p:cNvPr>
          <p:cNvSpPr txBox="1"/>
          <p:nvPr/>
        </p:nvSpPr>
        <p:spPr>
          <a:xfrm>
            <a:off x="15783865" y="21390209"/>
            <a:ext cx="3193503" cy="110799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>
            <a:defPPr>
              <a:defRPr lang="de-DE"/>
            </a:defPPr>
          </a:lstStyle>
          <a:p>
            <a:r>
              <a:rPr lang="de-AT" dirty="0"/>
              <a:t>Dynamik</a:t>
            </a:r>
          </a:p>
        </p:txBody>
      </p:sp>
      <p:cxnSp>
        <p:nvCxnSpPr>
          <p:cNvPr id="315" name="Gerader Verbinder 314">
            <a:extLst>
              <a:ext uri="{FF2B5EF4-FFF2-40B4-BE49-F238E27FC236}">
                <a16:creationId xmlns:a16="http://schemas.microsoft.com/office/drawing/2014/main" id="{326F48AA-1986-7DF9-8B57-8DD7FF657665}"/>
              </a:ext>
            </a:extLst>
          </p:cNvPr>
          <p:cNvCxnSpPr>
            <a:cxnSpLocks/>
          </p:cNvCxnSpPr>
          <p:nvPr/>
        </p:nvCxnSpPr>
        <p:spPr>
          <a:xfrm flipV="1">
            <a:off x="6395213" y="1179075"/>
            <a:ext cx="0" cy="99054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2" name="Gerader Verbinder 321">
            <a:extLst>
              <a:ext uri="{FF2B5EF4-FFF2-40B4-BE49-F238E27FC236}">
                <a16:creationId xmlns:a16="http://schemas.microsoft.com/office/drawing/2014/main" id="{2CE947F1-3AB1-46D0-9F7C-6BB6841EB086}"/>
              </a:ext>
            </a:extLst>
          </p:cNvPr>
          <p:cNvCxnSpPr>
            <a:cxnSpLocks/>
          </p:cNvCxnSpPr>
          <p:nvPr/>
        </p:nvCxnSpPr>
        <p:spPr>
          <a:xfrm flipV="1">
            <a:off x="29238920" y="4046466"/>
            <a:ext cx="0" cy="321599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4" name="Gerader Verbinder 323">
            <a:extLst>
              <a:ext uri="{FF2B5EF4-FFF2-40B4-BE49-F238E27FC236}">
                <a16:creationId xmlns:a16="http://schemas.microsoft.com/office/drawing/2014/main" id="{761BEA15-D636-04BA-8B65-7716FC4DD90D}"/>
              </a:ext>
            </a:extLst>
          </p:cNvPr>
          <p:cNvCxnSpPr>
            <a:cxnSpLocks/>
          </p:cNvCxnSpPr>
          <p:nvPr/>
        </p:nvCxnSpPr>
        <p:spPr>
          <a:xfrm flipH="1">
            <a:off x="24030142" y="12206743"/>
            <a:ext cx="367716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5" name="Gerader Verbinder 324">
            <a:extLst>
              <a:ext uri="{FF2B5EF4-FFF2-40B4-BE49-F238E27FC236}">
                <a16:creationId xmlns:a16="http://schemas.microsoft.com/office/drawing/2014/main" id="{EF83B36C-2BB5-58B6-A2C8-1C6414E93A58}"/>
              </a:ext>
            </a:extLst>
          </p:cNvPr>
          <p:cNvCxnSpPr>
            <a:cxnSpLocks/>
          </p:cNvCxnSpPr>
          <p:nvPr/>
        </p:nvCxnSpPr>
        <p:spPr>
          <a:xfrm>
            <a:off x="27706736" y="12195510"/>
            <a:ext cx="0" cy="27502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9" name="Textfeld 328">
            <a:extLst>
              <a:ext uri="{FF2B5EF4-FFF2-40B4-BE49-F238E27FC236}">
                <a16:creationId xmlns:a16="http://schemas.microsoft.com/office/drawing/2014/main" id="{CB0F507C-A9C4-5C64-6C67-FC0AE86DD65F}"/>
              </a:ext>
            </a:extLst>
          </p:cNvPr>
          <p:cNvSpPr txBox="1"/>
          <p:nvPr/>
        </p:nvSpPr>
        <p:spPr>
          <a:xfrm>
            <a:off x="34653346" y="12508300"/>
            <a:ext cx="161454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Gemüt</a:t>
            </a:r>
          </a:p>
        </p:txBody>
      </p:sp>
      <p:sp>
        <p:nvSpPr>
          <p:cNvPr id="350" name="Textfeld 349">
            <a:extLst>
              <a:ext uri="{FF2B5EF4-FFF2-40B4-BE49-F238E27FC236}">
                <a16:creationId xmlns:a16="http://schemas.microsoft.com/office/drawing/2014/main" id="{B668F040-7B24-51E2-9CF9-4981D1472F7C}"/>
              </a:ext>
            </a:extLst>
          </p:cNvPr>
          <p:cNvSpPr txBox="1"/>
          <p:nvPr/>
        </p:nvSpPr>
        <p:spPr>
          <a:xfrm>
            <a:off x="16626904" y="27560453"/>
            <a:ext cx="107593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Sinn</a:t>
            </a:r>
          </a:p>
        </p:txBody>
      </p:sp>
      <p:sp>
        <p:nvSpPr>
          <p:cNvPr id="366" name="Textfeld 365">
            <a:extLst>
              <a:ext uri="{FF2B5EF4-FFF2-40B4-BE49-F238E27FC236}">
                <a16:creationId xmlns:a16="http://schemas.microsoft.com/office/drawing/2014/main" id="{5E9364C6-C803-A403-540C-E4EA519220E0}"/>
              </a:ext>
            </a:extLst>
          </p:cNvPr>
          <p:cNvSpPr txBox="1"/>
          <p:nvPr/>
        </p:nvSpPr>
        <p:spPr>
          <a:xfrm>
            <a:off x="8551" y="23919"/>
            <a:ext cx="255550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>
                <a:hlinkClick r:id="rId2"/>
              </a:rPr>
              <a:t>gerhard.dirmoser@gmail.com</a:t>
            </a:r>
            <a:r>
              <a:rPr lang="en-US" sz="1000" dirty="0"/>
              <a:t>    Linz, 06.2022</a:t>
            </a:r>
          </a:p>
        </p:txBody>
      </p:sp>
      <p:cxnSp>
        <p:nvCxnSpPr>
          <p:cNvPr id="371" name="Gerader Verbinder 370">
            <a:extLst>
              <a:ext uri="{FF2B5EF4-FFF2-40B4-BE49-F238E27FC236}">
                <a16:creationId xmlns:a16="http://schemas.microsoft.com/office/drawing/2014/main" id="{93D36F2C-FDD0-5E69-727C-5D1EBCEB64ED}"/>
              </a:ext>
            </a:extLst>
          </p:cNvPr>
          <p:cNvCxnSpPr/>
          <p:nvPr/>
        </p:nvCxnSpPr>
        <p:spPr>
          <a:xfrm>
            <a:off x="16626904" y="22507049"/>
            <a:ext cx="0" cy="210756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2" name="Textfeld 371">
            <a:extLst>
              <a:ext uri="{FF2B5EF4-FFF2-40B4-BE49-F238E27FC236}">
                <a16:creationId xmlns:a16="http://schemas.microsoft.com/office/drawing/2014/main" id="{81242866-CC80-6C74-F801-FFEECB0DDF3B}"/>
              </a:ext>
            </a:extLst>
          </p:cNvPr>
          <p:cNvSpPr txBox="1"/>
          <p:nvPr/>
        </p:nvSpPr>
        <p:spPr>
          <a:xfrm>
            <a:off x="39163501" y="8570596"/>
            <a:ext cx="2153154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Klang</a:t>
            </a:r>
          </a:p>
        </p:txBody>
      </p:sp>
      <p:sp>
        <p:nvSpPr>
          <p:cNvPr id="373" name="Textfeld 372">
            <a:extLst>
              <a:ext uri="{FF2B5EF4-FFF2-40B4-BE49-F238E27FC236}">
                <a16:creationId xmlns:a16="http://schemas.microsoft.com/office/drawing/2014/main" id="{FB4E2C86-D86E-8B2B-CB31-FCC7C971B206}"/>
              </a:ext>
            </a:extLst>
          </p:cNvPr>
          <p:cNvSpPr txBox="1"/>
          <p:nvPr/>
        </p:nvSpPr>
        <p:spPr>
          <a:xfrm>
            <a:off x="12306097" y="5601218"/>
            <a:ext cx="1904367" cy="115384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dirty="0"/>
              <a:t>Kraft</a:t>
            </a:r>
          </a:p>
        </p:txBody>
      </p:sp>
      <p:sp>
        <p:nvSpPr>
          <p:cNvPr id="374" name="Textfeld 373">
            <a:extLst>
              <a:ext uri="{FF2B5EF4-FFF2-40B4-BE49-F238E27FC236}">
                <a16:creationId xmlns:a16="http://schemas.microsoft.com/office/drawing/2014/main" id="{9BB74258-8921-502F-4581-C162F6F69DC5}"/>
              </a:ext>
            </a:extLst>
          </p:cNvPr>
          <p:cNvSpPr txBox="1"/>
          <p:nvPr/>
        </p:nvSpPr>
        <p:spPr>
          <a:xfrm>
            <a:off x="34150501" y="24988781"/>
            <a:ext cx="136652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Welle</a:t>
            </a:r>
          </a:p>
        </p:txBody>
      </p:sp>
      <p:sp>
        <p:nvSpPr>
          <p:cNvPr id="377" name="Textfeld 376">
            <a:extLst>
              <a:ext uri="{FF2B5EF4-FFF2-40B4-BE49-F238E27FC236}">
                <a16:creationId xmlns:a16="http://schemas.microsoft.com/office/drawing/2014/main" id="{031E837B-B75D-30CB-3885-068BFBDC501A}"/>
              </a:ext>
            </a:extLst>
          </p:cNvPr>
          <p:cNvSpPr txBox="1"/>
          <p:nvPr/>
        </p:nvSpPr>
        <p:spPr>
          <a:xfrm>
            <a:off x="630120" y="11629281"/>
            <a:ext cx="274947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Instrumente</a:t>
            </a:r>
          </a:p>
        </p:txBody>
      </p:sp>
      <p:sp>
        <p:nvSpPr>
          <p:cNvPr id="380" name="Textfeld 379">
            <a:extLst>
              <a:ext uri="{FF2B5EF4-FFF2-40B4-BE49-F238E27FC236}">
                <a16:creationId xmlns:a16="http://schemas.microsoft.com/office/drawing/2014/main" id="{7B2C39AF-FB29-DD9C-28DE-E00C85732E43}"/>
              </a:ext>
            </a:extLst>
          </p:cNvPr>
          <p:cNvSpPr txBox="1"/>
          <p:nvPr/>
        </p:nvSpPr>
        <p:spPr>
          <a:xfrm>
            <a:off x="39190724" y="3909211"/>
            <a:ext cx="3062733" cy="486287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Klang, Klänge</a:t>
            </a:r>
          </a:p>
          <a:p>
            <a:r>
              <a:rPr lang="de-DE" sz="1000" dirty="0"/>
              <a:t>Klang [Dreiklang]</a:t>
            </a:r>
          </a:p>
          <a:p>
            <a:r>
              <a:rPr lang="de-DE" sz="1000" dirty="0"/>
              <a:t>Klang [Dreiklang und nicht Dreieck]</a:t>
            </a:r>
          </a:p>
          <a:p>
            <a:r>
              <a:rPr lang="de-DE" sz="1000" dirty="0"/>
              <a:t>Klang [</a:t>
            </a:r>
            <a:r>
              <a:rPr lang="de-DE" sz="1000" dirty="0" err="1"/>
              <a:t>Mißklang</a:t>
            </a:r>
            <a:r>
              <a:rPr lang="de-DE" sz="1000" dirty="0"/>
              <a:t>]</a:t>
            </a:r>
          </a:p>
          <a:p>
            <a:r>
              <a:rPr lang="de-DE" sz="1000" dirty="0"/>
              <a:t>Klang [Öffnung des Klanges]</a:t>
            </a:r>
          </a:p>
          <a:p>
            <a:r>
              <a:rPr lang="de-DE" sz="1000" dirty="0"/>
              <a:t>Klangatmosphäre [vorbereitender]</a:t>
            </a:r>
          </a:p>
          <a:p>
            <a:r>
              <a:rPr lang="de-DE" sz="1000" dirty="0"/>
              <a:t>Klangbewegung</a:t>
            </a:r>
          </a:p>
          <a:p>
            <a:r>
              <a:rPr lang="de-DE" sz="1000" dirty="0"/>
              <a:t>Klanggeschehen</a:t>
            </a:r>
          </a:p>
          <a:p>
            <a:r>
              <a:rPr lang="de-DE" sz="1000" dirty="0"/>
              <a:t>klanglich</a:t>
            </a:r>
          </a:p>
          <a:p>
            <a:r>
              <a:rPr lang="de-DE" sz="1000" dirty="0"/>
              <a:t>klangliche Erscheinungen</a:t>
            </a:r>
          </a:p>
          <a:p>
            <a:r>
              <a:rPr lang="de-DE" sz="1000" dirty="0"/>
              <a:t>Klanggeschehen [als Bewegung]</a:t>
            </a:r>
          </a:p>
          <a:p>
            <a:r>
              <a:rPr lang="de-DE" sz="1000" dirty="0"/>
              <a:t>Klangwelt</a:t>
            </a:r>
          </a:p>
          <a:p>
            <a:r>
              <a:rPr lang="de-DE" sz="1000" dirty="0"/>
              <a:t>Klänge [drängend, schwer, gelöst, leicht]</a:t>
            </a:r>
          </a:p>
          <a:p>
            <a:r>
              <a:rPr lang="de-DE" sz="1000" dirty="0"/>
              <a:t>Klänge [sind Materie]</a:t>
            </a:r>
          </a:p>
          <a:p>
            <a:r>
              <a:rPr lang="de-DE" sz="1000" dirty="0"/>
              <a:t>Klänge [sind Widerstand der Energien]</a:t>
            </a:r>
          </a:p>
          <a:p>
            <a:r>
              <a:rPr lang="de-DE" sz="1000" dirty="0"/>
              <a:t>Klänge [Durchdringung mit Bewegungsspannungen]</a:t>
            </a:r>
          </a:p>
          <a:p>
            <a:r>
              <a:rPr lang="de-DE" sz="1000" dirty="0"/>
              <a:t>Klangereignis</a:t>
            </a:r>
          </a:p>
          <a:p>
            <a:r>
              <a:rPr lang="de-DE" sz="1000" dirty="0" err="1"/>
              <a:t>Klangfluß</a:t>
            </a:r>
            <a:endParaRPr lang="de-DE" sz="1000" dirty="0"/>
          </a:p>
          <a:p>
            <a:r>
              <a:rPr lang="de-DE" sz="1000" dirty="0" err="1"/>
              <a:t>Klangfluß</a:t>
            </a:r>
            <a:r>
              <a:rPr lang="de-DE" sz="1000" dirty="0"/>
              <a:t> [kontinuierlicher]</a:t>
            </a:r>
          </a:p>
          <a:p>
            <a:r>
              <a:rPr lang="de-DE" sz="1000" dirty="0"/>
              <a:t>Klanggeschehen [als Bewegungsform]</a:t>
            </a:r>
          </a:p>
          <a:p>
            <a:r>
              <a:rPr lang="de-DE" sz="1000" dirty="0"/>
              <a:t>klangliche Erscheinungen</a:t>
            </a:r>
          </a:p>
          <a:p>
            <a:r>
              <a:rPr lang="de-DE" sz="1000" dirty="0"/>
              <a:t>klangliche Verdichtung</a:t>
            </a:r>
          </a:p>
          <a:p>
            <a:r>
              <a:rPr lang="de-DE" sz="1000" dirty="0"/>
              <a:t>Klangraum [schwirrender]</a:t>
            </a:r>
          </a:p>
          <a:p>
            <a:r>
              <a:rPr lang="de-DE" sz="1000" dirty="0"/>
              <a:t>Klangreize</a:t>
            </a:r>
          </a:p>
          <a:p>
            <a:r>
              <a:rPr lang="de-DE" sz="1000" dirty="0"/>
              <a:t>Klangsinnlichkeit</a:t>
            </a:r>
          </a:p>
          <a:p>
            <a:r>
              <a:rPr lang="de-DE" sz="1000" dirty="0"/>
              <a:t>Klangverlauf</a:t>
            </a:r>
          </a:p>
          <a:p>
            <a:r>
              <a:rPr lang="de-DE" sz="1000" dirty="0"/>
              <a:t>klingen [durcheinander]</a:t>
            </a:r>
          </a:p>
          <a:p>
            <a:r>
              <a:rPr lang="de-DE" sz="1000" dirty="0"/>
              <a:t>klingen [erklingende Töne]</a:t>
            </a:r>
          </a:p>
          <a:p>
            <a:r>
              <a:rPr lang="de-DE" sz="1000" dirty="0"/>
              <a:t>klingen [ineinander]</a:t>
            </a:r>
          </a:p>
          <a:p>
            <a:r>
              <a:rPr lang="de-DE" sz="1000" dirty="0"/>
              <a:t>klingen [nicht nebeneinander]</a:t>
            </a:r>
          </a:p>
          <a:p>
            <a:r>
              <a:rPr lang="de-DE" sz="1000" dirty="0"/>
              <a:t>klingende Oberfläche</a:t>
            </a:r>
          </a:p>
        </p:txBody>
      </p:sp>
      <p:sp>
        <p:nvSpPr>
          <p:cNvPr id="384" name="Textfeld 383">
            <a:extLst>
              <a:ext uri="{FF2B5EF4-FFF2-40B4-BE49-F238E27FC236}">
                <a16:creationId xmlns:a16="http://schemas.microsoft.com/office/drawing/2014/main" id="{C4B4435C-47DE-06A8-F782-34A8B4E9E8BE}"/>
              </a:ext>
            </a:extLst>
          </p:cNvPr>
          <p:cNvSpPr txBox="1"/>
          <p:nvPr/>
        </p:nvSpPr>
        <p:spPr>
          <a:xfrm>
            <a:off x="12404852" y="191867"/>
            <a:ext cx="3344334" cy="532453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Kraft (Impuls, Schwung)</a:t>
            </a:r>
          </a:p>
          <a:p>
            <a:r>
              <a:rPr lang="de-AT" sz="1000" dirty="0"/>
              <a:t>Kraft / Kräfte</a:t>
            </a:r>
          </a:p>
          <a:p>
            <a:r>
              <a:rPr lang="de-AT" sz="1000" dirty="0"/>
              <a:t>Kraft [als Anfangsenergie]</a:t>
            </a:r>
          </a:p>
          <a:p>
            <a:r>
              <a:rPr lang="de-AT" sz="1000" dirty="0"/>
              <a:t>Kraft [als kinetische Energie]</a:t>
            </a:r>
          </a:p>
          <a:p>
            <a:r>
              <a:rPr lang="de-AT" sz="1000" dirty="0"/>
              <a:t>Kraft [Antriebskraft der Bewegung]</a:t>
            </a:r>
          </a:p>
          <a:p>
            <a:r>
              <a:rPr lang="de-AT" sz="1000" dirty="0"/>
              <a:t>Kraft [Anziehungskraft vertikal] [Anziehungskraft]</a:t>
            </a:r>
          </a:p>
          <a:p>
            <a:r>
              <a:rPr lang="de-AT" sz="1000" dirty="0"/>
              <a:t>Kraft [bewegungsauslösende]</a:t>
            </a:r>
          </a:p>
          <a:p>
            <a:r>
              <a:rPr lang="de-AT" sz="1000" dirty="0"/>
              <a:t>Kraft [bewegungstreibende]</a:t>
            </a:r>
          </a:p>
          <a:p>
            <a:r>
              <a:rPr lang="de-AT" sz="1000" dirty="0"/>
              <a:t>Kraft [Entladung von Kräften]</a:t>
            </a:r>
          </a:p>
          <a:p>
            <a:r>
              <a:rPr lang="de-AT" sz="1000" dirty="0"/>
              <a:t>Kraft [frei fließend]</a:t>
            </a:r>
          </a:p>
          <a:p>
            <a:r>
              <a:rPr lang="de-AT" sz="1000" dirty="0"/>
              <a:t>Kraft [gestaute]</a:t>
            </a:r>
          </a:p>
          <a:p>
            <a:r>
              <a:rPr lang="de-AT" sz="1000" dirty="0"/>
              <a:t>Kraft [horizontale - im polyphonen]</a:t>
            </a:r>
          </a:p>
          <a:p>
            <a:r>
              <a:rPr lang="de-AT" sz="1000" dirty="0"/>
              <a:t>Kraft [lebendige]</a:t>
            </a:r>
          </a:p>
          <a:p>
            <a:r>
              <a:rPr lang="de-AT" sz="1000" dirty="0"/>
              <a:t>Kraft [lebendiger Keim]</a:t>
            </a:r>
          </a:p>
          <a:p>
            <a:r>
              <a:rPr lang="de-AT" sz="1000" dirty="0"/>
              <a:t>Kraft [Leittonspannkraft]</a:t>
            </a:r>
          </a:p>
          <a:p>
            <a:r>
              <a:rPr lang="de-AT" sz="1000" dirty="0"/>
              <a:t>Kraft [musikalische]</a:t>
            </a:r>
          </a:p>
          <a:p>
            <a:r>
              <a:rPr lang="de-AT" sz="1000" dirty="0"/>
              <a:t>Kraft [Naturkräfte]</a:t>
            </a:r>
          </a:p>
          <a:p>
            <a:r>
              <a:rPr lang="de-AT" sz="1000" dirty="0"/>
              <a:t>Kraft [</a:t>
            </a:r>
            <a:r>
              <a:rPr lang="de-AT" sz="1000" dirty="0" err="1"/>
              <a:t>Sapnnungskraft</a:t>
            </a:r>
            <a:r>
              <a:rPr lang="de-AT" sz="1000" dirty="0"/>
              <a:t> zw. Tönen]</a:t>
            </a:r>
          </a:p>
          <a:p>
            <a:r>
              <a:rPr lang="de-AT" sz="1000" dirty="0"/>
              <a:t>Kraft [Schwerkraft eines Tones]</a:t>
            </a:r>
          </a:p>
          <a:p>
            <a:r>
              <a:rPr lang="de-AT" sz="1000" dirty="0"/>
              <a:t>Kraft [spürbare Kraft]</a:t>
            </a:r>
          </a:p>
          <a:p>
            <a:r>
              <a:rPr lang="de-AT" sz="1000" dirty="0"/>
              <a:t>Kraft [stimmliche]</a:t>
            </a:r>
          </a:p>
          <a:p>
            <a:r>
              <a:rPr lang="de-AT" sz="1000" dirty="0"/>
              <a:t>Kraft [</a:t>
            </a:r>
            <a:r>
              <a:rPr lang="de-AT" sz="1000" dirty="0" err="1"/>
              <a:t>unbewußte</a:t>
            </a:r>
            <a:r>
              <a:rPr lang="de-AT" sz="1000" dirty="0"/>
              <a:t> psychische]</a:t>
            </a:r>
          </a:p>
          <a:p>
            <a:r>
              <a:rPr lang="de-AT" sz="1000" dirty="0"/>
              <a:t>Kraft [Urkraft]</a:t>
            </a:r>
          </a:p>
          <a:p>
            <a:r>
              <a:rPr lang="de-AT" sz="1000" dirty="0"/>
              <a:t>Kraft [Verlaufsformen der Kraft]</a:t>
            </a:r>
          </a:p>
          <a:p>
            <a:r>
              <a:rPr lang="de-AT" sz="1000" dirty="0"/>
              <a:t>Kraft [verspüren]</a:t>
            </a:r>
          </a:p>
          <a:p>
            <a:r>
              <a:rPr lang="de-AT" sz="1000" dirty="0"/>
              <a:t>Kraft [vertikale - im homophonen] [vertikale]</a:t>
            </a:r>
          </a:p>
          <a:p>
            <a:r>
              <a:rPr lang="de-AT" sz="1000" dirty="0"/>
              <a:t>Kraft [Wirken der]</a:t>
            </a:r>
          </a:p>
          <a:p>
            <a:r>
              <a:rPr lang="de-AT" sz="1000" dirty="0"/>
              <a:t>Kraft [zerströmende]</a:t>
            </a:r>
          </a:p>
          <a:p>
            <a:r>
              <a:rPr lang="de-AT" sz="1000" dirty="0"/>
              <a:t>Kraft [zurückleiten]</a:t>
            </a:r>
          </a:p>
          <a:p>
            <a:r>
              <a:rPr lang="de-AT" sz="1000" dirty="0"/>
              <a:t>Kraftaufwand</a:t>
            </a:r>
          </a:p>
          <a:p>
            <a:r>
              <a:rPr lang="de-AT" sz="1000" dirty="0"/>
              <a:t>Kraftbewegungen</a:t>
            </a:r>
          </a:p>
          <a:p>
            <a:r>
              <a:rPr lang="de-AT" sz="1000" dirty="0"/>
              <a:t>Kraftbewegungen</a:t>
            </a:r>
          </a:p>
          <a:p>
            <a:r>
              <a:rPr lang="de-AT" sz="1000" dirty="0"/>
              <a:t>Kraftdissonanz</a:t>
            </a:r>
          </a:p>
          <a:p>
            <a:endParaRPr lang="de-AT" sz="1000" dirty="0"/>
          </a:p>
        </p:txBody>
      </p:sp>
      <p:cxnSp>
        <p:nvCxnSpPr>
          <p:cNvPr id="386" name="Gerader Verbinder 385">
            <a:extLst>
              <a:ext uri="{FF2B5EF4-FFF2-40B4-BE49-F238E27FC236}">
                <a16:creationId xmlns:a16="http://schemas.microsoft.com/office/drawing/2014/main" id="{05315E24-CF14-7771-2ABB-0F8C41E38105}"/>
              </a:ext>
            </a:extLst>
          </p:cNvPr>
          <p:cNvCxnSpPr>
            <a:stCxn id="137" idx="3"/>
            <a:endCxn id="373" idx="1"/>
          </p:cNvCxnSpPr>
          <p:nvPr/>
        </p:nvCxnSpPr>
        <p:spPr>
          <a:xfrm flipV="1">
            <a:off x="10595588" y="6178139"/>
            <a:ext cx="1710509" cy="215531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7" name="Textfeld 386">
            <a:extLst>
              <a:ext uri="{FF2B5EF4-FFF2-40B4-BE49-F238E27FC236}">
                <a16:creationId xmlns:a16="http://schemas.microsoft.com/office/drawing/2014/main" id="{DF3583CE-6346-8F01-D8CE-E75939C17468}"/>
              </a:ext>
            </a:extLst>
          </p:cNvPr>
          <p:cNvSpPr txBox="1"/>
          <p:nvPr/>
        </p:nvSpPr>
        <p:spPr>
          <a:xfrm>
            <a:off x="14995970" y="214785"/>
            <a:ext cx="3344334" cy="609397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Kräfte [dynamische]</a:t>
            </a:r>
          </a:p>
          <a:p>
            <a:r>
              <a:rPr lang="de-AT" sz="1000" dirty="0"/>
              <a:t>Kräfte [gegensätzliche]</a:t>
            </a:r>
          </a:p>
          <a:p>
            <a:r>
              <a:rPr lang="de-AT" sz="1000" dirty="0"/>
              <a:t>Kräfte [musikalische]</a:t>
            </a:r>
          </a:p>
          <a:p>
            <a:r>
              <a:rPr lang="de-AT" sz="1000" dirty="0"/>
              <a:t>Kräfte [naturhafte]</a:t>
            </a:r>
          </a:p>
          <a:p>
            <a:r>
              <a:rPr lang="de-AT" sz="1000" dirty="0"/>
              <a:t>Kräfte [psychische]</a:t>
            </a:r>
          </a:p>
          <a:p>
            <a:r>
              <a:rPr lang="de-AT" sz="1000" dirty="0"/>
              <a:t>Kräfte [treibende]</a:t>
            </a:r>
          </a:p>
          <a:p>
            <a:r>
              <a:rPr lang="de-AT" sz="1000" dirty="0"/>
              <a:t>Kraftempfinden [schöpferisches]</a:t>
            </a:r>
          </a:p>
          <a:p>
            <a:r>
              <a:rPr lang="de-AT" sz="1000" dirty="0" err="1"/>
              <a:t>Kraften</a:t>
            </a:r>
            <a:r>
              <a:rPr lang="de-AT" sz="1000" dirty="0"/>
              <a:t> [ein umfassendes psychisches]</a:t>
            </a:r>
          </a:p>
          <a:p>
            <a:r>
              <a:rPr lang="de-AT" sz="1000" dirty="0"/>
              <a:t>Krafterlebnis</a:t>
            </a:r>
          </a:p>
          <a:p>
            <a:r>
              <a:rPr lang="de-AT" sz="1000" dirty="0"/>
              <a:t>Kräftespiel [des musikalischen Zusammenhangs]</a:t>
            </a:r>
          </a:p>
          <a:p>
            <a:r>
              <a:rPr lang="de-AT" sz="1000" dirty="0"/>
              <a:t>Kräftespiel [hinter den Erscheinungen]</a:t>
            </a:r>
          </a:p>
          <a:p>
            <a:r>
              <a:rPr lang="de-AT" sz="1000" dirty="0"/>
              <a:t>Kräfteverlauf</a:t>
            </a:r>
          </a:p>
          <a:p>
            <a:r>
              <a:rPr lang="de-AT" sz="1000" dirty="0"/>
              <a:t>Kräfteverlauf [Formlogik des]</a:t>
            </a:r>
          </a:p>
          <a:p>
            <a:r>
              <a:rPr lang="de-AT" sz="1000" dirty="0"/>
              <a:t>Kräftewalten [physisches]</a:t>
            </a:r>
          </a:p>
          <a:p>
            <a:r>
              <a:rPr lang="de-AT" sz="1000" dirty="0"/>
              <a:t>Kraftfeld</a:t>
            </a:r>
          </a:p>
          <a:p>
            <a:r>
              <a:rPr lang="de-AT" sz="1000" dirty="0"/>
              <a:t>Kraftfeld [geordnetes]</a:t>
            </a:r>
          </a:p>
          <a:p>
            <a:r>
              <a:rPr lang="de-AT" sz="1000" dirty="0"/>
              <a:t>Kraftfeld [tonales Harmoniesystem als]</a:t>
            </a:r>
          </a:p>
          <a:p>
            <a:r>
              <a:rPr lang="de-AT" sz="1000" dirty="0"/>
              <a:t>Kraftfeld [Tonkraftfeld]</a:t>
            </a:r>
          </a:p>
          <a:p>
            <a:r>
              <a:rPr lang="de-AT" sz="1000" dirty="0"/>
              <a:t>Kraftfeldauffassung [der Musik]</a:t>
            </a:r>
          </a:p>
          <a:p>
            <a:r>
              <a:rPr lang="de-AT" sz="1000" dirty="0"/>
              <a:t>Kraftformen [tief waltende]</a:t>
            </a:r>
          </a:p>
          <a:p>
            <a:r>
              <a:rPr lang="de-AT" sz="1000" dirty="0"/>
              <a:t>Kraftgebiet</a:t>
            </a:r>
          </a:p>
          <a:p>
            <a:r>
              <a:rPr lang="de-AT" sz="1000" dirty="0"/>
              <a:t>Kraftgebiet [Musik als]</a:t>
            </a:r>
          </a:p>
          <a:p>
            <a:r>
              <a:rPr lang="de-AT" sz="1000" dirty="0"/>
              <a:t>Kraftimpuls</a:t>
            </a:r>
          </a:p>
          <a:p>
            <a:r>
              <a:rPr lang="de-AT" sz="1000" dirty="0"/>
              <a:t>Kraftkurve</a:t>
            </a:r>
          </a:p>
          <a:p>
            <a:r>
              <a:rPr lang="de-AT" sz="1000" dirty="0"/>
              <a:t>Kraftphänomen</a:t>
            </a:r>
          </a:p>
          <a:p>
            <a:r>
              <a:rPr lang="de-AT" sz="1000" dirty="0"/>
              <a:t>Kraftquelle</a:t>
            </a:r>
          </a:p>
          <a:p>
            <a:r>
              <a:rPr lang="de-AT" sz="1000" dirty="0"/>
              <a:t>Kraftstrom / Kraftströme</a:t>
            </a:r>
          </a:p>
          <a:p>
            <a:r>
              <a:rPr lang="de-AT" sz="1000" dirty="0"/>
              <a:t>Kraftstrom [kontinuierlich]</a:t>
            </a:r>
          </a:p>
          <a:p>
            <a:r>
              <a:rPr lang="de-AT" sz="1000" dirty="0"/>
              <a:t>Kraftstrom [reiner]</a:t>
            </a:r>
          </a:p>
          <a:p>
            <a:r>
              <a:rPr lang="de-AT" sz="1000" dirty="0"/>
              <a:t>Kraftverlauf / Kraftverläufe / Kräfteverlauf</a:t>
            </a:r>
          </a:p>
          <a:p>
            <a:r>
              <a:rPr lang="de-AT" sz="1000" dirty="0"/>
              <a:t>Kraftverlauf [musikalischer Kräfteverlauf]</a:t>
            </a:r>
          </a:p>
          <a:p>
            <a:r>
              <a:rPr lang="de-AT" sz="1000" dirty="0"/>
              <a:t>Kraftverlauf [natürlicher Kräfteverlauf]</a:t>
            </a:r>
          </a:p>
          <a:p>
            <a:r>
              <a:rPr lang="de-AT" sz="1000" dirty="0"/>
              <a:t>Kraftwelle</a:t>
            </a:r>
          </a:p>
          <a:p>
            <a:r>
              <a:rPr lang="de-AT" sz="1000" dirty="0"/>
              <a:t>Kraftwirkung [Wirken der Kraft]</a:t>
            </a:r>
          </a:p>
          <a:p>
            <a:r>
              <a:rPr lang="de-AT" sz="1000" dirty="0" err="1"/>
              <a:t>Kraftwogenspiel</a:t>
            </a:r>
            <a:endParaRPr lang="de-AT" sz="1000" dirty="0"/>
          </a:p>
          <a:p>
            <a:r>
              <a:rPr lang="de-AT" sz="1000" dirty="0"/>
              <a:t>Kraftzentrum</a:t>
            </a:r>
          </a:p>
          <a:p>
            <a:r>
              <a:rPr lang="de-AT" sz="1000" dirty="0"/>
              <a:t>Kraftzustände</a:t>
            </a:r>
          </a:p>
          <a:p>
            <a:r>
              <a:rPr lang="de-AT" sz="1000" dirty="0"/>
              <a:t>Kraftzustände [aufeinander bezogene]</a:t>
            </a:r>
          </a:p>
          <a:p>
            <a:r>
              <a:rPr lang="de-AT" sz="1000" dirty="0"/>
              <a:t>Anziehung / Anziehungskraft</a:t>
            </a:r>
          </a:p>
        </p:txBody>
      </p:sp>
      <p:cxnSp>
        <p:nvCxnSpPr>
          <p:cNvPr id="389" name="Gerader Verbinder 388">
            <a:extLst>
              <a:ext uri="{FF2B5EF4-FFF2-40B4-BE49-F238E27FC236}">
                <a16:creationId xmlns:a16="http://schemas.microsoft.com/office/drawing/2014/main" id="{25F723AA-09A2-17ED-9FD0-2009D53ACD82}"/>
              </a:ext>
            </a:extLst>
          </p:cNvPr>
          <p:cNvCxnSpPr/>
          <p:nvPr/>
        </p:nvCxnSpPr>
        <p:spPr>
          <a:xfrm>
            <a:off x="13815426" y="4338565"/>
            <a:ext cx="0" cy="122902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1" name="Gerader Verbinder 390">
            <a:extLst>
              <a:ext uri="{FF2B5EF4-FFF2-40B4-BE49-F238E27FC236}">
                <a16:creationId xmlns:a16="http://schemas.microsoft.com/office/drawing/2014/main" id="{BE4CCAD3-36EA-E207-A70B-D8B271E9B640}"/>
              </a:ext>
            </a:extLst>
          </p:cNvPr>
          <p:cNvCxnSpPr>
            <a:cxnSpLocks/>
          </p:cNvCxnSpPr>
          <p:nvPr/>
        </p:nvCxnSpPr>
        <p:spPr>
          <a:xfrm>
            <a:off x="13826712" y="5156870"/>
            <a:ext cx="116925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4" name="Textfeld 393">
            <a:extLst>
              <a:ext uri="{FF2B5EF4-FFF2-40B4-BE49-F238E27FC236}">
                <a16:creationId xmlns:a16="http://schemas.microsoft.com/office/drawing/2014/main" id="{8D864CDD-6D86-BE08-FE46-F4E8F43BA0E6}"/>
              </a:ext>
            </a:extLst>
          </p:cNvPr>
          <p:cNvSpPr txBox="1"/>
          <p:nvPr/>
        </p:nvSpPr>
        <p:spPr>
          <a:xfrm>
            <a:off x="18827618" y="2076871"/>
            <a:ext cx="3327950" cy="640175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Energetik</a:t>
            </a:r>
          </a:p>
          <a:p>
            <a:r>
              <a:rPr lang="de-DE" sz="1000" dirty="0"/>
              <a:t>Energetiker</a:t>
            </a:r>
          </a:p>
          <a:p>
            <a:r>
              <a:rPr lang="de-DE" sz="1000" dirty="0"/>
              <a:t>energetisch</a:t>
            </a:r>
          </a:p>
          <a:p>
            <a:r>
              <a:rPr lang="de-DE" sz="1000" dirty="0"/>
              <a:t>energetisch [physikalisch-energetisch]</a:t>
            </a:r>
          </a:p>
          <a:p>
            <a:r>
              <a:rPr lang="de-DE" sz="1000" dirty="0"/>
              <a:t>energetisch-dynamische Qualität</a:t>
            </a:r>
          </a:p>
          <a:p>
            <a:r>
              <a:rPr lang="de-DE" sz="1000" dirty="0"/>
              <a:t>energetische Aspekte des Akkordes</a:t>
            </a:r>
          </a:p>
          <a:p>
            <a:r>
              <a:rPr lang="de-DE" sz="1000" dirty="0"/>
              <a:t>energetische Erlebnisse</a:t>
            </a:r>
          </a:p>
          <a:p>
            <a:r>
              <a:rPr lang="de-DE" sz="1000" dirty="0"/>
              <a:t>energetische Intensivierung [der Klangsinnlichkeit]</a:t>
            </a:r>
          </a:p>
          <a:p>
            <a:r>
              <a:rPr lang="de-DE" sz="1000" dirty="0"/>
              <a:t>energetische Qualität [dynamisch-energetische]</a:t>
            </a:r>
          </a:p>
          <a:p>
            <a:r>
              <a:rPr lang="de-DE" sz="1000" dirty="0"/>
              <a:t>energetische Spannungen</a:t>
            </a:r>
          </a:p>
          <a:p>
            <a:r>
              <a:rPr lang="de-DE" sz="1000" dirty="0"/>
              <a:t>energetische Strebungen [durchkreuzende]</a:t>
            </a:r>
          </a:p>
          <a:p>
            <a:r>
              <a:rPr lang="de-DE" sz="1000" dirty="0"/>
              <a:t>energetischer Natur</a:t>
            </a:r>
          </a:p>
          <a:p>
            <a:r>
              <a:rPr lang="de-DE" sz="1000" dirty="0"/>
              <a:t>energetisches Erleben</a:t>
            </a:r>
          </a:p>
          <a:p>
            <a:r>
              <a:rPr lang="de-DE" sz="1000" dirty="0"/>
              <a:t>energetisches Kontinuum</a:t>
            </a:r>
          </a:p>
          <a:p>
            <a:r>
              <a:rPr lang="de-DE" sz="1000" dirty="0"/>
              <a:t>energetisches Mitströmen</a:t>
            </a:r>
          </a:p>
          <a:p>
            <a:r>
              <a:rPr lang="de-DE" sz="1000" dirty="0"/>
              <a:t>Energie</a:t>
            </a:r>
          </a:p>
          <a:p>
            <a:r>
              <a:rPr lang="de-DE" sz="1000" dirty="0"/>
              <a:t>Energie [als Widerstand]</a:t>
            </a:r>
          </a:p>
          <a:p>
            <a:r>
              <a:rPr lang="de-DE" sz="1000" dirty="0"/>
              <a:t>Energie [Anfangsenergie] [kinetische Anfangsenergie]</a:t>
            </a:r>
          </a:p>
          <a:p>
            <a:r>
              <a:rPr lang="de-DE" sz="1000" dirty="0"/>
              <a:t>Energie [ausströmen von]</a:t>
            </a:r>
          </a:p>
          <a:p>
            <a:r>
              <a:rPr lang="de-DE" sz="1000" dirty="0"/>
              <a:t>Energie [Bewegungsenergie]</a:t>
            </a:r>
          </a:p>
          <a:p>
            <a:r>
              <a:rPr lang="de-DE" sz="1000" dirty="0"/>
              <a:t>Energie [Bezwingung]</a:t>
            </a:r>
          </a:p>
          <a:p>
            <a:r>
              <a:rPr lang="de-DE" sz="1000" dirty="0"/>
              <a:t>Energie [der Linie]</a:t>
            </a:r>
          </a:p>
          <a:p>
            <a:r>
              <a:rPr lang="de-DE" sz="1000" dirty="0"/>
              <a:t>Energie [die die Bewegung vorantreibt]</a:t>
            </a:r>
          </a:p>
          <a:p>
            <a:r>
              <a:rPr lang="de-DE" sz="1000" dirty="0"/>
              <a:t>Energie [einer Handlung]</a:t>
            </a:r>
          </a:p>
          <a:p>
            <a:r>
              <a:rPr lang="de-DE" sz="1000" dirty="0"/>
              <a:t>Energie [fließende]</a:t>
            </a:r>
          </a:p>
          <a:p>
            <a:r>
              <a:rPr lang="de-DE" sz="1000" dirty="0"/>
              <a:t>Energie [Formenergie]</a:t>
            </a:r>
          </a:p>
          <a:p>
            <a:r>
              <a:rPr lang="de-DE" sz="1000" dirty="0"/>
              <a:t>Energie [Gesamtenergie]</a:t>
            </a:r>
          </a:p>
          <a:p>
            <a:r>
              <a:rPr lang="de-DE" sz="1000" dirty="0"/>
              <a:t>Energie [Gestaltungsenergie des Themas]</a:t>
            </a:r>
          </a:p>
          <a:p>
            <a:r>
              <a:rPr lang="de-DE" sz="1000" dirty="0"/>
              <a:t>Energie [Impulsenergie]</a:t>
            </a:r>
          </a:p>
          <a:p>
            <a:r>
              <a:rPr lang="de-DE" sz="1000" dirty="0"/>
              <a:t>Energie [in der Musik wirkend]</a:t>
            </a:r>
          </a:p>
          <a:p>
            <a:r>
              <a:rPr lang="de-DE" sz="1000" dirty="0"/>
              <a:t>Energie [intonatorische]</a:t>
            </a:r>
          </a:p>
          <a:p>
            <a:r>
              <a:rPr lang="de-DE" sz="1000" dirty="0"/>
              <a:t>Energie [kinetische]</a:t>
            </a:r>
          </a:p>
          <a:p>
            <a:r>
              <a:rPr lang="de-DE" sz="1000" dirty="0"/>
              <a:t>Energie [klangliche]</a:t>
            </a:r>
          </a:p>
          <a:p>
            <a:r>
              <a:rPr lang="de-DE" sz="1000" dirty="0"/>
              <a:t>Energie [körperliche]</a:t>
            </a:r>
          </a:p>
          <a:p>
            <a:r>
              <a:rPr lang="de-DE" sz="1000" dirty="0"/>
              <a:t>Energie [Lageenergie]</a:t>
            </a:r>
          </a:p>
          <a:p>
            <a:r>
              <a:rPr lang="de-DE" sz="1000" dirty="0"/>
              <a:t>Energie [Leittonenergie]</a:t>
            </a:r>
          </a:p>
          <a:p>
            <a:r>
              <a:rPr lang="de-DE" sz="1000" dirty="0"/>
              <a:t>Energie [lineare]</a:t>
            </a:r>
          </a:p>
          <a:p>
            <a:r>
              <a:rPr lang="de-DE" sz="1000" dirty="0"/>
              <a:t>Energie [melodische Anfangsenergie]</a:t>
            </a:r>
          </a:p>
          <a:p>
            <a:r>
              <a:rPr lang="de-DE" sz="1000" dirty="0"/>
              <a:t>Energie [melodische]</a:t>
            </a:r>
          </a:p>
          <a:p>
            <a:r>
              <a:rPr lang="de-DE" sz="1000" dirty="0"/>
              <a:t>Energie [messbare]</a:t>
            </a:r>
          </a:p>
          <a:p>
            <a:endParaRPr lang="de-DE" sz="1000" dirty="0"/>
          </a:p>
        </p:txBody>
      </p:sp>
      <p:sp>
        <p:nvSpPr>
          <p:cNvPr id="395" name="Textfeld 394">
            <a:extLst>
              <a:ext uri="{FF2B5EF4-FFF2-40B4-BE49-F238E27FC236}">
                <a16:creationId xmlns:a16="http://schemas.microsoft.com/office/drawing/2014/main" id="{1BEE32ED-2608-8163-7F69-42E34EDB3AA4}"/>
              </a:ext>
            </a:extLst>
          </p:cNvPr>
          <p:cNvSpPr txBox="1"/>
          <p:nvPr/>
        </p:nvSpPr>
        <p:spPr>
          <a:xfrm>
            <a:off x="21762637" y="1963626"/>
            <a:ext cx="2568451" cy="686341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Energetik</a:t>
            </a:r>
          </a:p>
          <a:p>
            <a:r>
              <a:rPr lang="de-DE" sz="1000" dirty="0"/>
              <a:t>Energie [motivische]</a:t>
            </a:r>
          </a:p>
          <a:p>
            <a:r>
              <a:rPr lang="de-DE" sz="1000" dirty="0"/>
              <a:t>Energie [musikalisch relevante]</a:t>
            </a:r>
          </a:p>
          <a:p>
            <a:r>
              <a:rPr lang="de-DE" sz="1000" dirty="0"/>
              <a:t>Energie [musikalische Anfangsenergie]</a:t>
            </a:r>
          </a:p>
          <a:p>
            <a:r>
              <a:rPr lang="de-DE" sz="1000" dirty="0"/>
              <a:t>Energie [ohne Widerstand]</a:t>
            </a:r>
          </a:p>
          <a:p>
            <a:r>
              <a:rPr lang="de-DE" sz="1000" dirty="0"/>
              <a:t>Energie [potentielle]</a:t>
            </a:r>
          </a:p>
          <a:p>
            <a:r>
              <a:rPr lang="de-DE" sz="1000" dirty="0"/>
              <a:t>Energie [psychische Ausgangsenergie]</a:t>
            </a:r>
          </a:p>
          <a:p>
            <a:r>
              <a:rPr lang="de-DE" sz="1000" dirty="0"/>
              <a:t>Energie [psychische]</a:t>
            </a:r>
          </a:p>
          <a:p>
            <a:r>
              <a:rPr lang="de-DE" sz="1000" dirty="0"/>
              <a:t>Energie [raumzeitliche Entfaltung]</a:t>
            </a:r>
          </a:p>
          <a:p>
            <a:r>
              <a:rPr lang="de-DE" sz="1000" dirty="0"/>
              <a:t>Energie [reine]</a:t>
            </a:r>
          </a:p>
          <a:p>
            <a:r>
              <a:rPr lang="de-DE" sz="1000" dirty="0"/>
              <a:t>Energie [rhythmische]</a:t>
            </a:r>
          </a:p>
          <a:p>
            <a:r>
              <a:rPr lang="de-DE" sz="1000" dirty="0"/>
              <a:t>Energie [Stimmenergie]</a:t>
            </a:r>
          </a:p>
          <a:p>
            <a:r>
              <a:rPr lang="de-DE" sz="1000" dirty="0"/>
              <a:t>Energie [stimmliche]</a:t>
            </a:r>
          </a:p>
          <a:p>
            <a:r>
              <a:rPr lang="de-DE" sz="1000" dirty="0"/>
              <a:t>Energie [stimmlich-intonatorisch]</a:t>
            </a:r>
          </a:p>
          <a:p>
            <a:r>
              <a:rPr lang="de-DE" sz="1000" dirty="0"/>
              <a:t>Energie [Strom </a:t>
            </a:r>
            <a:r>
              <a:rPr lang="de-DE" sz="1000" dirty="0" err="1"/>
              <a:t>unbewußter</a:t>
            </a:r>
            <a:r>
              <a:rPr lang="de-DE" sz="1000" dirty="0"/>
              <a:t>]</a:t>
            </a:r>
          </a:p>
          <a:p>
            <a:r>
              <a:rPr lang="de-DE" sz="1000" dirty="0"/>
              <a:t>Energie [strukturierende]</a:t>
            </a:r>
          </a:p>
          <a:p>
            <a:r>
              <a:rPr lang="de-DE" sz="1000" dirty="0"/>
              <a:t>Energie [thematische]</a:t>
            </a:r>
          </a:p>
          <a:p>
            <a:r>
              <a:rPr lang="de-DE" sz="1000" dirty="0"/>
              <a:t>Energie [Themenenergie]</a:t>
            </a:r>
          </a:p>
          <a:p>
            <a:r>
              <a:rPr lang="de-DE" sz="1000" dirty="0"/>
              <a:t>Energie [Umsetzung der ...]</a:t>
            </a:r>
          </a:p>
          <a:p>
            <a:r>
              <a:rPr lang="de-DE" sz="1000" dirty="0"/>
              <a:t>Energie [Umsetzung in Klang]</a:t>
            </a:r>
          </a:p>
          <a:p>
            <a:r>
              <a:rPr lang="de-DE" sz="1000" dirty="0"/>
              <a:t>Energie [</a:t>
            </a:r>
            <a:r>
              <a:rPr lang="de-DE" sz="1000" dirty="0" err="1"/>
              <a:t>unbewußte</a:t>
            </a:r>
            <a:r>
              <a:rPr lang="de-DE" sz="1000" dirty="0"/>
              <a:t> psychische]</a:t>
            </a:r>
          </a:p>
          <a:p>
            <a:r>
              <a:rPr lang="de-DE" sz="1000" dirty="0"/>
              <a:t>Energie [und Klang]</a:t>
            </a:r>
          </a:p>
          <a:p>
            <a:r>
              <a:rPr lang="de-DE" sz="1000" dirty="0"/>
              <a:t>Energie [und System]</a:t>
            </a:r>
          </a:p>
          <a:p>
            <a:r>
              <a:rPr lang="de-DE" sz="1000" dirty="0"/>
              <a:t>Energie [untergründige]</a:t>
            </a:r>
          </a:p>
          <a:p>
            <a:r>
              <a:rPr lang="de-DE" sz="1000" dirty="0"/>
              <a:t>Energie [verspüren]</a:t>
            </a:r>
          </a:p>
          <a:p>
            <a:r>
              <a:rPr lang="de-DE" sz="1000" dirty="0"/>
              <a:t>Energie [vorwärtstreibende]</a:t>
            </a:r>
          </a:p>
          <a:p>
            <a:r>
              <a:rPr lang="de-DE" sz="1000" dirty="0"/>
              <a:t>Energie [wirken der]</a:t>
            </a:r>
          </a:p>
          <a:p>
            <a:r>
              <a:rPr lang="de-DE" sz="1000" dirty="0"/>
              <a:t>Energie [Zieltonenergie]</a:t>
            </a:r>
          </a:p>
          <a:p>
            <a:r>
              <a:rPr lang="de-DE" sz="1000" dirty="0"/>
              <a:t>Energie-Begriff / Energiebegriff</a:t>
            </a:r>
          </a:p>
          <a:p>
            <a:r>
              <a:rPr lang="de-DE" sz="1000" dirty="0"/>
              <a:t>Energieformen [musikalische]</a:t>
            </a:r>
          </a:p>
          <a:p>
            <a:r>
              <a:rPr lang="de-DE" sz="1000" dirty="0"/>
              <a:t>energiegeladene Alteration</a:t>
            </a:r>
          </a:p>
          <a:p>
            <a:r>
              <a:rPr lang="de-DE" sz="1000" dirty="0"/>
              <a:t>Energiegrad [und Willensgrad]</a:t>
            </a:r>
          </a:p>
          <a:p>
            <a:r>
              <a:rPr lang="de-DE" sz="1000" dirty="0"/>
              <a:t>Energien [ins Weite drängende]</a:t>
            </a:r>
          </a:p>
          <a:p>
            <a:r>
              <a:rPr lang="de-DE" sz="1000" dirty="0"/>
              <a:t>Energien [Widerstand der]</a:t>
            </a:r>
          </a:p>
          <a:p>
            <a:r>
              <a:rPr lang="de-DE" sz="1000" dirty="0"/>
              <a:t>Energiestrom [fließender]</a:t>
            </a:r>
          </a:p>
          <a:p>
            <a:r>
              <a:rPr lang="de-DE" sz="1000" dirty="0"/>
              <a:t>Energiestrom [kontinuierlich]</a:t>
            </a:r>
          </a:p>
          <a:p>
            <a:r>
              <a:rPr lang="de-DE" sz="1000" dirty="0"/>
              <a:t>Energieströme</a:t>
            </a:r>
          </a:p>
          <a:p>
            <a:r>
              <a:rPr lang="de-DE" sz="1000" dirty="0"/>
              <a:t>Energieströme [psychische]</a:t>
            </a:r>
          </a:p>
          <a:p>
            <a:r>
              <a:rPr lang="de-DE" sz="1000" dirty="0"/>
              <a:t>Energietheorie</a:t>
            </a:r>
          </a:p>
          <a:p>
            <a:r>
              <a:rPr lang="de-DE" sz="1000" dirty="0"/>
              <a:t>Energietheorie der Musik</a:t>
            </a:r>
          </a:p>
          <a:p>
            <a:r>
              <a:rPr lang="de-DE" sz="1000" dirty="0"/>
              <a:t>Energieverhältnisse [lineare]</a:t>
            </a:r>
          </a:p>
          <a:p>
            <a:r>
              <a:rPr lang="de-DE" sz="1000" dirty="0"/>
              <a:t>Energievorrat</a:t>
            </a:r>
          </a:p>
          <a:p>
            <a:r>
              <a:rPr lang="de-DE" sz="1000" dirty="0" err="1"/>
              <a:t>enregietheoretische</a:t>
            </a:r>
            <a:r>
              <a:rPr lang="de-DE" sz="1000" dirty="0"/>
              <a:t> Grundgedanken</a:t>
            </a:r>
          </a:p>
          <a:p>
            <a:r>
              <a:rPr lang="de-DE" sz="1000" dirty="0"/>
              <a:t>Gesamtenergie</a:t>
            </a:r>
          </a:p>
        </p:txBody>
      </p:sp>
      <p:cxnSp>
        <p:nvCxnSpPr>
          <p:cNvPr id="396" name="Gerader Verbinder 395">
            <a:extLst>
              <a:ext uri="{FF2B5EF4-FFF2-40B4-BE49-F238E27FC236}">
                <a16:creationId xmlns:a16="http://schemas.microsoft.com/office/drawing/2014/main" id="{6A3177BE-E770-135F-7F0B-CBC062E553C5}"/>
              </a:ext>
            </a:extLst>
          </p:cNvPr>
          <p:cNvCxnSpPr>
            <a:cxnSpLocks/>
          </p:cNvCxnSpPr>
          <p:nvPr/>
        </p:nvCxnSpPr>
        <p:spPr>
          <a:xfrm>
            <a:off x="15178717" y="8178019"/>
            <a:ext cx="348484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8" name="Gerader Verbinder 397">
            <a:extLst>
              <a:ext uri="{FF2B5EF4-FFF2-40B4-BE49-F238E27FC236}">
                <a16:creationId xmlns:a16="http://schemas.microsoft.com/office/drawing/2014/main" id="{DE596109-8EEA-C538-12E5-79FB66B37C23}"/>
              </a:ext>
            </a:extLst>
          </p:cNvPr>
          <p:cNvCxnSpPr>
            <a:cxnSpLocks/>
          </p:cNvCxnSpPr>
          <p:nvPr/>
        </p:nvCxnSpPr>
        <p:spPr>
          <a:xfrm>
            <a:off x="15185612" y="8349650"/>
            <a:ext cx="631050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1" name="Gerader Verbinder 400">
            <a:extLst>
              <a:ext uri="{FF2B5EF4-FFF2-40B4-BE49-F238E27FC236}">
                <a16:creationId xmlns:a16="http://schemas.microsoft.com/office/drawing/2014/main" id="{6C25D334-8CED-4A85-F337-D9A57C04478D}"/>
              </a:ext>
            </a:extLst>
          </p:cNvPr>
          <p:cNvCxnSpPr>
            <a:cxnSpLocks/>
          </p:cNvCxnSpPr>
          <p:nvPr/>
        </p:nvCxnSpPr>
        <p:spPr>
          <a:xfrm>
            <a:off x="40208200" y="9713562"/>
            <a:ext cx="0" cy="200949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4" name="Textfeld 403">
            <a:extLst>
              <a:ext uri="{FF2B5EF4-FFF2-40B4-BE49-F238E27FC236}">
                <a16:creationId xmlns:a16="http://schemas.microsoft.com/office/drawing/2014/main" id="{7CD6BEA8-D3F3-9022-D0BF-36F1B1A06819}"/>
              </a:ext>
            </a:extLst>
          </p:cNvPr>
          <p:cNvSpPr txBox="1"/>
          <p:nvPr/>
        </p:nvSpPr>
        <p:spPr>
          <a:xfrm>
            <a:off x="33948267" y="9632428"/>
            <a:ext cx="2779896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empfinden [Kontinuitätsempfinden]</a:t>
            </a:r>
          </a:p>
          <a:p>
            <a:r>
              <a:rPr lang="de-AT" sz="1000" dirty="0"/>
              <a:t>empfinden [Kraftempfinden]</a:t>
            </a:r>
          </a:p>
          <a:p>
            <a:r>
              <a:rPr lang="de-AT" sz="1000" dirty="0"/>
              <a:t>empfinden [Tonalitätsempfinden]</a:t>
            </a:r>
          </a:p>
          <a:p>
            <a:r>
              <a:rPr lang="de-AT" sz="1000" dirty="0"/>
              <a:t>Empfinden der Schwerkraft eines Tones</a:t>
            </a:r>
          </a:p>
          <a:p>
            <a:r>
              <a:rPr lang="de-AT" sz="1000" dirty="0"/>
              <a:t>Empfindung</a:t>
            </a:r>
          </a:p>
          <a:p>
            <a:r>
              <a:rPr lang="de-AT" sz="1000" dirty="0"/>
              <a:t>Empfindung [Bewegungsempfindung]</a:t>
            </a:r>
          </a:p>
          <a:p>
            <a:r>
              <a:rPr lang="de-AT" sz="1000" dirty="0"/>
              <a:t>Empfindung [der Kraft]</a:t>
            </a:r>
          </a:p>
          <a:p>
            <a:r>
              <a:rPr lang="de-AT" sz="1000" dirty="0"/>
              <a:t>Empfindung [Objektempfindung]</a:t>
            </a:r>
          </a:p>
          <a:p>
            <a:r>
              <a:rPr lang="de-AT" sz="1000" dirty="0"/>
              <a:t>Empfindung [Spannungsempfindung]</a:t>
            </a:r>
          </a:p>
        </p:txBody>
      </p:sp>
      <p:sp>
        <p:nvSpPr>
          <p:cNvPr id="406" name="Textfeld 405">
            <a:extLst>
              <a:ext uri="{FF2B5EF4-FFF2-40B4-BE49-F238E27FC236}">
                <a16:creationId xmlns:a16="http://schemas.microsoft.com/office/drawing/2014/main" id="{999CA109-FF8F-9A85-1464-429962491BDA}"/>
              </a:ext>
            </a:extLst>
          </p:cNvPr>
          <p:cNvSpPr txBox="1"/>
          <p:nvPr/>
        </p:nvSpPr>
        <p:spPr>
          <a:xfrm>
            <a:off x="15771784" y="15150312"/>
            <a:ext cx="3216699" cy="62478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Dynamik</a:t>
            </a:r>
          </a:p>
          <a:p>
            <a:r>
              <a:rPr lang="de-DE" sz="1000" dirty="0"/>
              <a:t>Dynamik [Bewegungsdynamik]</a:t>
            </a:r>
          </a:p>
          <a:p>
            <a:r>
              <a:rPr lang="de-DE" sz="1000" dirty="0"/>
              <a:t>Dynamik [Entwicklungsdynamik]</a:t>
            </a:r>
          </a:p>
          <a:p>
            <a:r>
              <a:rPr lang="de-DE" sz="1000" dirty="0"/>
              <a:t>Dynamik [Innendynamik]</a:t>
            </a:r>
          </a:p>
          <a:p>
            <a:r>
              <a:rPr lang="de-DE" sz="1000" dirty="0"/>
              <a:t>Dynamik [Intervalldynamik]</a:t>
            </a:r>
          </a:p>
          <a:p>
            <a:r>
              <a:rPr lang="de-DE" sz="1000" dirty="0"/>
              <a:t>Dynamik [seelisches Ausschwingen]</a:t>
            </a:r>
          </a:p>
          <a:p>
            <a:r>
              <a:rPr lang="de-DE" sz="1000" dirty="0"/>
              <a:t>Dynamik [Wachsen der]</a:t>
            </a:r>
          </a:p>
          <a:p>
            <a:r>
              <a:rPr lang="de-DE" sz="1000" dirty="0"/>
              <a:t>Dynamik [Wellendynamik]</a:t>
            </a:r>
          </a:p>
          <a:p>
            <a:r>
              <a:rPr lang="de-DE" sz="1000" dirty="0"/>
              <a:t>Dynamiker</a:t>
            </a:r>
          </a:p>
          <a:p>
            <a:r>
              <a:rPr lang="de-DE" sz="1000" dirty="0" err="1"/>
              <a:t>dynamis</a:t>
            </a:r>
            <a:endParaRPr lang="de-DE" sz="1000" dirty="0"/>
          </a:p>
          <a:p>
            <a:r>
              <a:rPr lang="de-DE" sz="1000" dirty="0"/>
              <a:t>dynamisch [</a:t>
            </a:r>
            <a:r>
              <a:rPr lang="de-DE" sz="1000" dirty="0" err="1"/>
              <a:t>musiklaisch</a:t>
            </a:r>
            <a:r>
              <a:rPr lang="de-DE" sz="1000" dirty="0"/>
              <a:t> …]</a:t>
            </a:r>
          </a:p>
          <a:p>
            <a:r>
              <a:rPr lang="de-DE" sz="1000" dirty="0"/>
              <a:t>dynamisch hören</a:t>
            </a:r>
          </a:p>
          <a:p>
            <a:r>
              <a:rPr lang="de-DE" sz="1000" dirty="0"/>
              <a:t>dynamisch </a:t>
            </a:r>
            <a:r>
              <a:rPr lang="de-DE" sz="1000" dirty="0" err="1"/>
              <a:t>kontinuielrliche</a:t>
            </a:r>
            <a:r>
              <a:rPr lang="de-DE" sz="1000" dirty="0"/>
              <a:t> Entwicklung</a:t>
            </a:r>
          </a:p>
          <a:p>
            <a:r>
              <a:rPr lang="de-DE" sz="1000" dirty="0"/>
              <a:t>dynamisch musikalisch hören</a:t>
            </a:r>
          </a:p>
          <a:p>
            <a:r>
              <a:rPr lang="de-DE" sz="1000" dirty="0"/>
              <a:t>Dynamische [als eigene Qualität]</a:t>
            </a:r>
          </a:p>
          <a:p>
            <a:r>
              <a:rPr lang="de-DE" sz="1000" dirty="0"/>
              <a:t>Dynamische [das D. als tragendes Element]</a:t>
            </a:r>
          </a:p>
          <a:p>
            <a:r>
              <a:rPr lang="de-DE" sz="1000" dirty="0"/>
              <a:t>dynamische Bedeutung</a:t>
            </a:r>
          </a:p>
          <a:p>
            <a:r>
              <a:rPr lang="de-DE" sz="1000" dirty="0"/>
              <a:t>dynamische Bedeutung [des Leittons]</a:t>
            </a:r>
          </a:p>
          <a:p>
            <a:r>
              <a:rPr lang="de-DE" sz="1000" dirty="0"/>
              <a:t>dynamische Dissonanztheorie</a:t>
            </a:r>
          </a:p>
          <a:p>
            <a:r>
              <a:rPr lang="de-DE" sz="1000" dirty="0"/>
              <a:t>dynamische Eigenschaften</a:t>
            </a:r>
          </a:p>
          <a:p>
            <a:r>
              <a:rPr lang="de-DE" sz="1000" dirty="0"/>
              <a:t>dynamische Entwicklung</a:t>
            </a:r>
          </a:p>
          <a:p>
            <a:r>
              <a:rPr lang="de-DE" sz="1000" dirty="0"/>
              <a:t>dynamische Erscheinung</a:t>
            </a:r>
          </a:p>
          <a:p>
            <a:r>
              <a:rPr lang="de-DE" sz="1000" dirty="0"/>
              <a:t>dynamische Form / Formung</a:t>
            </a:r>
          </a:p>
          <a:p>
            <a:r>
              <a:rPr lang="de-DE" sz="1000" dirty="0"/>
              <a:t>dynamische Mittel / Gestaltungsmittel</a:t>
            </a:r>
          </a:p>
          <a:p>
            <a:r>
              <a:rPr lang="de-DE" sz="1000" dirty="0"/>
              <a:t>dynamische Qualität</a:t>
            </a:r>
          </a:p>
          <a:p>
            <a:r>
              <a:rPr lang="de-DE" sz="1000" dirty="0"/>
              <a:t>dynamische Qualität [eines Tones]</a:t>
            </a:r>
          </a:p>
          <a:p>
            <a:r>
              <a:rPr lang="de-DE" sz="1000" dirty="0"/>
              <a:t>dynamische Qualität [energetisch-dynamisch]</a:t>
            </a:r>
          </a:p>
          <a:p>
            <a:r>
              <a:rPr lang="de-DE" sz="1000" dirty="0"/>
              <a:t>dynamische Sinnzusammenhänge</a:t>
            </a:r>
          </a:p>
          <a:p>
            <a:r>
              <a:rPr lang="de-DE" sz="1000" dirty="0"/>
              <a:t>dynamische Spannung</a:t>
            </a:r>
          </a:p>
          <a:p>
            <a:r>
              <a:rPr lang="de-DE" sz="1000" dirty="0"/>
              <a:t>dynamische Steigerung</a:t>
            </a:r>
          </a:p>
          <a:p>
            <a:r>
              <a:rPr lang="de-DE" sz="1000" dirty="0"/>
              <a:t>dynamische Wirkung</a:t>
            </a:r>
          </a:p>
          <a:p>
            <a:r>
              <a:rPr lang="de-DE" sz="1000" dirty="0"/>
              <a:t>dynamischer Ansatz</a:t>
            </a:r>
          </a:p>
          <a:p>
            <a:r>
              <a:rPr lang="de-DE" sz="1000" dirty="0"/>
              <a:t>dynamischer Kontrast</a:t>
            </a:r>
          </a:p>
          <a:p>
            <a:r>
              <a:rPr lang="de-DE" sz="1000" dirty="0"/>
              <a:t>dynamischer Mittel [Durchdringung …]</a:t>
            </a:r>
          </a:p>
          <a:p>
            <a:r>
              <a:rPr lang="de-DE" sz="1000" dirty="0"/>
              <a:t>dynamischer Sinn</a:t>
            </a:r>
          </a:p>
          <a:p>
            <a:r>
              <a:rPr lang="de-DE" sz="1000" dirty="0"/>
              <a:t>dynamischer Zustand</a:t>
            </a:r>
          </a:p>
          <a:p>
            <a:r>
              <a:rPr lang="de-DE" sz="1000" dirty="0"/>
              <a:t>dynamisches Gesetz</a:t>
            </a:r>
          </a:p>
          <a:p>
            <a:r>
              <a:rPr lang="de-DE" sz="1000" dirty="0"/>
              <a:t>dynamisches Gleichgewicht</a:t>
            </a:r>
          </a:p>
          <a:p>
            <a:r>
              <a:rPr lang="de-DE" sz="1000" dirty="0"/>
              <a:t>dynamisch-psychologische Bedeutung</a:t>
            </a:r>
          </a:p>
          <a:p>
            <a:r>
              <a:rPr lang="de-DE" sz="1000" dirty="0" err="1"/>
              <a:t>Dynamisten</a:t>
            </a:r>
            <a:endParaRPr lang="de-DE" sz="1000" dirty="0"/>
          </a:p>
        </p:txBody>
      </p:sp>
      <p:cxnSp>
        <p:nvCxnSpPr>
          <p:cNvPr id="409" name="Gerader Verbinder 408">
            <a:extLst>
              <a:ext uri="{FF2B5EF4-FFF2-40B4-BE49-F238E27FC236}">
                <a16:creationId xmlns:a16="http://schemas.microsoft.com/office/drawing/2014/main" id="{956962BE-E473-956D-339A-C0A259E5EFE3}"/>
              </a:ext>
            </a:extLst>
          </p:cNvPr>
          <p:cNvCxnSpPr/>
          <p:nvPr/>
        </p:nvCxnSpPr>
        <p:spPr>
          <a:xfrm>
            <a:off x="21045917" y="14256774"/>
            <a:ext cx="0" cy="56938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0" name="Textfeld 409">
            <a:extLst>
              <a:ext uri="{FF2B5EF4-FFF2-40B4-BE49-F238E27FC236}">
                <a16:creationId xmlns:a16="http://schemas.microsoft.com/office/drawing/2014/main" id="{DC2ACD9D-2133-D566-721F-56B7DC841AAC}"/>
              </a:ext>
            </a:extLst>
          </p:cNvPr>
          <p:cNvSpPr txBox="1"/>
          <p:nvPr/>
        </p:nvSpPr>
        <p:spPr>
          <a:xfrm>
            <a:off x="19136665" y="178901"/>
            <a:ext cx="2347264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6600" dirty="0">
                <a:solidFill>
                  <a:srgbClr val="C00000"/>
                </a:solidFill>
              </a:rPr>
              <a:t>Musik als Bewegung – Die Energietheorie der Musik von Ernst Kurth</a:t>
            </a:r>
          </a:p>
        </p:txBody>
      </p:sp>
      <p:sp>
        <p:nvSpPr>
          <p:cNvPr id="412" name="Textfeld 411">
            <a:extLst>
              <a:ext uri="{FF2B5EF4-FFF2-40B4-BE49-F238E27FC236}">
                <a16:creationId xmlns:a16="http://schemas.microsoft.com/office/drawing/2014/main" id="{70B7D256-55E8-74AF-F6A6-B71D814B158F}"/>
              </a:ext>
            </a:extLst>
          </p:cNvPr>
          <p:cNvSpPr txBox="1"/>
          <p:nvPr/>
        </p:nvSpPr>
        <p:spPr>
          <a:xfrm>
            <a:off x="7962471" y="13976593"/>
            <a:ext cx="3601346" cy="1625060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Beweglichkeit [Stimmenbeweglichkeit]</a:t>
            </a:r>
          </a:p>
          <a:p>
            <a:r>
              <a:rPr lang="de-DE" sz="1000" dirty="0"/>
              <a:t>Bewegung</a:t>
            </a:r>
          </a:p>
          <a:p>
            <a:r>
              <a:rPr lang="de-DE" sz="1000" dirty="0"/>
              <a:t>Bewegung [abgelaufene]</a:t>
            </a:r>
          </a:p>
          <a:p>
            <a:r>
              <a:rPr lang="de-DE" sz="1000" dirty="0"/>
              <a:t>Bewegung [Abgeschlossenheit]</a:t>
            </a:r>
          </a:p>
          <a:p>
            <a:r>
              <a:rPr lang="de-DE" sz="1000" dirty="0"/>
              <a:t>Bewegung [abirrende musikalische Bewegung]</a:t>
            </a:r>
          </a:p>
          <a:p>
            <a:r>
              <a:rPr lang="de-DE" sz="1000" dirty="0"/>
              <a:t>Bewegung [absinkende]</a:t>
            </a:r>
          </a:p>
          <a:p>
            <a:r>
              <a:rPr lang="de-DE" sz="1000" dirty="0"/>
              <a:t>Bewegung [als die Töne übergreifender Zusammenhang]</a:t>
            </a:r>
          </a:p>
          <a:p>
            <a:r>
              <a:rPr lang="de-DE" sz="1000" dirty="0"/>
              <a:t>Bewegung [Aufführungsbewegung]</a:t>
            </a:r>
          </a:p>
          <a:p>
            <a:r>
              <a:rPr lang="de-DE" sz="1000" dirty="0"/>
              <a:t>Bewegung [Auftrieb der]</a:t>
            </a:r>
          </a:p>
          <a:p>
            <a:r>
              <a:rPr lang="de-DE" sz="1000" dirty="0"/>
              <a:t>Bewegung [Aufwärtsbewegung]</a:t>
            </a:r>
          </a:p>
          <a:p>
            <a:r>
              <a:rPr lang="de-DE" sz="1000" dirty="0"/>
              <a:t>Bewegung [aufwärtsgerichtet]</a:t>
            </a:r>
          </a:p>
          <a:p>
            <a:r>
              <a:rPr lang="de-DE" sz="1000" dirty="0"/>
              <a:t>Bewegung [Ausführungsbewegung]</a:t>
            </a:r>
          </a:p>
          <a:p>
            <a:r>
              <a:rPr lang="de-DE" sz="1000" dirty="0"/>
              <a:t>Bewegung [ausgedehnte]</a:t>
            </a:r>
          </a:p>
          <a:p>
            <a:r>
              <a:rPr lang="de-DE" sz="1000" dirty="0"/>
              <a:t>Bewegung [Auslaufen der]</a:t>
            </a:r>
          </a:p>
          <a:p>
            <a:r>
              <a:rPr lang="de-DE" sz="1000" dirty="0"/>
              <a:t>Bewegung [außermusikalisch]</a:t>
            </a:r>
          </a:p>
          <a:p>
            <a:r>
              <a:rPr lang="de-DE" sz="1000" dirty="0"/>
              <a:t>Bewegung [Beharrungsbewegung]</a:t>
            </a:r>
          </a:p>
          <a:p>
            <a:r>
              <a:rPr lang="de-DE" sz="1000" dirty="0"/>
              <a:t>Bewegung [beschwingt-schwebend]</a:t>
            </a:r>
          </a:p>
          <a:p>
            <a:r>
              <a:rPr lang="de-DE" sz="1000" dirty="0"/>
              <a:t>Bewegung [charakteristische]</a:t>
            </a:r>
          </a:p>
          <a:p>
            <a:r>
              <a:rPr lang="de-DE" sz="1000" dirty="0"/>
              <a:t>Bewegung [der Melodie]</a:t>
            </a:r>
          </a:p>
          <a:p>
            <a:r>
              <a:rPr lang="de-DE" sz="1000" dirty="0"/>
              <a:t>Bewegung [der Töne]</a:t>
            </a:r>
          </a:p>
          <a:p>
            <a:r>
              <a:rPr lang="de-DE" sz="1000" dirty="0"/>
              <a:t>Bewegung [differenzierte]</a:t>
            </a:r>
          </a:p>
          <a:p>
            <a:r>
              <a:rPr lang="de-DE" sz="1000" dirty="0"/>
              <a:t>Bewegung [durchgehender Zug der]</a:t>
            </a:r>
          </a:p>
          <a:p>
            <a:r>
              <a:rPr lang="de-DE" sz="1000" dirty="0"/>
              <a:t>Bewegung [Durchlaufbewegung]</a:t>
            </a:r>
          </a:p>
          <a:p>
            <a:r>
              <a:rPr lang="de-DE" sz="1000" dirty="0"/>
              <a:t>Bewegung [einer Linie]</a:t>
            </a:r>
          </a:p>
          <a:p>
            <a:r>
              <a:rPr lang="de-DE" sz="1000" dirty="0"/>
              <a:t>Bewegung [einheitliche]</a:t>
            </a:r>
          </a:p>
          <a:p>
            <a:r>
              <a:rPr lang="de-DE" sz="1000" dirty="0"/>
              <a:t>Bewegung [einstimmige] [einstimmige musikalische]</a:t>
            </a:r>
          </a:p>
          <a:p>
            <a:r>
              <a:rPr lang="de-DE" sz="1000" dirty="0"/>
              <a:t>Bewegung [Ergänzungsbedürftigkeit]</a:t>
            </a:r>
          </a:p>
          <a:p>
            <a:r>
              <a:rPr lang="de-DE" sz="1000" dirty="0"/>
              <a:t>Bewegung [Erkennen der Bewegung]</a:t>
            </a:r>
          </a:p>
          <a:p>
            <a:r>
              <a:rPr lang="de-DE" sz="1000" dirty="0"/>
              <a:t>Bewegung [Festigung der]</a:t>
            </a:r>
          </a:p>
          <a:p>
            <a:r>
              <a:rPr lang="de-DE" sz="1000" dirty="0"/>
              <a:t>Bewegung [fließende]</a:t>
            </a:r>
          </a:p>
          <a:p>
            <a:r>
              <a:rPr lang="de-DE" sz="1000" dirty="0"/>
              <a:t>Bewegung [</a:t>
            </a:r>
            <a:r>
              <a:rPr lang="de-DE" sz="1000" dirty="0" err="1"/>
              <a:t>Fluß</a:t>
            </a:r>
            <a:r>
              <a:rPr lang="de-DE" sz="1000" dirty="0"/>
              <a:t> der]</a:t>
            </a:r>
          </a:p>
          <a:p>
            <a:r>
              <a:rPr lang="de-DE" sz="1000" dirty="0"/>
              <a:t>Bewegung [Formerkenntnis der]</a:t>
            </a:r>
          </a:p>
          <a:p>
            <a:r>
              <a:rPr lang="de-DE" sz="1000" dirty="0"/>
              <a:t>Bewegung [freie]</a:t>
            </a:r>
          </a:p>
          <a:p>
            <a:r>
              <a:rPr lang="de-DE" sz="1000" dirty="0"/>
              <a:t>Bewegung [geistig]</a:t>
            </a:r>
          </a:p>
          <a:p>
            <a:r>
              <a:rPr lang="de-DE" sz="1000" dirty="0"/>
              <a:t>Bewegung [Gesamtbewegung]</a:t>
            </a:r>
          </a:p>
          <a:p>
            <a:r>
              <a:rPr lang="de-DE" sz="1000" dirty="0"/>
              <a:t>Bewegung [</a:t>
            </a:r>
            <a:r>
              <a:rPr lang="de-DE" sz="1000" dirty="0" err="1"/>
              <a:t>Gesamtfluß</a:t>
            </a:r>
            <a:r>
              <a:rPr lang="de-DE" sz="1000" dirty="0"/>
              <a:t> der Bewegung]</a:t>
            </a:r>
          </a:p>
          <a:p>
            <a:r>
              <a:rPr lang="de-DE" sz="1000" dirty="0"/>
              <a:t>Bewegung [Gesamtqualität dieser Bewegung]</a:t>
            </a:r>
          </a:p>
          <a:p>
            <a:r>
              <a:rPr lang="de-DE" sz="1000" dirty="0"/>
              <a:t>Bewegung [Geschehen ist]</a:t>
            </a:r>
          </a:p>
          <a:p>
            <a:r>
              <a:rPr lang="de-DE" sz="1000" dirty="0"/>
              <a:t>Bewegung [geschlossene]</a:t>
            </a:r>
          </a:p>
          <a:p>
            <a:r>
              <a:rPr lang="de-DE" sz="1000" dirty="0"/>
              <a:t>Bewegung [gesetzlich geregelt]</a:t>
            </a:r>
          </a:p>
          <a:p>
            <a:r>
              <a:rPr lang="de-DE" sz="1000" dirty="0"/>
              <a:t>Bewegung [gestaltorientierte]</a:t>
            </a:r>
          </a:p>
          <a:p>
            <a:r>
              <a:rPr lang="de-DE" sz="1000" dirty="0"/>
              <a:t>Bewegung [gleichzeitig ablaufende]</a:t>
            </a:r>
          </a:p>
          <a:p>
            <a:r>
              <a:rPr lang="de-DE" sz="1000" dirty="0"/>
              <a:t>Bewegung [Grundbewegung]</a:t>
            </a:r>
          </a:p>
          <a:p>
            <a:r>
              <a:rPr lang="de-DE" sz="1000" dirty="0"/>
              <a:t>Bewegung [hören von]</a:t>
            </a:r>
          </a:p>
          <a:p>
            <a:r>
              <a:rPr lang="de-DE" sz="1000" dirty="0"/>
              <a:t>Bewegung [in … entladen]</a:t>
            </a:r>
          </a:p>
          <a:p>
            <a:r>
              <a:rPr lang="de-DE" sz="1000" dirty="0"/>
              <a:t>Bewegung [in einer Form]</a:t>
            </a:r>
          </a:p>
          <a:p>
            <a:r>
              <a:rPr lang="de-DE" sz="1000" dirty="0"/>
              <a:t>Bewegung [Intensität der musikalischen Bewegung]</a:t>
            </a:r>
          </a:p>
          <a:p>
            <a:r>
              <a:rPr lang="de-DE" sz="1000" dirty="0"/>
              <a:t>Bewegung [intentionale Struktur der]</a:t>
            </a:r>
          </a:p>
          <a:p>
            <a:r>
              <a:rPr lang="de-DE" sz="1000" dirty="0"/>
              <a:t>Bewegung [Intentionalität der]</a:t>
            </a:r>
          </a:p>
          <a:p>
            <a:r>
              <a:rPr lang="de-DE" sz="1000" dirty="0"/>
              <a:t>Bewegung [Keim der]</a:t>
            </a:r>
          </a:p>
          <a:p>
            <a:r>
              <a:rPr lang="de-DE" sz="1000" dirty="0"/>
              <a:t>Bewegung [kinetische]</a:t>
            </a:r>
          </a:p>
          <a:p>
            <a:r>
              <a:rPr lang="de-DE" sz="1000" dirty="0"/>
              <a:t>Bewegung [Klangbewegung]</a:t>
            </a:r>
          </a:p>
          <a:p>
            <a:r>
              <a:rPr lang="de-DE" sz="1000" dirty="0"/>
              <a:t>Bewegung [Klanggeschehen als]</a:t>
            </a:r>
          </a:p>
          <a:p>
            <a:r>
              <a:rPr lang="de-DE" sz="1000" dirty="0"/>
              <a:t>Bewegung [kontinuierlich] [einheitlich kontinuierlich]</a:t>
            </a:r>
          </a:p>
          <a:p>
            <a:r>
              <a:rPr lang="de-DE" sz="1000" dirty="0"/>
              <a:t>Bewegung [körperlich]</a:t>
            </a:r>
          </a:p>
          <a:p>
            <a:r>
              <a:rPr lang="de-DE" sz="1000" dirty="0"/>
              <a:t>Bewegung [Kraftbewegungen]</a:t>
            </a:r>
          </a:p>
          <a:p>
            <a:r>
              <a:rPr lang="de-DE" sz="1000" dirty="0"/>
              <a:t>Bewegung [lineare]</a:t>
            </a:r>
          </a:p>
          <a:p>
            <a:r>
              <a:rPr lang="de-DE" sz="1000" dirty="0"/>
              <a:t>Bewegung [mehrstimmige]]</a:t>
            </a:r>
          </a:p>
          <a:p>
            <a:r>
              <a:rPr lang="de-DE" sz="1000" dirty="0"/>
              <a:t>Bewegung [melodische]</a:t>
            </a:r>
          </a:p>
          <a:p>
            <a:r>
              <a:rPr lang="de-DE" sz="1000" dirty="0"/>
              <a:t>Bewegung [melodisch-kinetische]</a:t>
            </a:r>
          </a:p>
          <a:p>
            <a:r>
              <a:rPr lang="de-DE" sz="1000" dirty="0"/>
              <a:t>Bewegung [mit einer bestimmten Form]</a:t>
            </a:r>
          </a:p>
          <a:p>
            <a:r>
              <a:rPr lang="de-DE" sz="1000" dirty="0"/>
              <a:t>Bewegung [Motivbewegungen]</a:t>
            </a:r>
          </a:p>
          <a:p>
            <a:r>
              <a:rPr lang="de-DE" sz="1000" dirty="0"/>
              <a:t>Bewegung [musikalische Grundbewegung]</a:t>
            </a:r>
          </a:p>
          <a:p>
            <a:r>
              <a:rPr lang="de-DE" sz="1000" dirty="0"/>
              <a:t>Bewegung [musikalische]</a:t>
            </a:r>
          </a:p>
          <a:p>
            <a:r>
              <a:rPr lang="de-DE" sz="1000" dirty="0"/>
              <a:t>Bewegung [Musikwerk als Bewegung]</a:t>
            </a:r>
          </a:p>
          <a:p>
            <a:r>
              <a:rPr lang="de-DE" sz="1000" dirty="0"/>
              <a:t>Bewegung [Objektbewegung]</a:t>
            </a:r>
          </a:p>
          <a:p>
            <a:r>
              <a:rPr lang="de-DE" sz="1000" dirty="0"/>
              <a:t>Bewegung [objektive]</a:t>
            </a:r>
          </a:p>
          <a:p>
            <a:r>
              <a:rPr lang="de-DE" sz="1000" dirty="0"/>
              <a:t>Bewegung [ortsanaloge]</a:t>
            </a:r>
          </a:p>
          <a:p>
            <a:r>
              <a:rPr lang="de-DE" sz="1000" dirty="0"/>
              <a:t>Bewegung [Ortsbewegung]</a:t>
            </a:r>
          </a:p>
          <a:p>
            <a:r>
              <a:rPr lang="de-DE" sz="1000" dirty="0"/>
              <a:t>Bewegung [polyphone Gesamtbewegung]</a:t>
            </a:r>
          </a:p>
          <a:p>
            <a:r>
              <a:rPr lang="de-DE" sz="1000" dirty="0"/>
              <a:t>Bewegung [</a:t>
            </a:r>
            <a:r>
              <a:rPr lang="de-DE" sz="1000" dirty="0" err="1"/>
              <a:t>Prozeßcharakter</a:t>
            </a:r>
            <a:r>
              <a:rPr lang="de-DE" sz="1000" dirty="0"/>
              <a:t> der]</a:t>
            </a:r>
          </a:p>
          <a:p>
            <a:r>
              <a:rPr lang="de-DE" sz="1000" dirty="0"/>
              <a:t>Bewegung [</a:t>
            </a:r>
            <a:r>
              <a:rPr lang="de-DE" sz="1000" dirty="0" err="1"/>
              <a:t>Prozeßstruktur</a:t>
            </a:r>
            <a:r>
              <a:rPr lang="de-DE" sz="1000" dirty="0"/>
              <a:t> der]</a:t>
            </a:r>
          </a:p>
          <a:p>
            <a:r>
              <a:rPr lang="de-DE" sz="1000" dirty="0"/>
              <a:t>Bewegung [räumliche]</a:t>
            </a:r>
          </a:p>
          <a:p>
            <a:r>
              <a:rPr lang="de-DE" sz="1000" dirty="0"/>
              <a:t>Bewegung [rhythmisch markante]</a:t>
            </a:r>
          </a:p>
          <a:p>
            <a:r>
              <a:rPr lang="de-DE" sz="1000" dirty="0"/>
              <a:t>Bewegung [rhythmische]</a:t>
            </a:r>
          </a:p>
          <a:p>
            <a:r>
              <a:rPr lang="de-DE" sz="1000" dirty="0"/>
              <a:t>Bewegung [schwebende]</a:t>
            </a:r>
          </a:p>
          <a:p>
            <a:r>
              <a:rPr lang="de-DE" sz="1000" dirty="0"/>
              <a:t>Bewegung [Schwung und]</a:t>
            </a:r>
          </a:p>
          <a:p>
            <a:r>
              <a:rPr lang="de-DE" sz="1000" dirty="0"/>
              <a:t>Bewegung [Seitenbewegung]</a:t>
            </a:r>
          </a:p>
          <a:p>
            <a:r>
              <a:rPr lang="de-DE" sz="1000" dirty="0"/>
              <a:t>Bewegung [sichtbare]</a:t>
            </a:r>
          </a:p>
          <a:p>
            <a:r>
              <a:rPr lang="de-DE" sz="1000" dirty="0"/>
              <a:t>Bewegung [sinfonische Gesamtbewegung]</a:t>
            </a:r>
          </a:p>
          <a:p>
            <a:r>
              <a:rPr lang="de-DE" sz="1000" dirty="0"/>
              <a:t>Bewegung [sinfonische]</a:t>
            </a:r>
          </a:p>
          <a:p>
            <a:r>
              <a:rPr lang="de-DE" sz="1000" dirty="0"/>
              <a:t>Bewegung [sinnlich wahrnehmbare]</a:t>
            </a:r>
          </a:p>
          <a:p>
            <a:r>
              <a:rPr lang="de-DE" sz="1000" dirty="0"/>
              <a:t>Bewegung [Skalenbewegung]</a:t>
            </a:r>
          </a:p>
          <a:p>
            <a:r>
              <a:rPr lang="de-DE" sz="1000" dirty="0"/>
              <a:t>Bewegung [Spannung der musikalischen Bewegung]</a:t>
            </a:r>
          </a:p>
          <a:p>
            <a:r>
              <a:rPr lang="de-DE" sz="1000" dirty="0"/>
              <a:t>Bewegung [spannungsgeladene]</a:t>
            </a:r>
          </a:p>
          <a:p>
            <a:r>
              <a:rPr lang="de-DE" sz="1000" dirty="0"/>
              <a:t>Bewegung [spezifische]</a:t>
            </a:r>
          </a:p>
          <a:p>
            <a:r>
              <a:rPr lang="de-DE" sz="1000" dirty="0"/>
              <a:t>Bewegung [sprunghafte]</a:t>
            </a:r>
          </a:p>
          <a:p>
            <a:r>
              <a:rPr lang="de-DE" sz="1000" dirty="0"/>
              <a:t>Bewegung [Subjekt der]</a:t>
            </a:r>
          </a:p>
          <a:p>
            <a:r>
              <a:rPr lang="de-DE" sz="1000" dirty="0"/>
              <a:t>Bewegung [symbolische]</a:t>
            </a:r>
          </a:p>
          <a:p>
            <a:r>
              <a:rPr lang="de-DE" sz="1000" dirty="0"/>
              <a:t>Bewegung [thematische] [thematisch orientierte]</a:t>
            </a:r>
          </a:p>
          <a:p>
            <a:r>
              <a:rPr lang="de-DE" sz="1000" dirty="0"/>
              <a:t>Bewegung [Themenbewegung]</a:t>
            </a:r>
          </a:p>
          <a:p>
            <a:r>
              <a:rPr lang="de-DE" sz="1000" dirty="0"/>
              <a:t>Bewegung [tonal bestimmt]</a:t>
            </a:r>
          </a:p>
          <a:p>
            <a:r>
              <a:rPr lang="de-DE" sz="1000" dirty="0"/>
              <a:t>Bewegung [tonale]</a:t>
            </a:r>
          </a:p>
          <a:p>
            <a:r>
              <a:rPr lang="de-DE" sz="1000" dirty="0"/>
              <a:t>Bewegung [Tonbewegung]</a:t>
            </a:r>
          </a:p>
          <a:p>
            <a:r>
              <a:rPr lang="de-DE" sz="1000" dirty="0"/>
              <a:t>Bewegung [Tonleiterbewegung]</a:t>
            </a:r>
          </a:p>
          <a:p>
            <a:r>
              <a:rPr lang="de-DE" sz="1000" dirty="0"/>
              <a:t>Bewegung [torkelnde]</a:t>
            </a:r>
          </a:p>
          <a:p>
            <a:r>
              <a:rPr lang="de-DE" sz="1000" dirty="0"/>
              <a:t>Bewegung [und Raumordnung]</a:t>
            </a:r>
          </a:p>
          <a:p>
            <a:r>
              <a:rPr lang="de-DE" sz="1000" dirty="0"/>
              <a:t>Bewegung [unsichtbare]</a:t>
            </a:r>
          </a:p>
          <a:p>
            <a:r>
              <a:rPr lang="de-DE" sz="1000" dirty="0"/>
              <a:t>Bewegung [unstoffliche]</a:t>
            </a:r>
          </a:p>
          <a:p>
            <a:r>
              <a:rPr lang="de-DE" sz="1000" dirty="0"/>
              <a:t>Bewegung [Urbewegung]</a:t>
            </a:r>
          </a:p>
          <a:p>
            <a:r>
              <a:rPr lang="de-DE" sz="1000" dirty="0"/>
              <a:t>Bewegung [Verwirklichungsbewegung]</a:t>
            </a:r>
          </a:p>
          <a:p>
            <a:r>
              <a:rPr lang="de-DE" sz="1000" dirty="0"/>
              <a:t>Bewegung [wahrnehmbare]</a:t>
            </a:r>
          </a:p>
          <a:p>
            <a:r>
              <a:rPr lang="de-DE" sz="1000" dirty="0"/>
              <a:t>Bewegung [Wellenbewegungen]</a:t>
            </a:r>
          </a:p>
        </p:txBody>
      </p:sp>
      <p:sp>
        <p:nvSpPr>
          <p:cNvPr id="413" name="Textfeld 412">
            <a:extLst>
              <a:ext uri="{FF2B5EF4-FFF2-40B4-BE49-F238E27FC236}">
                <a16:creationId xmlns:a16="http://schemas.microsoft.com/office/drawing/2014/main" id="{63FB6F96-846E-D6EA-AEB0-B3452F39AC69}"/>
              </a:ext>
            </a:extLst>
          </p:cNvPr>
          <p:cNvSpPr txBox="1"/>
          <p:nvPr/>
        </p:nvSpPr>
        <p:spPr>
          <a:xfrm>
            <a:off x="11077743" y="13921814"/>
            <a:ext cx="3601346" cy="144039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Bewegung [Werden der]</a:t>
            </a:r>
          </a:p>
          <a:p>
            <a:r>
              <a:rPr lang="de-DE" sz="1000" dirty="0"/>
              <a:t>Bewegung [zeichnende Armbewegung]</a:t>
            </a:r>
          </a:p>
          <a:p>
            <a:r>
              <a:rPr lang="de-DE" sz="1000" dirty="0"/>
              <a:t>Bewegung [Zeitstruktur der Bewegung]</a:t>
            </a:r>
          </a:p>
          <a:p>
            <a:r>
              <a:rPr lang="de-DE" sz="1000" dirty="0"/>
              <a:t>Bewegung [Zielgerichtetheit der] [zielgerichtete]</a:t>
            </a:r>
          </a:p>
          <a:p>
            <a:r>
              <a:rPr lang="de-DE" sz="1000" dirty="0"/>
              <a:t>Bewegung [</a:t>
            </a:r>
            <a:r>
              <a:rPr lang="de-DE" sz="1000" dirty="0" err="1"/>
              <a:t>Zielton</a:t>
            </a:r>
            <a:r>
              <a:rPr lang="de-DE" sz="1000" dirty="0"/>
              <a:t> einer]</a:t>
            </a:r>
          </a:p>
          <a:p>
            <a:r>
              <a:rPr lang="de-DE" sz="1000" dirty="0"/>
              <a:t>Bewegung der Ausführenden</a:t>
            </a:r>
          </a:p>
          <a:p>
            <a:r>
              <a:rPr lang="de-DE" sz="1000" dirty="0"/>
              <a:t>Bewegung des Musizierens</a:t>
            </a:r>
          </a:p>
          <a:p>
            <a:r>
              <a:rPr lang="de-DE" sz="1000" dirty="0"/>
              <a:t>Bewegung zwischen Energie und Form</a:t>
            </a:r>
          </a:p>
          <a:p>
            <a:r>
              <a:rPr lang="de-DE" sz="1000" dirty="0"/>
              <a:t>Bewegungsablauf</a:t>
            </a:r>
          </a:p>
          <a:p>
            <a:r>
              <a:rPr lang="de-DE" sz="1000" dirty="0"/>
              <a:t>Bewegungsantrieb</a:t>
            </a:r>
          </a:p>
          <a:p>
            <a:r>
              <a:rPr lang="de-DE" sz="1000" dirty="0"/>
              <a:t>Bewegungsausgleich</a:t>
            </a:r>
          </a:p>
          <a:p>
            <a:r>
              <a:rPr lang="de-DE" sz="1000" dirty="0"/>
              <a:t>bewegungsauslösende Kräfte</a:t>
            </a:r>
          </a:p>
          <a:p>
            <a:r>
              <a:rPr lang="de-DE" sz="1000" dirty="0"/>
              <a:t>bewegungsauslösendes Thema</a:t>
            </a:r>
          </a:p>
          <a:p>
            <a:r>
              <a:rPr lang="de-DE" sz="1000" dirty="0"/>
              <a:t>Bewegungsbahn</a:t>
            </a:r>
          </a:p>
          <a:p>
            <a:r>
              <a:rPr lang="de-DE" sz="1000" dirty="0"/>
              <a:t>Bewegungsbahnen [subjektlose]</a:t>
            </a:r>
          </a:p>
          <a:p>
            <a:r>
              <a:rPr lang="de-DE" sz="1000" dirty="0"/>
              <a:t>Bewegungsbegriff</a:t>
            </a:r>
          </a:p>
          <a:p>
            <a:r>
              <a:rPr lang="de-DE" sz="1000" dirty="0"/>
              <a:t>Bewegungsbegriff [motorisch, mechanisch]</a:t>
            </a:r>
          </a:p>
          <a:p>
            <a:r>
              <a:rPr lang="de-DE" sz="1000" dirty="0"/>
              <a:t>Bewegungscharakter</a:t>
            </a:r>
          </a:p>
          <a:p>
            <a:r>
              <a:rPr lang="de-DE" sz="1000" dirty="0"/>
              <a:t>Bewegungscharakter [ausgeprägter]</a:t>
            </a:r>
          </a:p>
          <a:p>
            <a:r>
              <a:rPr lang="de-DE" sz="1000" dirty="0"/>
              <a:t>Bewegungscharakter [der Motive]</a:t>
            </a:r>
          </a:p>
          <a:p>
            <a:r>
              <a:rPr lang="de-DE" sz="1000" dirty="0"/>
              <a:t>Bewegungscharakter [einer melodischen Linie]</a:t>
            </a:r>
          </a:p>
          <a:p>
            <a:r>
              <a:rPr lang="de-DE" sz="1000" dirty="0"/>
              <a:t>Bewegungscharakter [marschartiger]</a:t>
            </a:r>
          </a:p>
          <a:p>
            <a:r>
              <a:rPr lang="de-DE" sz="1000" dirty="0"/>
              <a:t>Bewegungsdissonanz</a:t>
            </a:r>
          </a:p>
          <a:p>
            <a:r>
              <a:rPr lang="de-DE" sz="1000" dirty="0"/>
              <a:t>Bewegungsdrang</a:t>
            </a:r>
          </a:p>
          <a:p>
            <a:r>
              <a:rPr lang="de-DE" sz="1000" dirty="0"/>
              <a:t>Bewegungsdynamik</a:t>
            </a:r>
          </a:p>
          <a:p>
            <a:r>
              <a:rPr lang="de-DE" sz="1000" dirty="0"/>
              <a:t>Bewegungseinflüsse</a:t>
            </a:r>
          </a:p>
          <a:p>
            <a:r>
              <a:rPr lang="de-DE" sz="1000" dirty="0"/>
              <a:t>Bewegungseinheit</a:t>
            </a:r>
          </a:p>
          <a:p>
            <a:r>
              <a:rPr lang="de-DE" sz="1000" dirty="0"/>
              <a:t>Bewegungsempfinden</a:t>
            </a:r>
          </a:p>
          <a:p>
            <a:r>
              <a:rPr lang="de-DE" sz="1000" dirty="0"/>
              <a:t>Bewegungsempfinden [musikalisches]</a:t>
            </a:r>
          </a:p>
          <a:p>
            <a:r>
              <a:rPr lang="de-DE" sz="1000" dirty="0"/>
              <a:t>Bewegungsempfindung</a:t>
            </a:r>
          </a:p>
          <a:p>
            <a:r>
              <a:rPr lang="de-DE" sz="1000" dirty="0"/>
              <a:t>Bewegungsenergie</a:t>
            </a:r>
          </a:p>
          <a:p>
            <a:r>
              <a:rPr lang="de-DE" sz="1000" dirty="0"/>
              <a:t>Bewegungsenergie [in der Musik]</a:t>
            </a:r>
          </a:p>
          <a:p>
            <a:r>
              <a:rPr lang="de-DE" sz="1000" dirty="0"/>
              <a:t>Bewegungsenergie [kinetische]</a:t>
            </a:r>
          </a:p>
          <a:p>
            <a:r>
              <a:rPr lang="de-DE" sz="1000" dirty="0"/>
              <a:t>Bewegungsenergie [körperliche]</a:t>
            </a:r>
          </a:p>
          <a:p>
            <a:r>
              <a:rPr lang="de-DE" sz="1000" dirty="0"/>
              <a:t>Bewegungsenergie [musikalische]</a:t>
            </a:r>
          </a:p>
          <a:p>
            <a:r>
              <a:rPr lang="de-DE" sz="1000" dirty="0"/>
              <a:t>Bewegungsenergie [potentielle, kinetische]</a:t>
            </a:r>
          </a:p>
          <a:p>
            <a:r>
              <a:rPr lang="de-DE" sz="1000" dirty="0"/>
              <a:t>Bewegungsenergie [psychische]</a:t>
            </a:r>
          </a:p>
          <a:p>
            <a:r>
              <a:rPr lang="de-DE" sz="1000" dirty="0"/>
              <a:t>Bewegungsenergie [rhythmische]</a:t>
            </a:r>
          </a:p>
          <a:p>
            <a:r>
              <a:rPr lang="de-DE" sz="1000" dirty="0"/>
              <a:t>Bewegungsentwicklung</a:t>
            </a:r>
          </a:p>
          <a:p>
            <a:r>
              <a:rPr lang="de-DE" sz="1000" dirty="0"/>
              <a:t>Bewegungserscheinung</a:t>
            </a:r>
          </a:p>
          <a:p>
            <a:r>
              <a:rPr lang="de-DE" sz="1000" dirty="0" err="1"/>
              <a:t>Bewegungsfluß</a:t>
            </a:r>
            <a:endParaRPr lang="de-DE" sz="1000" dirty="0"/>
          </a:p>
          <a:p>
            <a:r>
              <a:rPr lang="de-DE" sz="1000" dirty="0"/>
              <a:t>Bewegungsform / Bewegungsformen</a:t>
            </a:r>
          </a:p>
          <a:p>
            <a:r>
              <a:rPr lang="de-DE" sz="1000" dirty="0"/>
              <a:t>Bewegungsform [Gesamtverlauf]</a:t>
            </a:r>
          </a:p>
          <a:p>
            <a:r>
              <a:rPr lang="de-DE" sz="1000" dirty="0"/>
              <a:t>Bewegungsformen [allgemeinste] [allgemeine]</a:t>
            </a:r>
          </a:p>
          <a:p>
            <a:r>
              <a:rPr lang="de-DE" sz="1000" dirty="0"/>
              <a:t>Bewegungsformen [einfache]</a:t>
            </a:r>
          </a:p>
          <a:p>
            <a:r>
              <a:rPr lang="de-DE" sz="1000" dirty="0"/>
              <a:t>Bewegungsformen [Erkenntnis von]</a:t>
            </a:r>
          </a:p>
          <a:p>
            <a:r>
              <a:rPr lang="de-DE" sz="1000" dirty="0"/>
              <a:t>Bewegungsfunktion</a:t>
            </a:r>
          </a:p>
          <a:p>
            <a:r>
              <a:rPr lang="de-DE" sz="1000" dirty="0"/>
              <a:t>Bewegungsgeschwindigkeit</a:t>
            </a:r>
          </a:p>
          <a:p>
            <a:r>
              <a:rPr lang="de-DE" sz="1000" dirty="0"/>
              <a:t>Bewegungsgestalt</a:t>
            </a:r>
          </a:p>
          <a:p>
            <a:r>
              <a:rPr lang="de-DE" sz="1000" dirty="0"/>
              <a:t>Bewegungsgestalt [tönende]</a:t>
            </a:r>
          </a:p>
          <a:p>
            <a:r>
              <a:rPr lang="de-DE" sz="1000" dirty="0"/>
              <a:t>Bewegungsimpuls</a:t>
            </a:r>
          </a:p>
          <a:p>
            <a:r>
              <a:rPr lang="de-DE" sz="1000" dirty="0"/>
              <a:t>Bewegungsinhalt</a:t>
            </a:r>
          </a:p>
          <a:p>
            <a:r>
              <a:rPr lang="de-DE" sz="1000" dirty="0"/>
              <a:t>Bewegungsintentionalität</a:t>
            </a:r>
          </a:p>
          <a:p>
            <a:r>
              <a:rPr lang="de-DE" sz="1000" dirty="0"/>
              <a:t>Bewegungskategorie</a:t>
            </a:r>
          </a:p>
          <a:p>
            <a:r>
              <a:rPr lang="de-DE" sz="1000" dirty="0"/>
              <a:t>Bewegungskraft / Bewegungskräfte</a:t>
            </a:r>
          </a:p>
          <a:p>
            <a:r>
              <a:rPr lang="de-DE" sz="1000" dirty="0"/>
              <a:t>Bewegungskräfte [erfühlen]</a:t>
            </a:r>
          </a:p>
          <a:p>
            <a:r>
              <a:rPr lang="de-DE" sz="1000" dirty="0"/>
              <a:t>Bewegungskräfte [Gleichgewicht der]</a:t>
            </a:r>
          </a:p>
          <a:p>
            <a:r>
              <a:rPr lang="de-DE" sz="1000" dirty="0"/>
              <a:t>Bewegungskräfte [Urvorgang der]</a:t>
            </a:r>
          </a:p>
          <a:p>
            <a:r>
              <a:rPr lang="de-DE" sz="1000" dirty="0"/>
              <a:t>bewegungslose Erscheinung</a:t>
            </a:r>
          </a:p>
          <a:p>
            <a:r>
              <a:rPr lang="de-DE" sz="1000" dirty="0"/>
              <a:t>Bewegungsphase</a:t>
            </a:r>
          </a:p>
          <a:p>
            <a:r>
              <a:rPr lang="de-DE" sz="1000" dirty="0"/>
              <a:t>Bewegungspotential</a:t>
            </a:r>
          </a:p>
          <a:p>
            <a:r>
              <a:rPr lang="de-DE" sz="1000" dirty="0"/>
              <a:t>Bewegungsqualität</a:t>
            </a:r>
          </a:p>
          <a:p>
            <a:r>
              <a:rPr lang="de-DE" sz="1000" dirty="0"/>
              <a:t>Bewegungsrichtung</a:t>
            </a:r>
          </a:p>
          <a:p>
            <a:r>
              <a:rPr lang="de-DE" sz="1000" dirty="0"/>
              <a:t>Bewegungsspannung</a:t>
            </a:r>
          </a:p>
          <a:p>
            <a:r>
              <a:rPr lang="de-DE" sz="1000" dirty="0"/>
              <a:t>Bewegungsspannung [Steigerung der]</a:t>
            </a:r>
          </a:p>
          <a:p>
            <a:r>
              <a:rPr lang="de-DE" sz="1000" dirty="0"/>
              <a:t>Bewegungsspannungen [entladende]</a:t>
            </a:r>
          </a:p>
          <a:p>
            <a:r>
              <a:rPr lang="de-DE" sz="1000" dirty="0"/>
              <a:t>Bewegungsstrecke</a:t>
            </a:r>
          </a:p>
          <a:p>
            <a:r>
              <a:rPr lang="de-DE" sz="1000" dirty="0"/>
              <a:t>Bewegungstendenz</a:t>
            </a:r>
          </a:p>
          <a:p>
            <a:r>
              <a:rPr lang="de-DE" sz="1000" dirty="0"/>
              <a:t>bewegungstreibend</a:t>
            </a:r>
          </a:p>
          <a:p>
            <a:r>
              <a:rPr lang="de-DE" sz="1000" dirty="0"/>
              <a:t>bewegungstreibende Kräfte</a:t>
            </a:r>
          </a:p>
          <a:p>
            <a:r>
              <a:rPr lang="de-DE" sz="1000" dirty="0"/>
              <a:t>bewegungstypen [Typen von Bewegung]</a:t>
            </a:r>
          </a:p>
          <a:p>
            <a:r>
              <a:rPr lang="de-DE" sz="1000" dirty="0" err="1"/>
              <a:t>Bewegungsumriß</a:t>
            </a:r>
            <a:endParaRPr lang="de-DE" sz="1000" dirty="0"/>
          </a:p>
          <a:p>
            <a:r>
              <a:rPr lang="de-DE" sz="1000" dirty="0"/>
              <a:t>Bewegungsurbild</a:t>
            </a:r>
          </a:p>
          <a:p>
            <a:r>
              <a:rPr lang="de-DE" sz="1000" dirty="0"/>
              <a:t>Bewegungsverhältnisse</a:t>
            </a:r>
          </a:p>
          <a:p>
            <a:r>
              <a:rPr lang="de-DE" sz="1000" dirty="0"/>
              <a:t>Bewegungsverlauf / Bewegungsverläufe</a:t>
            </a:r>
          </a:p>
          <a:p>
            <a:r>
              <a:rPr lang="de-DE" sz="1000" dirty="0"/>
              <a:t>Bewegungsverlauf [ausgleichender]</a:t>
            </a:r>
          </a:p>
          <a:p>
            <a:r>
              <a:rPr lang="de-DE" sz="1000" dirty="0"/>
              <a:t>Bewegungsverlauf [Charakteristikum vom]</a:t>
            </a:r>
          </a:p>
          <a:p>
            <a:r>
              <a:rPr lang="de-DE" sz="1000" dirty="0"/>
              <a:t>Bewegungsverlauf [des Musikwerks]</a:t>
            </a:r>
          </a:p>
          <a:p>
            <a:r>
              <a:rPr lang="de-DE" sz="1000" dirty="0"/>
              <a:t>Bewegungsverlauf [Form als]</a:t>
            </a:r>
          </a:p>
          <a:p>
            <a:r>
              <a:rPr lang="de-DE" sz="1000" dirty="0"/>
              <a:t>Bewegungsverlauf [geschlossener]</a:t>
            </a:r>
          </a:p>
          <a:p>
            <a:r>
              <a:rPr lang="de-DE" sz="1000" dirty="0"/>
              <a:t>Bewegungsverlauf [gleichbleibender]</a:t>
            </a:r>
          </a:p>
          <a:p>
            <a:r>
              <a:rPr lang="de-DE" sz="1000" dirty="0"/>
              <a:t>Bewegungsvorgang [absoluter]</a:t>
            </a:r>
          </a:p>
          <a:p>
            <a:r>
              <a:rPr lang="de-DE" sz="1000" dirty="0"/>
              <a:t>Bewegungszug / Bewegungszüge</a:t>
            </a:r>
          </a:p>
          <a:p>
            <a:r>
              <a:rPr lang="de-DE" sz="1000" dirty="0"/>
              <a:t>Bewegungszug [charakteristischer]</a:t>
            </a:r>
          </a:p>
          <a:p>
            <a:r>
              <a:rPr lang="de-DE" sz="1000" dirty="0"/>
              <a:t>Bewegungszug [des Themas]</a:t>
            </a:r>
          </a:p>
          <a:p>
            <a:r>
              <a:rPr lang="de-DE" sz="1000" dirty="0"/>
              <a:t>Bewegungszug [linearer]</a:t>
            </a:r>
          </a:p>
          <a:p>
            <a:r>
              <a:rPr lang="de-DE" sz="1000" dirty="0"/>
              <a:t>Bewegungszüge [charakteristische]</a:t>
            </a:r>
          </a:p>
          <a:p>
            <a:r>
              <a:rPr lang="de-DE" sz="1000" dirty="0"/>
              <a:t>Bewegungszüge [charakteristische]</a:t>
            </a:r>
          </a:p>
          <a:p>
            <a:r>
              <a:rPr lang="de-DE" sz="1000" dirty="0"/>
              <a:t>Bewegungszüge [ursprüngliche]</a:t>
            </a:r>
          </a:p>
          <a:p>
            <a:r>
              <a:rPr lang="de-DE" sz="1000" dirty="0"/>
              <a:t>Bewegungszusammenhang [hörbar, zielstrebig]</a:t>
            </a:r>
          </a:p>
          <a:p>
            <a:r>
              <a:rPr lang="de-DE" sz="1000" dirty="0"/>
              <a:t>Bewegungszusammenhang [Musik als]</a:t>
            </a:r>
          </a:p>
        </p:txBody>
      </p:sp>
      <p:cxnSp>
        <p:nvCxnSpPr>
          <p:cNvPr id="415" name="Gerader Verbinder 414">
            <a:extLst>
              <a:ext uri="{FF2B5EF4-FFF2-40B4-BE49-F238E27FC236}">
                <a16:creationId xmlns:a16="http://schemas.microsoft.com/office/drawing/2014/main" id="{EA2F1FED-C739-ACD7-F38F-1A7611991692}"/>
              </a:ext>
            </a:extLst>
          </p:cNvPr>
          <p:cNvCxnSpPr>
            <a:cxnSpLocks/>
          </p:cNvCxnSpPr>
          <p:nvPr/>
        </p:nvCxnSpPr>
        <p:spPr>
          <a:xfrm>
            <a:off x="13801571" y="6693838"/>
            <a:ext cx="0" cy="1210279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7" name="Textfeld 416">
            <a:extLst>
              <a:ext uri="{FF2B5EF4-FFF2-40B4-BE49-F238E27FC236}">
                <a16:creationId xmlns:a16="http://schemas.microsoft.com/office/drawing/2014/main" id="{0292A6FE-682C-2BD3-3F49-F332F44BF77B}"/>
              </a:ext>
            </a:extLst>
          </p:cNvPr>
          <p:cNvSpPr txBox="1"/>
          <p:nvPr/>
        </p:nvSpPr>
        <p:spPr>
          <a:xfrm>
            <a:off x="18396544" y="12584183"/>
            <a:ext cx="4153585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Atmosphäre</a:t>
            </a:r>
          </a:p>
          <a:p>
            <a:r>
              <a:rPr lang="de-DE" sz="1000" dirty="0"/>
              <a:t>Atmosphäre [Schwirren in der Klangatmosphäre]</a:t>
            </a:r>
          </a:p>
          <a:p>
            <a:r>
              <a:rPr lang="de-DE" sz="1000" dirty="0"/>
              <a:t>Atmosphäre [vorbereitender Klangatmosphäre]</a:t>
            </a:r>
          </a:p>
          <a:p>
            <a:r>
              <a:rPr lang="de-DE" sz="1000" dirty="0"/>
              <a:t>atmosphärische Verdichtung [klangliche]</a:t>
            </a:r>
          </a:p>
        </p:txBody>
      </p:sp>
      <p:sp>
        <p:nvSpPr>
          <p:cNvPr id="419" name="Textfeld 418">
            <a:extLst>
              <a:ext uri="{FF2B5EF4-FFF2-40B4-BE49-F238E27FC236}">
                <a16:creationId xmlns:a16="http://schemas.microsoft.com/office/drawing/2014/main" id="{53762EAC-FDBA-EA3B-01EE-8A0709F44BB7}"/>
              </a:ext>
            </a:extLst>
          </p:cNvPr>
          <p:cNvSpPr txBox="1"/>
          <p:nvPr/>
        </p:nvSpPr>
        <p:spPr>
          <a:xfrm>
            <a:off x="139964" y="3456777"/>
            <a:ext cx="3051198" cy="563231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Spannkraft</a:t>
            </a:r>
          </a:p>
          <a:p>
            <a:r>
              <a:rPr lang="de-DE" sz="1000" dirty="0"/>
              <a:t>Spannkraft des Dur</a:t>
            </a:r>
          </a:p>
          <a:p>
            <a:r>
              <a:rPr lang="de-DE" sz="1000" dirty="0"/>
              <a:t>Spannung</a:t>
            </a:r>
          </a:p>
          <a:p>
            <a:r>
              <a:rPr lang="de-DE" sz="1000" dirty="0"/>
              <a:t>Spannung [Abspannung]</a:t>
            </a:r>
          </a:p>
          <a:p>
            <a:r>
              <a:rPr lang="de-DE" sz="1000" dirty="0"/>
              <a:t>Spannung [Akkordspannung der Dissonanz]</a:t>
            </a:r>
          </a:p>
          <a:p>
            <a:r>
              <a:rPr lang="de-DE" sz="1000" dirty="0"/>
              <a:t>Spannung [Alterationsspannung]</a:t>
            </a:r>
          </a:p>
          <a:p>
            <a:r>
              <a:rPr lang="de-DE" sz="1000" dirty="0"/>
              <a:t>Spannung [Anspannung]</a:t>
            </a:r>
          </a:p>
          <a:p>
            <a:r>
              <a:rPr lang="de-DE" sz="1000" dirty="0"/>
              <a:t>Spannung [Augenblicksspannung]</a:t>
            </a:r>
          </a:p>
          <a:p>
            <a:r>
              <a:rPr lang="de-DE" sz="1000" dirty="0"/>
              <a:t>Spannung [Ausgleich]</a:t>
            </a:r>
          </a:p>
          <a:p>
            <a:r>
              <a:rPr lang="de-DE" sz="1000" dirty="0"/>
              <a:t>Spannung [Ausströmung von Spannung in Klang]</a:t>
            </a:r>
          </a:p>
          <a:p>
            <a:r>
              <a:rPr lang="de-DE" sz="1000" dirty="0"/>
              <a:t>Spannung [besondere]</a:t>
            </a:r>
          </a:p>
          <a:p>
            <a:r>
              <a:rPr lang="de-DE" sz="1000" dirty="0"/>
              <a:t>Spannung [Bewegungsspannung]</a:t>
            </a:r>
          </a:p>
          <a:p>
            <a:r>
              <a:rPr lang="de-DE" sz="1000" dirty="0"/>
              <a:t>Spannung [chromatische]</a:t>
            </a:r>
          </a:p>
          <a:p>
            <a:r>
              <a:rPr lang="de-DE" sz="1000" dirty="0"/>
              <a:t>Spannung [der Alterationsakkorde]</a:t>
            </a:r>
          </a:p>
          <a:p>
            <a:r>
              <a:rPr lang="de-DE" sz="1000" dirty="0"/>
              <a:t>Spannung [der musikalischen Bewegung]</a:t>
            </a:r>
          </a:p>
          <a:p>
            <a:r>
              <a:rPr lang="de-DE" sz="1000" dirty="0"/>
              <a:t>Spannung [die nach Auflösung drängt]</a:t>
            </a:r>
          </a:p>
          <a:p>
            <a:r>
              <a:rPr lang="de-DE" sz="1000" dirty="0"/>
              <a:t>Spannung [</a:t>
            </a:r>
            <a:r>
              <a:rPr lang="de-DE" sz="1000" dirty="0" err="1"/>
              <a:t>Dissonanzspannung</a:t>
            </a:r>
            <a:r>
              <a:rPr lang="de-DE" sz="1000" dirty="0"/>
              <a:t>]</a:t>
            </a:r>
          </a:p>
          <a:p>
            <a:r>
              <a:rPr lang="de-DE" sz="1000" dirty="0"/>
              <a:t>Spannung [dynamische]</a:t>
            </a:r>
          </a:p>
          <a:p>
            <a:r>
              <a:rPr lang="de-DE" sz="1000" dirty="0"/>
              <a:t>Spannung [eines Werdens]</a:t>
            </a:r>
          </a:p>
          <a:p>
            <a:r>
              <a:rPr lang="de-DE" sz="1000" dirty="0"/>
              <a:t>Spannung [Entspannung]</a:t>
            </a:r>
          </a:p>
          <a:p>
            <a:r>
              <a:rPr lang="de-DE" sz="1000" dirty="0"/>
              <a:t>Spannung [gestaltende]</a:t>
            </a:r>
          </a:p>
          <a:p>
            <a:r>
              <a:rPr lang="de-DE" sz="1000" dirty="0"/>
              <a:t>Spannung [Gravitationsspannung]</a:t>
            </a:r>
          </a:p>
          <a:p>
            <a:r>
              <a:rPr lang="de-DE" sz="1000" dirty="0"/>
              <a:t>Spannung [Hochspannung]</a:t>
            </a:r>
          </a:p>
          <a:p>
            <a:r>
              <a:rPr lang="de-DE" sz="1000" dirty="0"/>
              <a:t>Spannung [kontrapunktische]</a:t>
            </a:r>
          </a:p>
          <a:p>
            <a:r>
              <a:rPr lang="de-DE" sz="1000" dirty="0"/>
              <a:t>Spannung [Leittonspannung]</a:t>
            </a:r>
          </a:p>
          <a:p>
            <a:r>
              <a:rPr lang="de-DE" sz="1000" dirty="0"/>
              <a:t>Spannung [melodische]</a:t>
            </a:r>
          </a:p>
          <a:p>
            <a:r>
              <a:rPr lang="de-DE" sz="1000" dirty="0"/>
              <a:t>Spannung [musikalische]</a:t>
            </a:r>
          </a:p>
          <a:p>
            <a:r>
              <a:rPr lang="de-DE" sz="1000" dirty="0"/>
              <a:t>Spannung [Nachlassen der]</a:t>
            </a:r>
          </a:p>
          <a:p>
            <a:r>
              <a:rPr lang="de-DE" sz="1000" dirty="0"/>
              <a:t>Spannung [setzt widerstand voraus]</a:t>
            </a:r>
          </a:p>
          <a:p>
            <a:r>
              <a:rPr lang="de-DE" sz="1000" dirty="0"/>
              <a:t>Spannung [verlieren]</a:t>
            </a:r>
          </a:p>
          <a:p>
            <a:r>
              <a:rPr lang="de-DE" sz="1000" dirty="0"/>
              <a:t>Spannung [Verschwinden der Spannung]</a:t>
            </a:r>
          </a:p>
          <a:p>
            <a:r>
              <a:rPr lang="de-DE" sz="1000" dirty="0"/>
              <a:t>Spannung [Vorbereitung]</a:t>
            </a:r>
          </a:p>
          <a:p>
            <a:r>
              <a:rPr lang="de-DE" sz="1000" dirty="0"/>
              <a:t>Spannung [vs. Entspannung]</a:t>
            </a:r>
          </a:p>
          <a:p>
            <a:endParaRPr lang="de-DE" sz="1000" dirty="0"/>
          </a:p>
          <a:p>
            <a:r>
              <a:rPr lang="de-DE" sz="1000" dirty="0"/>
              <a:t>Anspannung</a:t>
            </a:r>
          </a:p>
          <a:p>
            <a:r>
              <a:rPr lang="de-DE" sz="1000" dirty="0"/>
              <a:t>Erregung [Urerregungston]</a:t>
            </a:r>
          </a:p>
        </p:txBody>
      </p:sp>
      <p:sp>
        <p:nvSpPr>
          <p:cNvPr id="422" name="Textfeld 421">
            <a:extLst>
              <a:ext uri="{FF2B5EF4-FFF2-40B4-BE49-F238E27FC236}">
                <a16:creationId xmlns:a16="http://schemas.microsoft.com/office/drawing/2014/main" id="{17CC4A20-8083-527D-5091-804FFD4EE29A}"/>
              </a:ext>
            </a:extLst>
          </p:cNvPr>
          <p:cNvSpPr txBox="1"/>
          <p:nvPr/>
        </p:nvSpPr>
        <p:spPr>
          <a:xfrm>
            <a:off x="8520642" y="2162731"/>
            <a:ext cx="3692486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Intensität</a:t>
            </a:r>
          </a:p>
          <a:p>
            <a:r>
              <a:rPr lang="de-DE" sz="1000" dirty="0"/>
              <a:t>Intensität [der musikalischen Bewegung]</a:t>
            </a:r>
          </a:p>
          <a:p>
            <a:r>
              <a:rPr lang="de-DE" sz="1000" dirty="0"/>
              <a:t>Intensitätseinheiten</a:t>
            </a:r>
          </a:p>
          <a:p>
            <a:r>
              <a:rPr lang="de-DE" sz="1000" dirty="0"/>
              <a:t>Intensitätssteigerung</a:t>
            </a:r>
          </a:p>
          <a:p>
            <a:r>
              <a:rPr lang="de-DE" sz="1000" dirty="0"/>
              <a:t>Intensitätssteigerung</a:t>
            </a:r>
          </a:p>
          <a:p>
            <a:r>
              <a:rPr lang="de-DE" sz="1000" dirty="0"/>
              <a:t>Intensivierung [der Bewegungsenergie]</a:t>
            </a:r>
          </a:p>
          <a:p>
            <a:r>
              <a:rPr lang="de-DE" sz="1000" dirty="0"/>
              <a:t>Intensivierung [der lineare Energie]</a:t>
            </a:r>
          </a:p>
          <a:p>
            <a:r>
              <a:rPr lang="de-DE" sz="1000" dirty="0"/>
              <a:t>Intensivierung [der linearen Bewegung]</a:t>
            </a:r>
          </a:p>
          <a:p>
            <a:r>
              <a:rPr lang="de-DE" sz="1000" dirty="0"/>
              <a:t>Intensivierung [energetische]</a:t>
            </a:r>
          </a:p>
        </p:txBody>
      </p:sp>
      <p:sp>
        <p:nvSpPr>
          <p:cNvPr id="427" name="Textfeld 426">
            <a:extLst>
              <a:ext uri="{FF2B5EF4-FFF2-40B4-BE49-F238E27FC236}">
                <a16:creationId xmlns:a16="http://schemas.microsoft.com/office/drawing/2014/main" id="{EE9A6D4F-47BA-A977-3712-935CE8D9E6A3}"/>
              </a:ext>
            </a:extLst>
          </p:cNvPr>
          <p:cNvSpPr txBox="1"/>
          <p:nvPr/>
        </p:nvSpPr>
        <p:spPr>
          <a:xfrm>
            <a:off x="2749451" y="3399117"/>
            <a:ext cx="3051198" cy="547842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Spannung [zwischen den Tönen]</a:t>
            </a:r>
          </a:p>
          <a:p>
            <a:r>
              <a:rPr lang="de-DE" sz="1000" dirty="0"/>
              <a:t>Spannungen [energetische]</a:t>
            </a:r>
          </a:p>
          <a:p>
            <a:r>
              <a:rPr lang="de-DE" sz="1000" dirty="0"/>
              <a:t>Spannungen [psychische]</a:t>
            </a:r>
          </a:p>
          <a:p>
            <a:r>
              <a:rPr lang="de-DE" sz="1000" dirty="0"/>
              <a:t>Spannungen [spüren] [zu spürende]</a:t>
            </a:r>
          </a:p>
          <a:p>
            <a:r>
              <a:rPr lang="de-DE" sz="1000" dirty="0"/>
              <a:t>Spannungen [Umströmen der]</a:t>
            </a:r>
          </a:p>
          <a:p>
            <a:r>
              <a:rPr lang="de-DE" sz="1000" dirty="0"/>
              <a:t>Spannungen [verspüren]</a:t>
            </a:r>
          </a:p>
          <a:p>
            <a:r>
              <a:rPr lang="de-DE" sz="1000" dirty="0"/>
              <a:t>Spannungen [von Tönen]</a:t>
            </a:r>
          </a:p>
          <a:p>
            <a:r>
              <a:rPr lang="de-DE" sz="1000" dirty="0"/>
              <a:t>Spannungsansätze</a:t>
            </a:r>
          </a:p>
          <a:p>
            <a:r>
              <a:rPr lang="de-DE" sz="1000" dirty="0"/>
              <a:t>Spannungsbeziehung [Vorbereitung und Ausgleich]</a:t>
            </a:r>
          </a:p>
          <a:p>
            <a:r>
              <a:rPr lang="de-DE" sz="1000" dirty="0"/>
              <a:t>Spannungsbeziehungen</a:t>
            </a:r>
          </a:p>
          <a:p>
            <a:r>
              <a:rPr lang="de-DE" sz="1000" dirty="0"/>
              <a:t>Spannungscharakter</a:t>
            </a:r>
          </a:p>
          <a:p>
            <a:r>
              <a:rPr lang="de-DE" sz="1000" dirty="0"/>
              <a:t>Spannungsdruck [der potentiellen Energie]</a:t>
            </a:r>
          </a:p>
          <a:p>
            <a:r>
              <a:rPr lang="de-DE" sz="1000" dirty="0"/>
              <a:t>Spannungsempfinden</a:t>
            </a:r>
          </a:p>
          <a:p>
            <a:r>
              <a:rPr lang="de-DE" sz="1000" dirty="0"/>
              <a:t>Spannungsempfindung</a:t>
            </a:r>
          </a:p>
          <a:p>
            <a:r>
              <a:rPr lang="de-DE" sz="1000" dirty="0"/>
              <a:t>spannungsgeladenes Bewegung</a:t>
            </a:r>
          </a:p>
          <a:p>
            <a:r>
              <a:rPr lang="de-DE" sz="1000" dirty="0"/>
              <a:t>spannungsgeladenes Thema</a:t>
            </a:r>
          </a:p>
          <a:p>
            <a:r>
              <a:rPr lang="de-DE" sz="1000" dirty="0"/>
              <a:t>Spannungslösung</a:t>
            </a:r>
          </a:p>
          <a:p>
            <a:r>
              <a:rPr lang="de-DE" sz="1000" dirty="0"/>
              <a:t>Spannungsmomente</a:t>
            </a:r>
          </a:p>
          <a:p>
            <a:r>
              <a:rPr lang="de-DE" sz="1000" dirty="0"/>
              <a:t>spannungsreich</a:t>
            </a:r>
          </a:p>
          <a:p>
            <a:r>
              <a:rPr lang="de-DE" sz="1000" dirty="0"/>
              <a:t>Spannungsrelation</a:t>
            </a:r>
          </a:p>
          <a:p>
            <a:r>
              <a:rPr lang="de-DE" sz="1000" dirty="0"/>
              <a:t>Spannungssteigerung</a:t>
            </a:r>
          </a:p>
          <a:p>
            <a:r>
              <a:rPr lang="de-DE" sz="1000" dirty="0"/>
              <a:t>Spannungsverhältnis [rhythmisch]</a:t>
            </a:r>
          </a:p>
          <a:p>
            <a:r>
              <a:rPr lang="de-DE" sz="1000" dirty="0"/>
              <a:t>Spannungsverhältnisse</a:t>
            </a:r>
          </a:p>
          <a:p>
            <a:r>
              <a:rPr lang="de-DE" sz="1000" dirty="0"/>
              <a:t>Spannungsverlauf [differenziert]</a:t>
            </a:r>
          </a:p>
          <a:p>
            <a:r>
              <a:rPr lang="de-DE" sz="1000" dirty="0"/>
              <a:t>Spannungsverlauf [eines Mitströmens]</a:t>
            </a:r>
          </a:p>
          <a:p>
            <a:r>
              <a:rPr lang="de-DE" sz="1000" dirty="0"/>
              <a:t>Spannungsverlauf [Melodie als]</a:t>
            </a:r>
          </a:p>
          <a:p>
            <a:r>
              <a:rPr lang="de-DE" sz="1000" dirty="0"/>
              <a:t>Spannungsverlauf [psychisch] [psychischer]</a:t>
            </a:r>
          </a:p>
          <a:p>
            <a:r>
              <a:rPr lang="de-DE" sz="1000" dirty="0"/>
              <a:t>Spannungsverlauf [Sinn als]</a:t>
            </a:r>
          </a:p>
          <a:p>
            <a:r>
              <a:rPr lang="de-DE" sz="1000" dirty="0"/>
              <a:t>Spannungsverlauf [</a:t>
            </a:r>
            <a:r>
              <a:rPr lang="de-DE" sz="1000" dirty="0" err="1"/>
              <a:t>unbewußter</a:t>
            </a:r>
            <a:r>
              <a:rPr lang="de-DE" sz="1000" dirty="0"/>
              <a:t>]</a:t>
            </a:r>
          </a:p>
          <a:p>
            <a:r>
              <a:rPr lang="de-DE" sz="1000" dirty="0"/>
              <a:t>Spannungsverlauf [von Bewegungskräften]</a:t>
            </a:r>
          </a:p>
          <a:p>
            <a:r>
              <a:rPr lang="de-DE" sz="1000" dirty="0"/>
              <a:t>Spannungsverläufe [musikalische]</a:t>
            </a:r>
          </a:p>
          <a:p>
            <a:r>
              <a:rPr lang="de-DE" sz="1000" dirty="0"/>
              <a:t>Spannungsvorgänge</a:t>
            </a:r>
          </a:p>
          <a:p>
            <a:r>
              <a:rPr lang="de-DE" sz="1000" dirty="0"/>
              <a:t>Spannungswirkung</a:t>
            </a:r>
          </a:p>
          <a:p>
            <a:r>
              <a:rPr lang="de-DE" sz="1000" dirty="0"/>
              <a:t>Spannungszentrum</a:t>
            </a:r>
          </a:p>
          <a:p>
            <a:r>
              <a:rPr lang="de-DE" sz="1000" dirty="0"/>
              <a:t>Spannungszunahme</a:t>
            </a:r>
          </a:p>
        </p:txBody>
      </p:sp>
      <p:cxnSp>
        <p:nvCxnSpPr>
          <p:cNvPr id="429" name="Gerader Verbinder 428">
            <a:extLst>
              <a:ext uri="{FF2B5EF4-FFF2-40B4-BE49-F238E27FC236}">
                <a16:creationId xmlns:a16="http://schemas.microsoft.com/office/drawing/2014/main" id="{3889B3F1-2740-FA20-FC7A-D219D0C21D09}"/>
              </a:ext>
            </a:extLst>
          </p:cNvPr>
          <p:cNvCxnSpPr>
            <a:cxnSpLocks/>
          </p:cNvCxnSpPr>
          <p:nvPr/>
        </p:nvCxnSpPr>
        <p:spPr>
          <a:xfrm flipH="1">
            <a:off x="4075611" y="8374606"/>
            <a:ext cx="276382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3" name="Textfeld 442">
            <a:extLst>
              <a:ext uri="{FF2B5EF4-FFF2-40B4-BE49-F238E27FC236}">
                <a16:creationId xmlns:a16="http://schemas.microsoft.com/office/drawing/2014/main" id="{B1C8A725-4CFE-FEC9-49B6-80735AE0A878}"/>
              </a:ext>
            </a:extLst>
          </p:cNvPr>
          <p:cNvSpPr txBox="1"/>
          <p:nvPr/>
        </p:nvSpPr>
        <p:spPr>
          <a:xfrm>
            <a:off x="8167831" y="649544"/>
            <a:ext cx="1960006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Dramatisierung</a:t>
            </a:r>
          </a:p>
          <a:p>
            <a:r>
              <a:rPr lang="de-DE" sz="1000" dirty="0"/>
              <a:t>dramatische Entwicklung</a:t>
            </a:r>
          </a:p>
          <a:p>
            <a:r>
              <a:rPr lang="de-DE" sz="1000" dirty="0"/>
              <a:t>dramatische Steigerung</a:t>
            </a:r>
          </a:p>
        </p:txBody>
      </p:sp>
      <p:sp>
        <p:nvSpPr>
          <p:cNvPr id="141" name="Textfeld 140">
            <a:extLst>
              <a:ext uri="{FF2B5EF4-FFF2-40B4-BE49-F238E27FC236}">
                <a16:creationId xmlns:a16="http://schemas.microsoft.com/office/drawing/2014/main" id="{8867C7D0-E6B5-0E06-0C91-D37144352628}"/>
              </a:ext>
            </a:extLst>
          </p:cNvPr>
          <p:cNvSpPr txBox="1"/>
          <p:nvPr/>
        </p:nvSpPr>
        <p:spPr>
          <a:xfrm>
            <a:off x="27546802" y="10022714"/>
            <a:ext cx="10253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2000" dirty="0"/>
              <a:t>GESPÜR</a:t>
            </a:r>
          </a:p>
        </p:txBody>
      </p:sp>
      <p:sp>
        <p:nvSpPr>
          <p:cNvPr id="144" name="Textfeld 143">
            <a:extLst>
              <a:ext uri="{FF2B5EF4-FFF2-40B4-BE49-F238E27FC236}">
                <a16:creationId xmlns:a16="http://schemas.microsoft.com/office/drawing/2014/main" id="{494AA78A-E806-BEDF-6199-96B7883D9E7F}"/>
              </a:ext>
            </a:extLst>
          </p:cNvPr>
          <p:cNvSpPr txBox="1"/>
          <p:nvPr/>
        </p:nvSpPr>
        <p:spPr>
          <a:xfrm>
            <a:off x="28248085" y="11378422"/>
            <a:ext cx="4529445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Empfindung</a:t>
            </a:r>
          </a:p>
        </p:txBody>
      </p:sp>
      <p:cxnSp>
        <p:nvCxnSpPr>
          <p:cNvPr id="150" name="Gerader Verbinder 149">
            <a:extLst>
              <a:ext uri="{FF2B5EF4-FFF2-40B4-BE49-F238E27FC236}">
                <a16:creationId xmlns:a16="http://schemas.microsoft.com/office/drawing/2014/main" id="{B77527FE-B3BE-41FD-A5A7-026B60592D5F}"/>
              </a:ext>
            </a:extLst>
          </p:cNvPr>
          <p:cNvCxnSpPr>
            <a:cxnSpLocks/>
          </p:cNvCxnSpPr>
          <p:nvPr/>
        </p:nvCxnSpPr>
        <p:spPr>
          <a:xfrm>
            <a:off x="30464054" y="12582896"/>
            <a:ext cx="0" cy="521426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" name="Textfeld 153">
            <a:extLst>
              <a:ext uri="{FF2B5EF4-FFF2-40B4-BE49-F238E27FC236}">
                <a16:creationId xmlns:a16="http://schemas.microsoft.com/office/drawing/2014/main" id="{5AED4B03-2259-C8D0-EA22-31385EE99C77}"/>
              </a:ext>
            </a:extLst>
          </p:cNvPr>
          <p:cNvSpPr txBox="1"/>
          <p:nvPr/>
        </p:nvSpPr>
        <p:spPr>
          <a:xfrm>
            <a:off x="28024225" y="17669114"/>
            <a:ext cx="8630696" cy="115384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6900"/>
            </a:lvl1pPr>
          </a:lstStyle>
          <a:p>
            <a:r>
              <a:rPr lang="de-AT" dirty="0"/>
              <a:t>Bewegungsempfindung</a:t>
            </a:r>
          </a:p>
        </p:txBody>
      </p:sp>
      <p:cxnSp>
        <p:nvCxnSpPr>
          <p:cNvPr id="32" name="Gerader Verbinder 31">
            <a:extLst>
              <a:ext uri="{FF2B5EF4-FFF2-40B4-BE49-F238E27FC236}">
                <a16:creationId xmlns:a16="http://schemas.microsoft.com/office/drawing/2014/main" id="{81730847-C7A4-6E6B-FB67-4DBB7BB55AF6}"/>
              </a:ext>
            </a:extLst>
          </p:cNvPr>
          <p:cNvCxnSpPr/>
          <p:nvPr/>
        </p:nvCxnSpPr>
        <p:spPr>
          <a:xfrm>
            <a:off x="13695929" y="26604532"/>
            <a:ext cx="1299456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Gerader Verbinder 34">
            <a:extLst>
              <a:ext uri="{FF2B5EF4-FFF2-40B4-BE49-F238E27FC236}">
                <a16:creationId xmlns:a16="http://schemas.microsoft.com/office/drawing/2014/main" id="{05A1CCBD-AB23-8A1E-1E20-846CC370C468}"/>
              </a:ext>
            </a:extLst>
          </p:cNvPr>
          <p:cNvCxnSpPr>
            <a:cxnSpLocks/>
          </p:cNvCxnSpPr>
          <p:nvPr/>
        </p:nvCxnSpPr>
        <p:spPr>
          <a:xfrm flipV="1">
            <a:off x="26698222" y="18817389"/>
            <a:ext cx="3693546" cy="779052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7" name="Textfeld 156">
            <a:extLst>
              <a:ext uri="{FF2B5EF4-FFF2-40B4-BE49-F238E27FC236}">
                <a16:creationId xmlns:a16="http://schemas.microsoft.com/office/drawing/2014/main" id="{82F1B756-FFBA-F311-AD86-4F7A9AC63331}"/>
              </a:ext>
            </a:extLst>
          </p:cNvPr>
          <p:cNvSpPr txBox="1"/>
          <p:nvPr/>
        </p:nvSpPr>
        <p:spPr>
          <a:xfrm>
            <a:off x="32665720" y="7476087"/>
            <a:ext cx="5808450" cy="115384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6900"/>
            </a:lvl1pPr>
          </a:lstStyle>
          <a:p>
            <a:r>
              <a:rPr lang="de-AT" dirty="0"/>
              <a:t>Kraftempfinden</a:t>
            </a:r>
          </a:p>
        </p:txBody>
      </p:sp>
      <p:sp>
        <p:nvSpPr>
          <p:cNvPr id="158" name="Textfeld 157">
            <a:extLst>
              <a:ext uri="{FF2B5EF4-FFF2-40B4-BE49-F238E27FC236}">
                <a16:creationId xmlns:a16="http://schemas.microsoft.com/office/drawing/2014/main" id="{DA9C6CC0-265B-C379-3F14-62E7BEACBDBA}"/>
              </a:ext>
            </a:extLst>
          </p:cNvPr>
          <p:cNvSpPr txBox="1"/>
          <p:nvPr/>
        </p:nvSpPr>
        <p:spPr>
          <a:xfrm>
            <a:off x="37754986" y="17688129"/>
            <a:ext cx="3996992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6600" dirty="0"/>
              <a:t>Kinästhetik</a:t>
            </a:r>
          </a:p>
        </p:txBody>
      </p:sp>
      <p:sp>
        <p:nvSpPr>
          <p:cNvPr id="159" name="Textfeld 158">
            <a:extLst>
              <a:ext uri="{FF2B5EF4-FFF2-40B4-BE49-F238E27FC236}">
                <a16:creationId xmlns:a16="http://schemas.microsoft.com/office/drawing/2014/main" id="{6530F72B-2786-7B5D-1109-F62B2EE9C4FE}"/>
              </a:ext>
            </a:extLst>
          </p:cNvPr>
          <p:cNvSpPr txBox="1"/>
          <p:nvPr/>
        </p:nvSpPr>
        <p:spPr>
          <a:xfrm>
            <a:off x="37849019" y="18621508"/>
            <a:ext cx="3996991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2000" i="1" dirty="0"/>
              <a:t>Lage-, Kraft- und Bewegungssinn</a:t>
            </a:r>
          </a:p>
          <a:p>
            <a:r>
              <a:rPr lang="de-AT" sz="2000" i="1" dirty="0"/>
              <a:t>Propriozeption</a:t>
            </a:r>
          </a:p>
        </p:txBody>
      </p:sp>
      <p:cxnSp>
        <p:nvCxnSpPr>
          <p:cNvPr id="44" name="Gerader Verbinder 43">
            <a:extLst>
              <a:ext uri="{FF2B5EF4-FFF2-40B4-BE49-F238E27FC236}">
                <a16:creationId xmlns:a16="http://schemas.microsoft.com/office/drawing/2014/main" id="{2F7E4A52-9945-2CDC-EC60-133AE815A8FA}"/>
              </a:ext>
            </a:extLst>
          </p:cNvPr>
          <p:cNvCxnSpPr/>
          <p:nvPr/>
        </p:nvCxnSpPr>
        <p:spPr>
          <a:xfrm>
            <a:off x="31961793" y="12608951"/>
            <a:ext cx="0" cy="224863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Gerader Verbinder 48">
            <a:extLst>
              <a:ext uri="{FF2B5EF4-FFF2-40B4-BE49-F238E27FC236}">
                <a16:creationId xmlns:a16="http://schemas.microsoft.com/office/drawing/2014/main" id="{A0B869AD-F02A-E0AB-5A8E-B25D223F3078}"/>
              </a:ext>
            </a:extLst>
          </p:cNvPr>
          <p:cNvCxnSpPr>
            <a:cxnSpLocks/>
          </p:cNvCxnSpPr>
          <p:nvPr/>
        </p:nvCxnSpPr>
        <p:spPr>
          <a:xfrm>
            <a:off x="38164169" y="8604399"/>
            <a:ext cx="0" cy="91559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Gerader Verbinder 52">
            <a:extLst>
              <a:ext uri="{FF2B5EF4-FFF2-40B4-BE49-F238E27FC236}">
                <a16:creationId xmlns:a16="http://schemas.microsoft.com/office/drawing/2014/main" id="{FA024DE0-5C74-8063-FCFD-49200EEF92AD}"/>
              </a:ext>
            </a:extLst>
          </p:cNvPr>
          <p:cNvCxnSpPr>
            <a:cxnSpLocks/>
          </p:cNvCxnSpPr>
          <p:nvPr/>
        </p:nvCxnSpPr>
        <p:spPr>
          <a:xfrm>
            <a:off x="36639454" y="18242116"/>
            <a:ext cx="111553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4" name="Textfeld 173">
            <a:extLst>
              <a:ext uri="{FF2B5EF4-FFF2-40B4-BE49-F238E27FC236}">
                <a16:creationId xmlns:a16="http://schemas.microsoft.com/office/drawing/2014/main" id="{C4B74303-BDB3-7C37-7B39-348E60E87ACA}"/>
              </a:ext>
            </a:extLst>
          </p:cNvPr>
          <p:cNvSpPr txBox="1"/>
          <p:nvPr/>
        </p:nvSpPr>
        <p:spPr>
          <a:xfrm>
            <a:off x="40602020" y="22776945"/>
            <a:ext cx="2267572" cy="30162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lineare Satzstruktur</a:t>
            </a:r>
          </a:p>
          <a:p>
            <a:r>
              <a:rPr lang="de-DE" sz="1000" dirty="0"/>
              <a:t>linearer Bewegungszug</a:t>
            </a:r>
          </a:p>
          <a:p>
            <a:r>
              <a:rPr lang="de-DE" sz="1000" dirty="0"/>
              <a:t>Linie</a:t>
            </a:r>
          </a:p>
          <a:p>
            <a:r>
              <a:rPr lang="de-DE" sz="1000" dirty="0"/>
              <a:t>Linie [absolute]</a:t>
            </a:r>
          </a:p>
          <a:p>
            <a:r>
              <a:rPr lang="de-DE" sz="1000" dirty="0"/>
              <a:t>L</a:t>
            </a:r>
            <a:r>
              <a:rPr lang="de-DE" sz="1000"/>
              <a:t>inie </a:t>
            </a:r>
            <a:r>
              <a:rPr lang="de-DE" sz="1000" dirty="0"/>
              <a:t>[abstürzende]</a:t>
            </a:r>
          </a:p>
          <a:p>
            <a:r>
              <a:rPr lang="de-DE" sz="1000" dirty="0"/>
              <a:t>Linie [als Thema exponierte]</a:t>
            </a:r>
          </a:p>
          <a:p>
            <a:r>
              <a:rPr lang="de-DE" sz="1000" dirty="0"/>
              <a:t>Linie [einstimmige]</a:t>
            </a:r>
          </a:p>
          <a:p>
            <a:r>
              <a:rPr lang="de-DE" sz="1000" dirty="0"/>
              <a:t>Linie [Gesangslinie]</a:t>
            </a:r>
          </a:p>
          <a:p>
            <a:r>
              <a:rPr lang="de-DE" sz="1000" dirty="0"/>
              <a:t>Linie [horizontale]</a:t>
            </a:r>
          </a:p>
          <a:p>
            <a:r>
              <a:rPr lang="de-DE" sz="1000" dirty="0"/>
              <a:t>Linie [kinetische]</a:t>
            </a:r>
          </a:p>
          <a:p>
            <a:r>
              <a:rPr lang="de-DE" sz="1000" dirty="0"/>
              <a:t>Linie [Kraftlinien]</a:t>
            </a:r>
          </a:p>
          <a:p>
            <a:r>
              <a:rPr lang="de-DE" sz="1000" dirty="0"/>
              <a:t>Linie [melodische]</a:t>
            </a:r>
          </a:p>
          <a:p>
            <a:r>
              <a:rPr lang="de-DE" sz="1000" dirty="0"/>
              <a:t>Linie [Schwung einer]</a:t>
            </a:r>
          </a:p>
          <a:p>
            <a:r>
              <a:rPr lang="de-DE" sz="1000" dirty="0"/>
              <a:t>Linie [ungehemmte]</a:t>
            </a:r>
          </a:p>
          <a:p>
            <a:r>
              <a:rPr lang="de-DE" sz="1000" dirty="0"/>
              <a:t>Linien [horizontaler Strom der]</a:t>
            </a:r>
          </a:p>
          <a:p>
            <a:r>
              <a:rPr lang="de-DE" sz="1000" dirty="0"/>
              <a:t>Linienbewegung</a:t>
            </a:r>
          </a:p>
          <a:p>
            <a:r>
              <a:rPr lang="de-DE" sz="1000" dirty="0"/>
              <a:t>Liniengestaltung</a:t>
            </a:r>
          </a:p>
          <a:p>
            <a:endParaRPr lang="de-DE" sz="1000" dirty="0"/>
          </a:p>
          <a:p>
            <a:r>
              <a:rPr lang="de-DE" sz="1000" dirty="0"/>
              <a:t>Kurvenentwicklung</a:t>
            </a:r>
          </a:p>
        </p:txBody>
      </p:sp>
      <p:sp>
        <p:nvSpPr>
          <p:cNvPr id="175" name="Textfeld 174">
            <a:extLst>
              <a:ext uri="{FF2B5EF4-FFF2-40B4-BE49-F238E27FC236}">
                <a16:creationId xmlns:a16="http://schemas.microsoft.com/office/drawing/2014/main" id="{3D3F0FA5-0936-503D-A538-48B4E7261B44}"/>
              </a:ext>
            </a:extLst>
          </p:cNvPr>
          <p:cNvSpPr txBox="1"/>
          <p:nvPr/>
        </p:nvSpPr>
        <p:spPr>
          <a:xfrm>
            <a:off x="40489233" y="21760431"/>
            <a:ext cx="1869423" cy="11538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/>
              <a:t>Linie</a:t>
            </a:r>
          </a:p>
        </p:txBody>
      </p:sp>
      <p:sp>
        <p:nvSpPr>
          <p:cNvPr id="177" name="Textfeld 176">
            <a:extLst>
              <a:ext uri="{FF2B5EF4-FFF2-40B4-BE49-F238E27FC236}">
                <a16:creationId xmlns:a16="http://schemas.microsoft.com/office/drawing/2014/main" id="{34267D87-6ED5-AA0D-529F-451330B3701C}"/>
              </a:ext>
            </a:extLst>
          </p:cNvPr>
          <p:cNvSpPr txBox="1"/>
          <p:nvPr/>
        </p:nvSpPr>
        <p:spPr>
          <a:xfrm>
            <a:off x="40560527" y="27735313"/>
            <a:ext cx="2855329" cy="209288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Rhythmik</a:t>
            </a:r>
          </a:p>
          <a:p>
            <a:r>
              <a:rPr lang="de-AT" sz="1000" dirty="0"/>
              <a:t>rhythmische Akzentuierung</a:t>
            </a:r>
          </a:p>
          <a:p>
            <a:r>
              <a:rPr lang="de-AT" sz="1000" dirty="0"/>
              <a:t>rhythmische Betonung</a:t>
            </a:r>
          </a:p>
          <a:p>
            <a:r>
              <a:rPr lang="de-AT" sz="1000" dirty="0"/>
              <a:t>rhythmische Bewegung</a:t>
            </a:r>
          </a:p>
          <a:p>
            <a:r>
              <a:rPr lang="de-AT" sz="1000" dirty="0"/>
              <a:t>rhythmische Energie</a:t>
            </a:r>
          </a:p>
          <a:p>
            <a:r>
              <a:rPr lang="de-AT" sz="1000" dirty="0"/>
              <a:t>rhythmisches Pulsieren</a:t>
            </a:r>
          </a:p>
          <a:p>
            <a:r>
              <a:rPr lang="de-AT" sz="1000" dirty="0"/>
              <a:t>rhythmisches Spannungsverhältnis</a:t>
            </a:r>
          </a:p>
          <a:p>
            <a:r>
              <a:rPr lang="de-AT" sz="1000" dirty="0"/>
              <a:t>Rhythmus</a:t>
            </a:r>
          </a:p>
          <a:p>
            <a:r>
              <a:rPr lang="de-AT" sz="1000" dirty="0"/>
              <a:t>Rhythmus [Betonungsrhythmik]</a:t>
            </a:r>
          </a:p>
          <a:p>
            <a:r>
              <a:rPr lang="de-AT" sz="1000" dirty="0"/>
              <a:t>Rhythmus [der Takteinteilung]</a:t>
            </a:r>
          </a:p>
          <a:p>
            <a:r>
              <a:rPr lang="de-AT" sz="1000" dirty="0"/>
              <a:t>Rhythmus [des Schrittgefühls]</a:t>
            </a:r>
          </a:p>
          <a:p>
            <a:r>
              <a:rPr lang="de-AT" sz="1000" dirty="0"/>
              <a:t>Rhythmus [des Themas]</a:t>
            </a:r>
          </a:p>
          <a:p>
            <a:r>
              <a:rPr lang="de-AT" sz="1000" dirty="0"/>
              <a:t>Rhythmus [lebhaft erzitternd]</a:t>
            </a:r>
          </a:p>
        </p:txBody>
      </p:sp>
      <p:sp>
        <p:nvSpPr>
          <p:cNvPr id="180" name="Textfeld 179">
            <a:extLst>
              <a:ext uri="{FF2B5EF4-FFF2-40B4-BE49-F238E27FC236}">
                <a16:creationId xmlns:a16="http://schemas.microsoft.com/office/drawing/2014/main" id="{BF2F24CA-1B19-13EA-1F65-EF90C3AA3FDD}"/>
              </a:ext>
            </a:extLst>
          </p:cNvPr>
          <p:cNvSpPr txBox="1"/>
          <p:nvPr/>
        </p:nvSpPr>
        <p:spPr>
          <a:xfrm>
            <a:off x="34216639" y="25620492"/>
            <a:ext cx="2956672" cy="34778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Welle</a:t>
            </a:r>
          </a:p>
          <a:p>
            <a:r>
              <a:rPr lang="de-DE" sz="1000" dirty="0"/>
              <a:t>Welle [Ausfluten der]</a:t>
            </a:r>
          </a:p>
          <a:p>
            <a:r>
              <a:rPr lang="de-DE" sz="1000" dirty="0"/>
              <a:t>Welle [Auslaufen der]</a:t>
            </a:r>
          </a:p>
          <a:p>
            <a:r>
              <a:rPr lang="de-DE" sz="1000" dirty="0"/>
              <a:t>Welle [Entwicklungswelle]</a:t>
            </a:r>
          </a:p>
          <a:p>
            <a:r>
              <a:rPr lang="de-DE" sz="1000" dirty="0"/>
              <a:t>Welle [Hauptwellen]</a:t>
            </a:r>
          </a:p>
          <a:p>
            <a:r>
              <a:rPr lang="de-DE" sz="1000" dirty="0"/>
              <a:t>Welle [Kurvenbildung]</a:t>
            </a:r>
          </a:p>
          <a:p>
            <a:r>
              <a:rPr lang="de-DE" sz="1000" dirty="0"/>
              <a:t>Welle [Mini-Welle]</a:t>
            </a:r>
          </a:p>
          <a:p>
            <a:r>
              <a:rPr lang="de-DE" sz="1000" dirty="0"/>
              <a:t>Welle [Steigerungswellen]</a:t>
            </a:r>
          </a:p>
          <a:p>
            <a:r>
              <a:rPr lang="de-DE" sz="1000" dirty="0"/>
              <a:t>Welle [Themawelle]</a:t>
            </a:r>
          </a:p>
          <a:p>
            <a:r>
              <a:rPr lang="de-DE" sz="1000" dirty="0"/>
              <a:t>Welle [Tiefenwellen]</a:t>
            </a:r>
          </a:p>
          <a:p>
            <a:r>
              <a:rPr lang="de-DE" sz="1000" dirty="0"/>
              <a:t>Welle [Wille der Wellen]</a:t>
            </a:r>
          </a:p>
          <a:p>
            <a:r>
              <a:rPr lang="de-DE" sz="1000" dirty="0"/>
              <a:t>Welle [Woge - Gesamtwoge] [Wogen]</a:t>
            </a:r>
          </a:p>
          <a:p>
            <a:r>
              <a:rPr lang="de-DE" sz="1000" dirty="0"/>
              <a:t>Wellen [übereinander gelagerte Teilwellen]</a:t>
            </a:r>
          </a:p>
          <a:p>
            <a:r>
              <a:rPr lang="de-DE" sz="1000" dirty="0"/>
              <a:t>Wellendynamik [bei Bruckner]</a:t>
            </a:r>
          </a:p>
          <a:p>
            <a:r>
              <a:rPr lang="de-DE" sz="1000" dirty="0"/>
              <a:t>Wellenform</a:t>
            </a:r>
          </a:p>
          <a:p>
            <a:r>
              <a:rPr lang="de-DE" sz="1000" dirty="0"/>
              <a:t>Wellenform [als Gestaltungsmittel]</a:t>
            </a:r>
          </a:p>
          <a:p>
            <a:r>
              <a:rPr lang="de-DE" sz="1000" dirty="0"/>
              <a:t>Wellenform [symphonische]</a:t>
            </a:r>
          </a:p>
          <a:p>
            <a:r>
              <a:rPr lang="de-DE" sz="1000" dirty="0"/>
              <a:t>Wellenphasen</a:t>
            </a:r>
          </a:p>
          <a:p>
            <a:r>
              <a:rPr lang="de-DE" sz="1000" dirty="0"/>
              <a:t>Wellenspiel</a:t>
            </a:r>
          </a:p>
          <a:p>
            <a:r>
              <a:rPr lang="de-DE" sz="1000" dirty="0"/>
              <a:t>Wellenspiel [reichdurchwirkt]</a:t>
            </a:r>
          </a:p>
          <a:p>
            <a:r>
              <a:rPr lang="de-DE" sz="1000" dirty="0"/>
              <a:t>Wellungen und Zuckungen</a:t>
            </a:r>
          </a:p>
          <a:p>
            <a:r>
              <a:rPr lang="de-DE" sz="1000" dirty="0"/>
              <a:t>getriebene Wellen</a:t>
            </a:r>
          </a:p>
        </p:txBody>
      </p:sp>
      <p:sp>
        <p:nvSpPr>
          <p:cNvPr id="182" name="Textfeld 181">
            <a:extLst>
              <a:ext uri="{FF2B5EF4-FFF2-40B4-BE49-F238E27FC236}">
                <a16:creationId xmlns:a16="http://schemas.microsoft.com/office/drawing/2014/main" id="{EC445239-D8A0-712C-D592-BE45A932BCC7}"/>
              </a:ext>
            </a:extLst>
          </p:cNvPr>
          <p:cNvSpPr txBox="1"/>
          <p:nvPr/>
        </p:nvSpPr>
        <p:spPr>
          <a:xfrm>
            <a:off x="36305448" y="22626540"/>
            <a:ext cx="2924971" cy="424731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Form</a:t>
            </a:r>
          </a:p>
          <a:p>
            <a:r>
              <a:rPr lang="de-DE" sz="1000" dirty="0"/>
              <a:t>Form [als Bewegungsverlauf]</a:t>
            </a:r>
          </a:p>
          <a:p>
            <a:r>
              <a:rPr lang="de-DE" sz="1000" dirty="0"/>
              <a:t>Form [als Bezwingung der Energie]</a:t>
            </a:r>
          </a:p>
          <a:p>
            <a:r>
              <a:rPr lang="de-DE" sz="1000" dirty="0"/>
              <a:t>Form [aufsteigende]</a:t>
            </a:r>
          </a:p>
          <a:p>
            <a:r>
              <a:rPr lang="de-DE" sz="1000" dirty="0"/>
              <a:t>Form [Bewegungsform]</a:t>
            </a:r>
          </a:p>
          <a:p>
            <a:r>
              <a:rPr lang="de-DE" sz="1000" dirty="0"/>
              <a:t>Form [der Bewegung / Bau]</a:t>
            </a:r>
          </a:p>
          <a:p>
            <a:r>
              <a:rPr lang="de-DE" sz="1000" dirty="0"/>
              <a:t>Form [dezentriert, stark dynamisch]</a:t>
            </a:r>
          </a:p>
          <a:p>
            <a:r>
              <a:rPr lang="de-DE" sz="1000" dirty="0"/>
              <a:t>Form [dynamische]</a:t>
            </a:r>
          </a:p>
          <a:p>
            <a:r>
              <a:rPr lang="de-DE" sz="1000" dirty="0"/>
              <a:t>Form [Gruppierungsformen]</a:t>
            </a:r>
          </a:p>
          <a:p>
            <a:r>
              <a:rPr lang="de-DE" sz="1000" dirty="0"/>
              <a:t>Form [in der Musik]</a:t>
            </a:r>
          </a:p>
          <a:p>
            <a:r>
              <a:rPr lang="de-DE" sz="1000" dirty="0"/>
              <a:t>Form [musikalische]</a:t>
            </a:r>
          </a:p>
          <a:p>
            <a:r>
              <a:rPr lang="de-DE" sz="1000" dirty="0"/>
              <a:t>Form [nicht abstrakt]</a:t>
            </a:r>
          </a:p>
          <a:p>
            <a:r>
              <a:rPr lang="de-DE" sz="1000" dirty="0"/>
              <a:t>Form [sinnlich]</a:t>
            </a:r>
          </a:p>
          <a:p>
            <a:r>
              <a:rPr lang="de-DE" sz="1000" dirty="0"/>
              <a:t>Form [Verlaufsformen der Kraft]</a:t>
            </a:r>
          </a:p>
          <a:p>
            <a:r>
              <a:rPr lang="de-DE" sz="1000" dirty="0"/>
              <a:t>Form [Verlaufsformen]</a:t>
            </a:r>
          </a:p>
          <a:p>
            <a:r>
              <a:rPr lang="de-DE" sz="1000" dirty="0"/>
              <a:t>Form [Wellenform]</a:t>
            </a:r>
          </a:p>
          <a:p>
            <a:r>
              <a:rPr lang="de-DE" sz="1000" dirty="0"/>
              <a:t>Formbegriff [ist ein Raumbegriff]</a:t>
            </a:r>
          </a:p>
          <a:p>
            <a:r>
              <a:rPr lang="de-DE" sz="1000" dirty="0"/>
              <a:t>formbildende Funktion</a:t>
            </a:r>
          </a:p>
          <a:p>
            <a:r>
              <a:rPr lang="de-DE" sz="1000" dirty="0"/>
              <a:t>Formenergie</a:t>
            </a:r>
          </a:p>
          <a:p>
            <a:r>
              <a:rPr lang="de-DE" sz="1000" dirty="0"/>
              <a:t>Formenergie [des Themas]</a:t>
            </a:r>
          </a:p>
          <a:p>
            <a:r>
              <a:rPr lang="de-DE" sz="1000" dirty="0"/>
              <a:t>Formerkennen</a:t>
            </a:r>
          </a:p>
          <a:p>
            <a:r>
              <a:rPr lang="de-DE" sz="1000" dirty="0"/>
              <a:t>Formerkenntnis [der Bewegung]</a:t>
            </a:r>
          </a:p>
          <a:p>
            <a:r>
              <a:rPr lang="de-DE" sz="1000" dirty="0"/>
              <a:t>Formkraft</a:t>
            </a:r>
          </a:p>
          <a:p>
            <a:r>
              <a:rPr lang="de-DE" sz="1000" dirty="0"/>
              <a:t>Formlogik [von Bruckner]</a:t>
            </a:r>
          </a:p>
          <a:p>
            <a:r>
              <a:rPr lang="de-DE" sz="1000" dirty="0"/>
              <a:t>Formprinzip</a:t>
            </a:r>
          </a:p>
          <a:p>
            <a:r>
              <a:rPr lang="de-DE" sz="1000" dirty="0"/>
              <a:t>Formwellen [Wachstum der]</a:t>
            </a:r>
          </a:p>
          <a:p>
            <a:r>
              <a:rPr lang="de-DE" sz="1000" dirty="0"/>
              <a:t>Formwerdung [aus Bewegung]</a:t>
            </a:r>
          </a:p>
        </p:txBody>
      </p:sp>
      <p:sp>
        <p:nvSpPr>
          <p:cNvPr id="183" name="Textfeld 182">
            <a:extLst>
              <a:ext uri="{FF2B5EF4-FFF2-40B4-BE49-F238E27FC236}">
                <a16:creationId xmlns:a16="http://schemas.microsoft.com/office/drawing/2014/main" id="{46189E05-E6DB-2342-872F-803F258DAD59}"/>
              </a:ext>
            </a:extLst>
          </p:cNvPr>
          <p:cNvSpPr txBox="1"/>
          <p:nvPr/>
        </p:nvSpPr>
        <p:spPr>
          <a:xfrm>
            <a:off x="40071254" y="13956215"/>
            <a:ext cx="2267572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Ähnlichkeitsphänomen</a:t>
            </a:r>
          </a:p>
        </p:txBody>
      </p:sp>
      <p:sp>
        <p:nvSpPr>
          <p:cNvPr id="185" name="Textfeld 184">
            <a:extLst>
              <a:ext uri="{FF2B5EF4-FFF2-40B4-BE49-F238E27FC236}">
                <a16:creationId xmlns:a16="http://schemas.microsoft.com/office/drawing/2014/main" id="{1A33E5F1-07E3-25F3-6A3A-EFDEF7CC2E1C}"/>
              </a:ext>
            </a:extLst>
          </p:cNvPr>
          <p:cNvSpPr txBox="1"/>
          <p:nvPr/>
        </p:nvSpPr>
        <p:spPr>
          <a:xfrm>
            <a:off x="32108647" y="24792369"/>
            <a:ext cx="1919225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Gestalt</a:t>
            </a:r>
          </a:p>
          <a:p>
            <a:r>
              <a:rPr lang="de-DE" sz="1000" dirty="0"/>
              <a:t>Gestalt [Bewegungsgestalt]</a:t>
            </a:r>
          </a:p>
          <a:p>
            <a:r>
              <a:rPr lang="de-DE" sz="1000" dirty="0"/>
              <a:t>Gestalt [</a:t>
            </a:r>
            <a:r>
              <a:rPr lang="de-DE" sz="1000" dirty="0" err="1"/>
              <a:t>entstehung</a:t>
            </a:r>
            <a:r>
              <a:rPr lang="de-DE" sz="1000" dirty="0"/>
              <a:t> der]</a:t>
            </a:r>
          </a:p>
          <a:p>
            <a:r>
              <a:rPr lang="de-DE" sz="1000" dirty="0"/>
              <a:t>Gestalt [Entwicklungsgestalt]</a:t>
            </a:r>
          </a:p>
          <a:p>
            <a:r>
              <a:rPr lang="de-DE" sz="1000" dirty="0"/>
              <a:t>Gestalt [musikalische]</a:t>
            </a:r>
          </a:p>
          <a:p>
            <a:r>
              <a:rPr lang="de-DE" sz="1000" dirty="0"/>
              <a:t>Gestalt [sinnliche]</a:t>
            </a:r>
          </a:p>
          <a:p>
            <a:r>
              <a:rPr lang="de-DE" sz="1000" dirty="0"/>
              <a:t>Gestalt [Tongestalt]</a:t>
            </a:r>
          </a:p>
          <a:p>
            <a:r>
              <a:rPr lang="de-DE" sz="1000" dirty="0"/>
              <a:t>Gestalt [Zeitgestalt]</a:t>
            </a:r>
          </a:p>
        </p:txBody>
      </p:sp>
      <p:sp>
        <p:nvSpPr>
          <p:cNvPr id="186" name="Textfeld 185">
            <a:extLst>
              <a:ext uri="{FF2B5EF4-FFF2-40B4-BE49-F238E27FC236}">
                <a16:creationId xmlns:a16="http://schemas.microsoft.com/office/drawing/2014/main" id="{DF88F28E-B08C-9133-65E3-DB7989A24F29}"/>
              </a:ext>
            </a:extLst>
          </p:cNvPr>
          <p:cNvSpPr txBox="1"/>
          <p:nvPr/>
        </p:nvSpPr>
        <p:spPr>
          <a:xfrm>
            <a:off x="32126811" y="24087391"/>
            <a:ext cx="165699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Gestalt</a:t>
            </a:r>
          </a:p>
        </p:txBody>
      </p:sp>
      <p:sp>
        <p:nvSpPr>
          <p:cNvPr id="187" name="Textfeld 186">
            <a:extLst>
              <a:ext uri="{FF2B5EF4-FFF2-40B4-BE49-F238E27FC236}">
                <a16:creationId xmlns:a16="http://schemas.microsoft.com/office/drawing/2014/main" id="{83B6054D-AA8D-4596-0E51-B92B2297792C}"/>
              </a:ext>
            </a:extLst>
          </p:cNvPr>
          <p:cNvSpPr txBox="1"/>
          <p:nvPr/>
        </p:nvSpPr>
        <p:spPr>
          <a:xfrm>
            <a:off x="14814075" y="6644845"/>
            <a:ext cx="158088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Impuls</a:t>
            </a:r>
          </a:p>
        </p:txBody>
      </p:sp>
      <p:sp>
        <p:nvSpPr>
          <p:cNvPr id="189" name="Textfeld 188">
            <a:extLst>
              <a:ext uri="{FF2B5EF4-FFF2-40B4-BE49-F238E27FC236}">
                <a16:creationId xmlns:a16="http://schemas.microsoft.com/office/drawing/2014/main" id="{BF3D373E-C876-F72A-1200-8B8DF26FB821}"/>
              </a:ext>
            </a:extLst>
          </p:cNvPr>
          <p:cNvSpPr txBox="1"/>
          <p:nvPr/>
        </p:nvSpPr>
        <p:spPr>
          <a:xfrm>
            <a:off x="16337937" y="6758145"/>
            <a:ext cx="2158352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Impuls</a:t>
            </a:r>
          </a:p>
          <a:p>
            <a:r>
              <a:rPr lang="de-DE" sz="1000" dirty="0"/>
              <a:t>Impuls (Bewegungsimpuls]</a:t>
            </a:r>
          </a:p>
          <a:p>
            <a:r>
              <a:rPr lang="de-DE" sz="1000" dirty="0"/>
              <a:t>Impuls (Kraftimpuls]</a:t>
            </a:r>
          </a:p>
          <a:p>
            <a:r>
              <a:rPr lang="de-DE" sz="1000" dirty="0"/>
              <a:t>Impuls (siehe: Kraft]</a:t>
            </a:r>
          </a:p>
          <a:p>
            <a:r>
              <a:rPr lang="de-DE" sz="1000" dirty="0"/>
              <a:t>impulsartig</a:t>
            </a:r>
          </a:p>
          <a:p>
            <a:r>
              <a:rPr lang="de-DE" sz="1000" dirty="0"/>
              <a:t>Impulsenergie</a:t>
            </a:r>
          </a:p>
          <a:p>
            <a:r>
              <a:rPr lang="de-DE" sz="1000" dirty="0"/>
              <a:t>Impuls-Energie</a:t>
            </a:r>
          </a:p>
        </p:txBody>
      </p:sp>
      <p:sp>
        <p:nvSpPr>
          <p:cNvPr id="190" name="Textfeld 189">
            <a:extLst>
              <a:ext uri="{FF2B5EF4-FFF2-40B4-BE49-F238E27FC236}">
                <a16:creationId xmlns:a16="http://schemas.microsoft.com/office/drawing/2014/main" id="{3E362D86-EC34-88ED-EB9F-BA3449041447}"/>
              </a:ext>
            </a:extLst>
          </p:cNvPr>
          <p:cNvSpPr txBox="1"/>
          <p:nvPr/>
        </p:nvSpPr>
        <p:spPr>
          <a:xfrm>
            <a:off x="9500366" y="4250937"/>
            <a:ext cx="249818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Gravitation</a:t>
            </a:r>
          </a:p>
        </p:txBody>
      </p:sp>
      <p:sp>
        <p:nvSpPr>
          <p:cNvPr id="192" name="Textfeld 191">
            <a:extLst>
              <a:ext uri="{FF2B5EF4-FFF2-40B4-BE49-F238E27FC236}">
                <a16:creationId xmlns:a16="http://schemas.microsoft.com/office/drawing/2014/main" id="{60158DAE-F7CD-64C5-7772-67B56702ECEF}"/>
              </a:ext>
            </a:extLst>
          </p:cNvPr>
          <p:cNvSpPr txBox="1"/>
          <p:nvPr/>
        </p:nvSpPr>
        <p:spPr>
          <a:xfrm>
            <a:off x="9540604" y="4838405"/>
            <a:ext cx="2204093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Gravitation</a:t>
            </a:r>
          </a:p>
          <a:p>
            <a:r>
              <a:rPr lang="de-AT" sz="1000" dirty="0"/>
              <a:t>Gravitationsspannung</a:t>
            </a:r>
          </a:p>
          <a:p>
            <a:r>
              <a:rPr lang="de-AT" sz="1000" dirty="0"/>
              <a:t>Gravitationszentrum</a:t>
            </a:r>
          </a:p>
          <a:p>
            <a:r>
              <a:rPr lang="de-AT" sz="1000" dirty="0"/>
              <a:t>Gravitationszentrum [Ton als]</a:t>
            </a:r>
          </a:p>
          <a:p>
            <a:r>
              <a:rPr lang="de-AT" sz="1000" dirty="0"/>
              <a:t>Schwere [lastende, abwärtsziehende]</a:t>
            </a:r>
          </a:p>
          <a:p>
            <a:r>
              <a:rPr lang="de-AT" sz="1000" dirty="0"/>
              <a:t>Trägheit</a:t>
            </a:r>
          </a:p>
        </p:txBody>
      </p:sp>
      <p:sp>
        <p:nvSpPr>
          <p:cNvPr id="195" name="Textfeld 194">
            <a:extLst>
              <a:ext uri="{FF2B5EF4-FFF2-40B4-BE49-F238E27FC236}">
                <a16:creationId xmlns:a16="http://schemas.microsoft.com/office/drawing/2014/main" id="{E8DF49BF-A2C1-0A91-D6ED-558004636788}"/>
              </a:ext>
            </a:extLst>
          </p:cNvPr>
          <p:cNvSpPr txBox="1"/>
          <p:nvPr/>
        </p:nvSpPr>
        <p:spPr>
          <a:xfrm>
            <a:off x="1651917" y="18494337"/>
            <a:ext cx="4182683" cy="115384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de-AT" dirty="0"/>
              <a:t>Kontinuität</a:t>
            </a:r>
          </a:p>
        </p:txBody>
      </p:sp>
      <p:cxnSp>
        <p:nvCxnSpPr>
          <p:cNvPr id="75" name="Gerader Verbinder 74">
            <a:extLst>
              <a:ext uri="{FF2B5EF4-FFF2-40B4-BE49-F238E27FC236}">
                <a16:creationId xmlns:a16="http://schemas.microsoft.com/office/drawing/2014/main" id="{1F7F3AD0-C8EE-BEBD-66A5-28AB8130F0AF}"/>
              </a:ext>
            </a:extLst>
          </p:cNvPr>
          <p:cNvCxnSpPr/>
          <p:nvPr/>
        </p:nvCxnSpPr>
        <p:spPr>
          <a:xfrm>
            <a:off x="5393471" y="19668189"/>
            <a:ext cx="0" cy="44535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0" name="Textfeld 199">
            <a:extLst>
              <a:ext uri="{FF2B5EF4-FFF2-40B4-BE49-F238E27FC236}">
                <a16:creationId xmlns:a16="http://schemas.microsoft.com/office/drawing/2014/main" id="{FCCE52CA-23AB-E67E-B246-D69608518426}"/>
              </a:ext>
            </a:extLst>
          </p:cNvPr>
          <p:cNvSpPr txBox="1"/>
          <p:nvPr/>
        </p:nvSpPr>
        <p:spPr>
          <a:xfrm>
            <a:off x="3033650" y="19802872"/>
            <a:ext cx="2569619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kontinuierliche Bewegung</a:t>
            </a:r>
          </a:p>
          <a:p>
            <a:r>
              <a:rPr lang="de-AT" sz="1000" dirty="0"/>
              <a:t>kontinuierliche Entwicklung</a:t>
            </a:r>
          </a:p>
          <a:p>
            <a:r>
              <a:rPr lang="de-AT" sz="1000" dirty="0"/>
              <a:t>kontinuierlicher Strom</a:t>
            </a:r>
          </a:p>
          <a:p>
            <a:r>
              <a:rPr lang="de-AT" sz="1000" dirty="0"/>
              <a:t>kontinuierlicher Strom [des Drängens]</a:t>
            </a:r>
          </a:p>
          <a:p>
            <a:r>
              <a:rPr lang="de-AT" sz="1000" dirty="0"/>
              <a:t>Kontinuität</a:t>
            </a:r>
          </a:p>
          <a:p>
            <a:r>
              <a:rPr lang="de-AT" sz="1000" dirty="0"/>
              <a:t>Kontinuität der Bewegung</a:t>
            </a:r>
          </a:p>
          <a:p>
            <a:r>
              <a:rPr lang="de-AT" sz="1000" dirty="0"/>
              <a:t>Kontinuität der Übergänge</a:t>
            </a:r>
          </a:p>
          <a:p>
            <a:r>
              <a:rPr lang="de-AT" sz="1000" dirty="0"/>
              <a:t>Kontinuität des Atems</a:t>
            </a:r>
          </a:p>
          <a:p>
            <a:r>
              <a:rPr lang="de-AT" sz="1000" dirty="0"/>
              <a:t>Kontinuitätsempfinden [körperlich]</a:t>
            </a:r>
          </a:p>
          <a:p>
            <a:r>
              <a:rPr lang="de-AT" sz="1000" dirty="0"/>
              <a:t>Kontinuum [energetisches]</a:t>
            </a:r>
          </a:p>
        </p:txBody>
      </p:sp>
      <p:sp>
        <p:nvSpPr>
          <p:cNvPr id="201" name="Textfeld 200">
            <a:extLst>
              <a:ext uri="{FF2B5EF4-FFF2-40B4-BE49-F238E27FC236}">
                <a16:creationId xmlns:a16="http://schemas.microsoft.com/office/drawing/2014/main" id="{7F9B1E12-0067-AFF5-92C0-A57A17E50162}"/>
              </a:ext>
            </a:extLst>
          </p:cNvPr>
          <p:cNvSpPr txBox="1"/>
          <p:nvPr/>
        </p:nvSpPr>
        <p:spPr>
          <a:xfrm>
            <a:off x="19045841" y="22930467"/>
            <a:ext cx="3802855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Verlauf</a:t>
            </a:r>
          </a:p>
          <a:p>
            <a:r>
              <a:rPr lang="de-DE" sz="1000" dirty="0"/>
              <a:t>Verlauf [Bewegungsverlauf]</a:t>
            </a:r>
          </a:p>
          <a:p>
            <a:r>
              <a:rPr lang="de-DE" sz="1000" dirty="0"/>
              <a:t>Verlauf [Gesamtverlauf]</a:t>
            </a:r>
          </a:p>
          <a:p>
            <a:r>
              <a:rPr lang="de-DE" sz="1000" dirty="0"/>
              <a:t>Verlauf [Spannungsverlauf]</a:t>
            </a:r>
          </a:p>
          <a:p>
            <a:r>
              <a:rPr lang="de-DE" sz="1000" dirty="0"/>
              <a:t>Verlauf [Tonverlauf]</a:t>
            </a:r>
          </a:p>
        </p:txBody>
      </p:sp>
      <p:sp>
        <p:nvSpPr>
          <p:cNvPr id="204" name="Textfeld 203">
            <a:extLst>
              <a:ext uri="{FF2B5EF4-FFF2-40B4-BE49-F238E27FC236}">
                <a16:creationId xmlns:a16="http://schemas.microsoft.com/office/drawing/2014/main" id="{921F7AFB-1BD3-F4E3-1CC1-A445DA6CC0F7}"/>
              </a:ext>
            </a:extLst>
          </p:cNvPr>
          <p:cNvSpPr txBox="1"/>
          <p:nvPr/>
        </p:nvSpPr>
        <p:spPr>
          <a:xfrm>
            <a:off x="29659804" y="25332178"/>
            <a:ext cx="3583223" cy="378565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Ton</a:t>
            </a:r>
          </a:p>
          <a:p>
            <a:r>
              <a:rPr lang="de-AT" sz="1000" dirty="0"/>
              <a:t>Ton [Grundton als Gravitationszentrum]</a:t>
            </a:r>
          </a:p>
          <a:p>
            <a:r>
              <a:rPr lang="de-AT" sz="1000" dirty="0"/>
              <a:t>Ton [Grundton]</a:t>
            </a:r>
          </a:p>
          <a:p>
            <a:r>
              <a:rPr lang="de-AT" sz="1000" dirty="0"/>
              <a:t>Ton [Intonation]</a:t>
            </a:r>
          </a:p>
          <a:p>
            <a:r>
              <a:rPr lang="de-AT" sz="1000" dirty="0"/>
              <a:t>Ton [Leitton]</a:t>
            </a:r>
          </a:p>
          <a:p>
            <a:r>
              <a:rPr lang="de-AT" sz="1000" dirty="0"/>
              <a:t>Ton [</a:t>
            </a:r>
            <a:r>
              <a:rPr lang="de-AT" sz="1000" dirty="0" err="1"/>
              <a:t>Zielton</a:t>
            </a:r>
            <a:r>
              <a:rPr lang="de-AT" sz="1000" dirty="0"/>
              <a:t>] [</a:t>
            </a:r>
            <a:r>
              <a:rPr lang="de-AT" sz="1000" dirty="0" err="1"/>
              <a:t>Zielton</a:t>
            </a:r>
            <a:r>
              <a:rPr lang="de-AT" sz="1000" dirty="0"/>
              <a:t> einer Bewegung]</a:t>
            </a:r>
          </a:p>
          <a:p>
            <a:r>
              <a:rPr lang="de-AT" sz="1000" dirty="0"/>
              <a:t>Ton [Zwölftonreihe]</a:t>
            </a:r>
          </a:p>
          <a:p>
            <a:r>
              <a:rPr lang="de-AT" sz="1000" dirty="0"/>
              <a:t>tonales Harmoniesystem</a:t>
            </a:r>
          </a:p>
          <a:p>
            <a:r>
              <a:rPr lang="de-AT" sz="1000" dirty="0"/>
              <a:t>tonales System</a:t>
            </a:r>
          </a:p>
          <a:p>
            <a:r>
              <a:rPr lang="de-AT" sz="1000" dirty="0"/>
              <a:t>tonales System [als Kraftfeld]</a:t>
            </a:r>
          </a:p>
          <a:p>
            <a:r>
              <a:rPr lang="de-AT" sz="1000" dirty="0"/>
              <a:t>Tonalität</a:t>
            </a:r>
          </a:p>
          <a:p>
            <a:r>
              <a:rPr lang="de-AT" sz="1000" dirty="0"/>
              <a:t>Tonalitätsempfinden</a:t>
            </a:r>
          </a:p>
          <a:p>
            <a:r>
              <a:rPr lang="de-AT" sz="1000" dirty="0"/>
              <a:t>Tonbewegung</a:t>
            </a:r>
          </a:p>
          <a:p>
            <a:r>
              <a:rPr lang="de-AT" sz="1000" dirty="0"/>
              <a:t>Töne [mit verschiedenen Spannungen]</a:t>
            </a:r>
          </a:p>
          <a:p>
            <a:r>
              <a:rPr lang="de-AT" sz="1000" dirty="0"/>
              <a:t>Töne [Verschmelzungseffekte]</a:t>
            </a:r>
          </a:p>
          <a:p>
            <a:r>
              <a:rPr lang="de-AT" sz="1000" dirty="0"/>
              <a:t>tönende Bewegungsgestalt</a:t>
            </a:r>
          </a:p>
          <a:p>
            <a:r>
              <a:rPr lang="de-AT" sz="1000" dirty="0"/>
              <a:t>Tongestalt [als Zeitgestalt]</a:t>
            </a:r>
          </a:p>
          <a:p>
            <a:r>
              <a:rPr lang="de-AT" sz="1000" dirty="0"/>
              <a:t>Tonintervall</a:t>
            </a:r>
          </a:p>
          <a:p>
            <a:r>
              <a:rPr lang="de-AT" sz="1000" dirty="0"/>
              <a:t>Tonkraftfeld</a:t>
            </a:r>
          </a:p>
          <a:p>
            <a:r>
              <a:rPr lang="de-AT" sz="1000" dirty="0"/>
              <a:t>Tonleiter</a:t>
            </a:r>
          </a:p>
          <a:p>
            <a:r>
              <a:rPr lang="de-AT" sz="1000" dirty="0"/>
              <a:t>Tonleiterbewegung</a:t>
            </a:r>
          </a:p>
          <a:p>
            <a:r>
              <a:rPr lang="de-AT" sz="1000" dirty="0" err="1"/>
              <a:t>Tonrealtionen</a:t>
            </a:r>
            <a:endParaRPr lang="de-AT" sz="1000" dirty="0"/>
          </a:p>
          <a:p>
            <a:r>
              <a:rPr lang="de-AT" sz="1000" dirty="0"/>
              <a:t>Tonsystem</a:t>
            </a:r>
          </a:p>
          <a:p>
            <a:r>
              <a:rPr lang="de-AT" sz="1000" dirty="0"/>
              <a:t>Tonverlauf</a:t>
            </a:r>
          </a:p>
        </p:txBody>
      </p:sp>
      <p:sp>
        <p:nvSpPr>
          <p:cNvPr id="206" name="Textfeld 205">
            <a:extLst>
              <a:ext uri="{FF2B5EF4-FFF2-40B4-BE49-F238E27FC236}">
                <a16:creationId xmlns:a16="http://schemas.microsoft.com/office/drawing/2014/main" id="{B101CD92-FB0F-B9EA-1EE2-43101A18F48A}"/>
              </a:ext>
            </a:extLst>
          </p:cNvPr>
          <p:cNvSpPr txBox="1"/>
          <p:nvPr/>
        </p:nvSpPr>
        <p:spPr>
          <a:xfrm>
            <a:off x="28281274" y="23240922"/>
            <a:ext cx="2615654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Musik</a:t>
            </a:r>
          </a:p>
          <a:p>
            <a:r>
              <a:rPr lang="de-AT" sz="1000" dirty="0"/>
              <a:t>Musik [aus einer Kraftquelle fließend]</a:t>
            </a:r>
          </a:p>
          <a:p>
            <a:r>
              <a:rPr lang="de-AT" sz="1000" dirty="0"/>
              <a:t>Musik [frei strömende]</a:t>
            </a:r>
          </a:p>
          <a:p>
            <a:r>
              <a:rPr lang="de-AT" sz="1000" dirty="0"/>
              <a:t>Musik als Bewegung</a:t>
            </a:r>
          </a:p>
          <a:p>
            <a:r>
              <a:rPr lang="de-AT" sz="1000" dirty="0"/>
              <a:t>musikalisch dynamisch</a:t>
            </a:r>
          </a:p>
          <a:p>
            <a:r>
              <a:rPr lang="de-AT" sz="1000" dirty="0"/>
              <a:t>musikalische Bewegung als strömende Kraft</a:t>
            </a:r>
          </a:p>
          <a:p>
            <a:r>
              <a:rPr lang="de-AT" sz="1000" dirty="0"/>
              <a:t>musikalische Form [als Bewegung]</a:t>
            </a:r>
          </a:p>
          <a:p>
            <a:r>
              <a:rPr lang="de-AT" sz="1000" dirty="0"/>
              <a:t>musikalische Form [als Bewegungsverlauf]</a:t>
            </a:r>
          </a:p>
          <a:p>
            <a:r>
              <a:rPr lang="de-AT" sz="1000" dirty="0"/>
              <a:t>musikalische Form [elementare]</a:t>
            </a:r>
          </a:p>
          <a:p>
            <a:r>
              <a:rPr lang="de-AT" sz="1000" dirty="0"/>
              <a:t>Musikwerk [als Bewegung]</a:t>
            </a:r>
          </a:p>
        </p:txBody>
      </p:sp>
      <p:sp>
        <p:nvSpPr>
          <p:cNvPr id="210" name="Textfeld 209">
            <a:extLst>
              <a:ext uri="{FF2B5EF4-FFF2-40B4-BE49-F238E27FC236}">
                <a16:creationId xmlns:a16="http://schemas.microsoft.com/office/drawing/2014/main" id="{66830A60-B0D4-3CCB-0CD7-96E945918DC4}"/>
              </a:ext>
            </a:extLst>
          </p:cNvPr>
          <p:cNvSpPr txBox="1"/>
          <p:nvPr/>
        </p:nvSpPr>
        <p:spPr>
          <a:xfrm>
            <a:off x="34401996" y="21278874"/>
            <a:ext cx="2070488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Erscheinung</a:t>
            </a:r>
          </a:p>
          <a:p>
            <a:r>
              <a:rPr lang="de-DE" sz="1000" dirty="0"/>
              <a:t>Erscheinung [bewegungslose]</a:t>
            </a:r>
          </a:p>
          <a:p>
            <a:r>
              <a:rPr lang="de-DE" sz="1000" dirty="0"/>
              <a:t>Erscheinung [Klangerscheinung]</a:t>
            </a:r>
          </a:p>
          <a:p>
            <a:r>
              <a:rPr lang="de-DE" sz="1000" dirty="0"/>
              <a:t>Erscheinung [klangliche]</a:t>
            </a:r>
          </a:p>
          <a:p>
            <a:r>
              <a:rPr lang="de-DE" sz="1000" dirty="0"/>
              <a:t>Erscheinung [materielle]</a:t>
            </a:r>
          </a:p>
          <a:p>
            <a:r>
              <a:rPr lang="de-DE" sz="1000" dirty="0"/>
              <a:t>Erscheinungen der Natur</a:t>
            </a:r>
          </a:p>
        </p:txBody>
      </p:sp>
      <p:sp>
        <p:nvSpPr>
          <p:cNvPr id="214" name="Textfeld 213">
            <a:extLst>
              <a:ext uri="{FF2B5EF4-FFF2-40B4-BE49-F238E27FC236}">
                <a16:creationId xmlns:a16="http://schemas.microsoft.com/office/drawing/2014/main" id="{C6F43862-78B7-53AA-FBB9-D618817C2D8C}"/>
              </a:ext>
            </a:extLst>
          </p:cNvPr>
          <p:cNvSpPr txBox="1"/>
          <p:nvPr/>
        </p:nvSpPr>
        <p:spPr>
          <a:xfrm>
            <a:off x="24339346" y="19763017"/>
            <a:ext cx="1155465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Zwischen [reines]</a:t>
            </a:r>
          </a:p>
        </p:txBody>
      </p:sp>
      <p:sp>
        <p:nvSpPr>
          <p:cNvPr id="218" name="Textfeld 217">
            <a:extLst>
              <a:ext uri="{FF2B5EF4-FFF2-40B4-BE49-F238E27FC236}">
                <a16:creationId xmlns:a16="http://schemas.microsoft.com/office/drawing/2014/main" id="{834093A5-4415-4883-B8BC-B29CCA8D60FD}"/>
              </a:ext>
            </a:extLst>
          </p:cNvPr>
          <p:cNvSpPr txBox="1"/>
          <p:nvPr/>
        </p:nvSpPr>
        <p:spPr>
          <a:xfrm>
            <a:off x="21839986" y="16897897"/>
            <a:ext cx="2615654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Medium des Klanges</a:t>
            </a:r>
          </a:p>
        </p:txBody>
      </p:sp>
      <p:sp>
        <p:nvSpPr>
          <p:cNvPr id="220" name="Textfeld 219">
            <a:extLst>
              <a:ext uri="{FF2B5EF4-FFF2-40B4-BE49-F238E27FC236}">
                <a16:creationId xmlns:a16="http://schemas.microsoft.com/office/drawing/2014/main" id="{9A615A69-74CC-D518-EE0D-D67B5C973CBB}"/>
              </a:ext>
            </a:extLst>
          </p:cNvPr>
          <p:cNvSpPr txBox="1"/>
          <p:nvPr/>
        </p:nvSpPr>
        <p:spPr>
          <a:xfrm>
            <a:off x="37382183" y="20059111"/>
            <a:ext cx="2333492" cy="24006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Melodie</a:t>
            </a:r>
          </a:p>
          <a:p>
            <a:r>
              <a:rPr lang="de-DE" sz="1000" dirty="0"/>
              <a:t>Melodie [als kontinuierlicher Strom]</a:t>
            </a:r>
          </a:p>
          <a:p>
            <a:r>
              <a:rPr lang="de-DE" sz="1000" dirty="0"/>
              <a:t>Melodie [als Spannungsverlauf]</a:t>
            </a:r>
          </a:p>
          <a:p>
            <a:r>
              <a:rPr lang="de-DE" sz="1000" dirty="0"/>
              <a:t>Melodie [ist Bewegung]</a:t>
            </a:r>
          </a:p>
          <a:p>
            <a:r>
              <a:rPr lang="de-DE" sz="1000" dirty="0"/>
              <a:t>Melodie [ist keine Bewegung?]</a:t>
            </a:r>
          </a:p>
          <a:p>
            <a:r>
              <a:rPr lang="de-DE" sz="1000" dirty="0"/>
              <a:t>melodiöse Verbindung</a:t>
            </a:r>
          </a:p>
          <a:p>
            <a:r>
              <a:rPr lang="de-DE" sz="1000" dirty="0"/>
              <a:t>melodische Anfangsenergie</a:t>
            </a:r>
          </a:p>
          <a:p>
            <a:r>
              <a:rPr lang="de-DE" sz="1000" dirty="0"/>
              <a:t>melodische Bewegung</a:t>
            </a:r>
          </a:p>
          <a:p>
            <a:r>
              <a:rPr lang="de-DE" sz="1000" dirty="0"/>
              <a:t>melodische Linie</a:t>
            </a:r>
          </a:p>
          <a:p>
            <a:r>
              <a:rPr lang="de-DE" sz="1000" dirty="0"/>
              <a:t>melodische Stimmzüge</a:t>
            </a:r>
          </a:p>
          <a:p>
            <a:r>
              <a:rPr lang="de-DE" sz="1000" dirty="0"/>
              <a:t>melodische Urbewegung</a:t>
            </a:r>
          </a:p>
          <a:p>
            <a:r>
              <a:rPr lang="de-DE" sz="1000" dirty="0"/>
              <a:t>melodischer </a:t>
            </a:r>
            <a:r>
              <a:rPr lang="de-DE" sz="1000" dirty="0" err="1"/>
              <a:t>Fluß</a:t>
            </a:r>
            <a:endParaRPr lang="de-DE" sz="1000" dirty="0"/>
          </a:p>
          <a:p>
            <a:r>
              <a:rPr lang="de-DE" sz="1000" dirty="0"/>
              <a:t>Motivbewegung</a:t>
            </a:r>
          </a:p>
          <a:p>
            <a:r>
              <a:rPr lang="de-DE" sz="1000" dirty="0"/>
              <a:t>Motivbildung [aus der Bewegung]</a:t>
            </a:r>
          </a:p>
          <a:p>
            <a:r>
              <a:rPr lang="de-DE" sz="1000" dirty="0"/>
              <a:t>Motivik</a:t>
            </a:r>
          </a:p>
        </p:txBody>
      </p:sp>
      <p:sp>
        <p:nvSpPr>
          <p:cNvPr id="221" name="Textfeld 220">
            <a:extLst>
              <a:ext uri="{FF2B5EF4-FFF2-40B4-BE49-F238E27FC236}">
                <a16:creationId xmlns:a16="http://schemas.microsoft.com/office/drawing/2014/main" id="{0815ED1C-6290-B020-672E-C3FF52E1E3EF}"/>
              </a:ext>
            </a:extLst>
          </p:cNvPr>
          <p:cNvSpPr txBox="1"/>
          <p:nvPr/>
        </p:nvSpPr>
        <p:spPr>
          <a:xfrm>
            <a:off x="35495376" y="20025143"/>
            <a:ext cx="190789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Melodie</a:t>
            </a:r>
          </a:p>
        </p:txBody>
      </p:sp>
      <p:sp>
        <p:nvSpPr>
          <p:cNvPr id="222" name="Textfeld 221">
            <a:extLst>
              <a:ext uri="{FF2B5EF4-FFF2-40B4-BE49-F238E27FC236}">
                <a16:creationId xmlns:a16="http://schemas.microsoft.com/office/drawing/2014/main" id="{7B93D2A3-5845-5056-81FD-4439500BFD5A}"/>
              </a:ext>
            </a:extLst>
          </p:cNvPr>
          <p:cNvSpPr txBox="1"/>
          <p:nvPr/>
        </p:nvSpPr>
        <p:spPr>
          <a:xfrm>
            <a:off x="27447538" y="8533711"/>
            <a:ext cx="162063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spüren</a:t>
            </a:r>
          </a:p>
        </p:txBody>
      </p:sp>
      <p:sp>
        <p:nvSpPr>
          <p:cNvPr id="223" name="Textfeld 222">
            <a:extLst>
              <a:ext uri="{FF2B5EF4-FFF2-40B4-BE49-F238E27FC236}">
                <a16:creationId xmlns:a16="http://schemas.microsoft.com/office/drawing/2014/main" id="{373430BB-4767-4E9A-E295-FB8F0088B577}"/>
              </a:ext>
            </a:extLst>
          </p:cNvPr>
          <p:cNvSpPr txBox="1"/>
          <p:nvPr/>
        </p:nvSpPr>
        <p:spPr>
          <a:xfrm>
            <a:off x="27481508" y="9142483"/>
            <a:ext cx="2878951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spüren / Gespür</a:t>
            </a:r>
          </a:p>
          <a:p>
            <a:r>
              <a:rPr lang="de-AT" sz="1000" dirty="0"/>
              <a:t>spüren [musikalisches Gespür]</a:t>
            </a:r>
          </a:p>
          <a:p>
            <a:r>
              <a:rPr lang="de-AT" sz="1000" dirty="0"/>
              <a:t>spüren [Verspüren der eigenen Kraft]</a:t>
            </a:r>
          </a:p>
          <a:p>
            <a:r>
              <a:rPr lang="de-AT" sz="1000" dirty="0"/>
              <a:t>spüren [Verspüren verschiedener Energieströme]</a:t>
            </a:r>
          </a:p>
          <a:p>
            <a:r>
              <a:rPr lang="de-AT" sz="1000" dirty="0"/>
              <a:t>spüren [verspüren]</a:t>
            </a:r>
          </a:p>
        </p:txBody>
      </p:sp>
      <p:cxnSp>
        <p:nvCxnSpPr>
          <p:cNvPr id="90" name="Gerader Verbinder 89">
            <a:extLst>
              <a:ext uri="{FF2B5EF4-FFF2-40B4-BE49-F238E27FC236}">
                <a16:creationId xmlns:a16="http://schemas.microsoft.com/office/drawing/2014/main" id="{E058048D-F550-674E-6B83-245D1D1E775D}"/>
              </a:ext>
            </a:extLst>
          </p:cNvPr>
          <p:cNvCxnSpPr/>
          <p:nvPr/>
        </p:nvCxnSpPr>
        <p:spPr>
          <a:xfrm>
            <a:off x="29298847" y="9916138"/>
            <a:ext cx="0" cy="157858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4" name="Textfeld 223">
            <a:extLst>
              <a:ext uri="{FF2B5EF4-FFF2-40B4-BE49-F238E27FC236}">
                <a16:creationId xmlns:a16="http://schemas.microsoft.com/office/drawing/2014/main" id="{9C62C337-4A62-76A3-FA8F-5D9362A1DD0C}"/>
              </a:ext>
            </a:extLst>
          </p:cNvPr>
          <p:cNvSpPr txBox="1"/>
          <p:nvPr/>
        </p:nvSpPr>
        <p:spPr>
          <a:xfrm>
            <a:off x="34667981" y="13097233"/>
            <a:ext cx="2267572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Gemütsbewegungen</a:t>
            </a:r>
          </a:p>
        </p:txBody>
      </p:sp>
      <p:sp>
        <p:nvSpPr>
          <p:cNvPr id="225" name="Textfeld 224">
            <a:extLst>
              <a:ext uri="{FF2B5EF4-FFF2-40B4-BE49-F238E27FC236}">
                <a16:creationId xmlns:a16="http://schemas.microsoft.com/office/drawing/2014/main" id="{681C876B-C490-9836-FB68-01A5ABA10386}"/>
              </a:ext>
            </a:extLst>
          </p:cNvPr>
          <p:cNvSpPr txBox="1"/>
          <p:nvPr/>
        </p:nvSpPr>
        <p:spPr>
          <a:xfrm>
            <a:off x="31024235" y="15535633"/>
            <a:ext cx="2267572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dynamische Wirkung</a:t>
            </a:r>
          </a:p>
          <a:p>
            <a:r>
              <a:rPr lang="de-DE" sz="1000" dirty="0"/>
              <a:t>Kraftwirkung</a:t>
            </a:r>
          </a:p>
          <a:p>
            <a:r>
              <a:rPr lang="de-DE" sz="1000" dirty="0"/>
              <a:t>Spannungswirkung</a:t>
            </a:r>
          </a:p>
        </p:txBody>
      </p:sp>
      <p:sp>
        <p:nvSpPr>
          <p:cNvPr id="228" name="Textfeld 227">
            <a:extLst>
              <a:ext uri="{FF2B5EF4-FFF2-40B4-BE49-F238E27FC236}">
                <a16:creationId xmlns:a16="http://schemas.microsoft.com/office/drawing/2014/main" id="{01ED7D70-9268-A6F1-6E52-18171B3A3B09}"/>
              </a:ext>
            </a:extLst>
          </p:cNvPr>
          <p:cNvSpPr txBox="1"/>
          <p:nvPr/>
        </p:nvSpPr>
        <p:spPr>
          <a:xfrm>
            <a:off x="27353155" y="15631227"/>
            <a:ext cx="2673548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Bewegungscharakter</a:t>
            </a:r>
          </a:p>
          <a:p>
            <a:r>
              <a:rPr lang="de-DE" sz="1000" dirty="0"/>
              <a:t>Bewegungscharakter [ausgeprägter]</a:t>
            </a:r>
          </a:p>
          <a:p>
            <a:r>
              <a:rPr lang="de-DE" sz="1000" dirty="0"/>
              <a:t>Bewegungscharakter [der Motive]</a:t>
            </a:r>
          </a:p>
          <a:p>
            <a:r>
              <a:rPr lang="de-DE" sz="1000" dirty="0"/>
              <a:t>Bewegungscharakter [einer melodischen Linie]</a:t>
            </a:r>
          </a:p>
          <a:p>
            <a:r>
              <a:rPr lang="de-DE" sz="1000" dirty="0"/>
              <a:t>Bewegungscharakter [marschartiger]</a:t>
            </a:r>
          </a:p>
        </p:txBody>
      </p:sp>
      <p:sp>
        <p:nvSpPr>
          <p:cNvPr id="229" name="Textfeld 228">
            <a:extLst>
              <a:ext uri="{FF2B5EF4-FFF2-40B4-BE49-F238E27FC236}">
                <a16:creationId xmlns:a16="http://schemas.microsoft.com/office/drawing/2014/main" id="{58CC645A-9518-D2B2-5B31-CC718C0DEB93}"/>
              </a:ext>
            </a:extLst>
          </p:cNvPr>
          <p:cNvSpPr txBox="1"/>
          <p:nvPr/>
        </p:nvSpPr>
        <p:spPr>
          <a:xfrm>
            <a:off x="27219788" y="28150598"/>
            <a:ext cx="1918306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Stimme</a:t>
            </a:r>
          </a:p>
          <a:p>
            <a:r>
              <a:rPr lang="de-DE" sz="1000" dirty="0"/>
              <a:t>Stimme [spannungssteigernde, </a:t>
            </a:r>
          </a:p>
          <a:p>
            <a:r>
              <a:rPr lang="de-DE" sz="1000" dirty="0"/>
              <a:t>aufwärtsgerichtete]</a:t>
            </a:r>
          </a:p>
          <a:p>
            <a:r>
              <a:rPr lang="de-DE" sz="1000" dirty="0"/>
              <a:t>Stimmenergie</a:t>
            </a:r>
          </a:p>
          <a:p>
            <a:r>
              <a:rPr lang="de-DE" sz="1000" dirty="0"/>
              <a:t>Anstrengung [stimmliche]</a:t>
            </a:r>
          </a:p>
        </p:txBody>
      </p:sp>
      <p:sp>
        <p:nvSpPr>
          <p:cNvPr id="230" name="Textfeld 229">
            <a:extLst>
              <a:ext uri="{FF2B5EF4-FFF2-40B4-BE49-F238E27FC236}">
                <a16:creationId xmlns:a16="http://schemas.microsoft.com/office/drawing/2014/main" id="{A5F09DF8-B16E-EAC1-3942-C19FDDB9D1F4}"/>
              </a:ext>
            </a:extLst>
          </p:cNvPr>
          <p:cNvSpPr txBox="1"/>
          <p:nvPr/>
        </p:nvSpPr>
        <p:spPr>
          <a:xfrm>
            <a:off x="33632365" y="5283765"/>
            <a:ext cx="3344334" cy="10300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sinnlich wahrnehmbare Bewegung</a:t>
            </a:r>
          </a:p>
          <a:p>
            <a:r>
              <a:rPr lang="de-DE" sz="1000" dirty="0"/>
              <a:t>sinnliche </a:t>
            </a:r>
            <a:r>
              <a:rPr lang="de-DE" sz="1000" dirty="0" err="1"/>
              <a:t>Erformung</a:t>
            </a:r>
            <a:endParaRPr lang="de-DE" sz="1000" dirty="0"/>
          </a:p>
          <a:p>
            <a:r>
              <a:rPr lang="de-DE" sz="1000" dirty="0"/>
              <a:t>sinnliche Form</a:t>
            </a:r>
          </a:p>
          <a:p>
            <a:r>
              <a:rPr lang="de-DE" sz="1000" dirty="0"/>
              <a:t>sinnliche Gestalt</a:t>
            </a:r>
          </a:p>
          <a:p>
            <a:r>
              <a:rPr lang="de-DE" sz="1000" dirty="0"/>
              <a:t>Sinnlichkeit</a:t>
            </a:r>
          </a:p>
          <a:p>
            <a:r>
              <a:rPr lang="de-DE" sz="1000" dirty="0"/>
              <a:t>Sinnlichkeit [Klangsinnlichkeit]</a:t>
            </a:r>
          </a:p>
        </p:txBody>
      </p:sp>
      <p:sp>
        <p:nvSpPr>
          <p:cNvPr id="231" name="Textfeld 230">
            <a:extLst>
              <a:ext uri="{FF2B5EF4-FFF2-40B4-BE49-F238E27FC236}">
                <a16:creationId xmlns:a16="http://schemas.microsoft.com/office/drawing/2014/main" id="{3AFADE92-8A7B-CB82-1BE2-9D1B407105D5}"/>
              </a:ext>
            </a:extLst>
          </p:cNvPr>
          <p:cNvSpPr txBox="1"/>
          <p:nvPr/>
        </p:nvSpPr>
        <p:spPr>
          <a:xfrm>
            <a:off x="17740278" y="27526890"/>
            <a:ext cx="4209759" cy="10118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Sinn</a:t>
            </a:r>
          </a:p>
          <a:p>
            <a:r>
              <a:rPr lang="de-DE" sz="1000" dirty="0"/>
              <a:t>Sinn [als Spannungsverlauf]</a:t>
            </a:r>
          </a:p>
          <a:p>
            <a:r>
              <a:rPr lang="de-DE" sz="1000" dirty="0"/>
              <a:t>Sinn [dynamischer]</a:t>
            </a:r>
          </a:p>
          <a:p>
            <a:r>
              <a:rPr lang="de-DE" sz="1000" dirty="0"/>
              <a:t>Sinn [Primärer Sinn als Bewegung]</a:t>
            </a:r>
          </a:p>
          <a:p>
            <a:r>
              <a:rPr lang="de-DE" sz="1000" dirty="0"/>
              <a:t>Sinn [Richtungssinn der </a:t>
            </a:r>
            <a:r>
              <a:rPr lang="de-DE" sz="1000" dirty="0" err="1"/>
              <a:t>toanalen</a:t>
            </a:r>
            <a:r>
              <a:rPr lang="de-DE" sz="1000" dirty="0"/>
              <a:t> Bewegung]</a:t>
            </a:r>
          </a:p>
          <a:p>
            <a:r>
              <a:rPr lang="de-DE" sz="1000" dirty="0"/>
              <a:t>Sinnzusammenhänge [dynamische]</a:t>
            </a:r>
          </a:p>
        </p:txBody>
      </p:sp>
      <p:sp>
        <p:nvSpPr>
          <p:cNvPr id="232" name="Textfeld 231">
            <a:extLst>
              <a:ext uri="{FF2B5EF4-FFF2-40B4-BE49-F238E27FC236}">
                <a16:creationId xmlns:a16="http://schemas.microsoft.com/office/drawing/2014/main" id="{4465A6C0-C658-DB6D-385F-DE5349000FF2}"/>
              </a:ext>
            </a:extLst>
          </p:cNvPr>
          <p:cNvSpPr txBox="1"/>
          <p:nvPr/>
        </p:nvSpPr>
        <p:spPr>
          <a:xfrm>
            <a:off x="25261546" y="20351998"/>
            <a:ext cx="138852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Raum</a:t>
            </a:r>
          </a:p>
        </p:txBody>
      </p:sp>
      <p:sp>
        <p:nvSpPr>
          <p:cNvPr id="235" name="Textfeld 234">
            <a:extLst>
              <a:ext uri="{FF2B5EF4-FFF2-40B4-BE49-F238E27FC236}">
                <a16:creationId xmlns:a16="http://schemas.microsoft.com/office/drawing/2014/main" id="{E8A1D9A2-B049-2FEF-943E-6D469A8C7B4B}"/>
              </a:ext>
            </a:extLst>
          </p:cNvPr>
          <p:cNvSpPr txBox="1"/>
          <p:nvPr/>
        </p:nvSpPr>
        <p:spPr>
          <a:xfrm>
            <a:off x="26570350" y="19837247"/>
            <a:ext cx="2371590" cy="209288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Raum</a:t>
            </a:r>
          </a:p>
          <a:p>
            <a:r>
              <a:rPr lang="de-DE" sz="1000" dirty="0"/>
              <a:t>Raum [allseits einströmender]</a:t>
            </a:r>
          </a:p>
          <a:p>
            <a:r>
              <a:rPr lang="de-DE" sz="1000" dirty="0"/>
              <a:t>Raum [</a:t>
            </a:r>
            <a:r>
              <a:rPr lang="de-DE" sz="1000" dirty="0" err="1"/>
              <a:t>Hörraum</a:t>
            </a:r>
            <a:r>
              <a:rPr lang="de-DE" sz="1000" dirty="0"/>
              <a:t>] [ortloser </a:t>
            </a:r>
            <a:r>
              <a:rPr lang="de-DE" sz="1000" dirty="0" err="1"/>
              <a:t>Hörraum</a:t>
            </a:r>
            <a:r>
              <a:rPr lang="de-DE" sz="1000" dirty="0"/>
              <a:t>]</a:t>
            </a:r>
          </a:p>
          <a:p>
            <a:r>
              <a:rPr lang="de-DE" sz="1000" dirty="0"/>
              <a:t>Raum [hör-räumliche Zustände]</a:t>
            </a:r>
          </a:p>
          <a:p>
            <a:r>
              <a:rPr lang="de-DE" sz="1000" dirty="0"/>
              <a:t>Raum [musikalischer]</a:t>
            </a:r>
          </a:p>
          <a:p>
            <a:r>
              <a:rPr lang="de-DE" sz="1000" dirty="0"/>
              <a:t>Raum [</a:t>
            </a:r>
            <a:r>
              <a:rPr lang="de-DE" sz="1000" dirty="0" err="1"/>
              <a:t>Sehraum</a:t>
            </a:r>
            <a:r>
              <a:rPr lang="de-DE" sz="1000" dirty="0"/>
              <a:t>]</a:t>
            </a:r>
          </a:p>
          <a:p>
            <a:r>
              <a:rPr lang="de-DE" sz="1000" dirty="0"/>
              <a:t>Raum [Weiträumigkeit]</a:t>
            </a:r>
          </a:p>
          <a:p>
            <a:r>
              <a:rPr lang="de-DE" sz="1000" dirty="0"/>
              <a:t>Raumbegriff [geometrisch]</a:t>
            </a:r>
          </a:p>
          <a:p>
            <a:r>
              <a:rPr lang="de-DE" sz="1000" dirty="0"/>
              <a:t>Raumbegriff [klassisch]</a:t>
            </a:r>
          </a:p>
          <a:p>
            <a:r>
              <a:rPr lang="de-DE" sz="1000" dirty="0" err="1"/>
              <a:t>Raumdurchmessung</a:t>
            </a:r>
            <a:r>
              <a:rPr lang="de-DE" sz="1000" dirty="0"/>
              <a:t> [als Aktivität]</a:t>
            </a:r>
          </a:p>
          <a:p>
            <a:r>
              <a:rPr lang="de-DE" sz="1000" dirty="0"/>
              <a:t>Raumgefühl</a:t>
            </a:r>
          </a:p>
          <a:p>
            <a:r>
              <a:rPr lang="de-DE" sz="1000" dirty="0"/>
              <a:t>Raumordnung [Bewegung und]</a:t>
            </a:r>
          </a:p>
          <a:p>
            <a:r>
              <a:rPr lang="de-DE" sz="1000" dirty="0"/>
              <a:t>Raumvorstellung</a:t>
            </a:r>
          </a:p>
        </p:txBody>
      </p:sp>
      <p:sp>
        <p:nvSpPr>
          <p:cNvPr id="236" name="Textfeld 235">
            <a:extLst>
              <a:ext uri="{FF2B5EF4-FFF2-40B4-BE49-F238E27FC236}">
                <a16:creationId xmlns:a16="http://schemas.microsoft.com/office/drawing/2014/main" id="{2541EBC1-91F4-04CC-98BF-A0D0E40AEB91}"/>
              </a:ext>
            </a:extLst>
          </p:cNvPr>
          <p:cNvSpPr txBox="1"/>
          <p:nvPr/>
        </p:nvSpPr>
        <p:spPr>
          <a:xfrm>
            <a:off x="15856455" y="25299857"/>
            <a:ext cx="2547121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Prozeß</a:t>
            </a:r>
            <a:endParaRPr lang="de-DE" sz="1000" dirty="0"/>
          </a:p>
          <a:p>
            <a:r>
              <a:rPr lang="de-DE" sz="1000" dirty="0" err="1"/>
              <a:t>Prozeß</a:t>
            </a:r>
            <a:r>
              <a:rPr lang="de-DE" sz="1000" dirty="0"/>
              <a:t> [</a:t>
            </a:r>
            <a:r>
              <a:rPr lang="de-DE" sz="1000" dirty="0" err="1"/>
              <a:t>Hörprozeß</a:t>
            </a:r>
            <a:r>
              <a:rPr lang="de-DE" sz="1000" dirty="0"/>
              <a:t>]</a:t>
            </a:r>
          </a:p>
          <a:p>
            <a:r>
              <a:rPr lang="de-DE" sz="1000" dirty="0" err="1"/>
              <a:t>Prozeß</a:t>
            </a:r>
            <a:r>
              <a:rPr lang="de-DE" sz="1000" dirty="0"/>
              <a:t> [</a:t>
            </a:r>
            <a:r>
              <a:rPr lang="de-DE" sz="1000" dirty="0" err="1"/>
              <a:t>Kompositionsprozeß</a:t>
            </a:r>
            <a:r>
              <a:rPr lang="de-DE" sz="1000" dirty="0"/>
              <a:t>]</a:t>
            </a:r>
          </a:p>
          <a:p>
            <a:r>
              <a:rPr lang="de-DE" sz="1000" dirty="0" err="1"/>
              <a:t>prozeßcharakter</a:t>
            </a:r>
            <a:r>
              <a:rPr lang="de-DE" sz="1000" dirty="0"/>
              <a:t> der Bewegung</a:t>
            </a:r>
          </a:p>
          <a:p>
            <a:r>
              <a:rPr lang="de-DE" sz="1000" dirty="0" err="1"/>
              <a:t>prozeßhafte</a:t>
            </a:r>
            <a:r>
              <a:rPr lang="de-DE" sz="1000" dirty="0"/>
              <a:t> Verwirklichung von Kraft</a:t>
            </a:r>
          </a:p>
        </p:txBody>
      </p:sp>
      <p:sp>
        <p:nvSpPr>
          <p:cNvPr id="237" name="Textfeld 236">
            <a:extLst>
              <a:ext uri="{FF2B5EF4-FFF2-40B4-BE49-F238E27FC236}">
                <a16:creationId xmlns:a16="http://schemas.microsoft.com/office/drawing/2014/main" id="{0D491400-6B24-77FB-171B-0F784E3B3F3B}"/>
              </a:ext>
            </a:extLst>
          </p:cNvPr>
          <p:cNvSpPr txBox="1"/>
          <p:nvPr/>
        </p:nvSpPr>
        <p:spPr>
          <a:xfrm>
            <a:off x="30950163" y="22882959"/>
            <a:ext cx="1129588" cy="25008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Nichtfigürliches</a:t>
            </a:r>
          </a:p>
        </p:txBody>
      </p:sp>
      <p:sp>
        <p:nvSpPr>
          <p:cNvPr id="239" name="Textfeld 238">
            <a:extLst>
              <a:ext uri="{FF2B5EF4-FFF2-40B4-BE49-F238E27FC236}">
                <a16:creationId xmlns:a16="http://schemas.microsoft.com/office/drawing/2014/main" id="{AB672874-141A-CD47-EC7E-4FD4A78AA579}"/>
              </a:ext>
            </a:extLst>
          </p:cNvPr>
          <p:cNvSpPr txBox="1"/>
          <p:nvPr/>
        </p:nvSpPr>
        <p:spPr>
          <a:xfrm>
            <a:off x="27539309" y="26686654"/>
            <a:ext cx="1598784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Intonation</a:t>
            </a:r>
          </a:p>
          <a:p>
            <a:r>
              <a:rPr lang="de-DE" sz="1000" dirty="0"/>
              <a:t>Intonationen [Netz von]</a:t>
            </a:r>
          </a:p>
          <a:p>
            <a:r>
              <a:rPr lang="de-DE" sz="1000" dirty="0"/>
              <a:t>Intonationstheorie</a:t>
            </a:r>
          </a:p>
          <a:p>
            <a:r>
              <a:rPr lang="de-DE" sz="1000" dirty="0"/>
              <a:t>Intonationsverlauf</a:t>
            </a:r>
          </a:p>
          <a:p>
            <a:r>
              <a:rPr lang="de-DE" sz="1000" dirty="0"/>
              <a:t>intonatorischer Verlauf</a:t>
            </a:r>
          </a:p>
        </p:txBody>
      </p:sp>
      <p:sp>
        <p:nvSpPr>
          <p:cNvPr id="242" name="Textfeld 241">
            <a:extLst>
              <a:ext uri="{FF2B5EF4-FFF2-40B4-BE49-F238E27FC236}">
                <a16:creationId xmlns:a16="http://schemas.microsoft.com/office/drawing/2014/main" id="{81778A49-6340-C5AA-D379-360E4F4F5C80}"/>
              </a:ext>
            </a:extLst>
          </p:cNvPr>
          <p:cNvSpPr txBox="1"/>
          <p:nvPr/>
        </p:nvSpPr>
        <p:spPr>
          <a:xfrm>
            <a:off x="717311" y="25068659"/>
            <a:ext cx="3108622" cy="224676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fließen</a:t>
            </a:r>
          </a:p>
          <a:p>
            <a:r>
              <a:rPr lang="de-DE" sz="1000" dirty="0"/>
              <a:t>fließen [monotones]</a:t>
            </a:r>
          </a:p>
          <a:p>
            <a:r>
              <a:rPr lang="de-DE" sz="1000" dirty="0"/>
              <a:t>fließend [frei]</a:t>
            </a:r>
          </a:p>
          <a:p>
            <a:r>
              <a:rPr lang="de-DE" sz="1000" dirty="0"/>
              <a:t>fließende Bewegung</a:t>
            </a:r>
          </a:p>
          <a:p>
            <a:r>
              <a:rPr lang="de-DE" sz="1000" dirty="0"/>
              <a:t>fließende dramatische Entwicklung</a:t>
            </a:r>
          </a:p>
          <a:p>
            <a:r>
              <a:rPr lang="de-DE" sz="1000" dirty="0"/>
              <a:t>fließende Energie</a:t>
            </a:r>
          </a:p>
          <a:p>
            <a:r>
              <a:rPr lang="de-DE" sz="1000" dirty="0"/>
              <a:t>fließende Übergänge</a:t>
            </a:r>
          </a:p>
          <a:p>
            <a:r>
              <a:rPr lang="de-DE" sz="1000" dirty="0"/>
              <a:t>fließender Energiestrom</a:t>
            </a:r>
          </a:p>
          <a:p>
            <a:r>
              <a:rPr lang="de-DE" sz="1000" dirty="0"/>
              <a:t>fließender Übergang</a:t>
            </a:r>
          </a:p>
          <a:p>
            <a:r>
              <a:rPr lang="de-DE" sz="1000" dirty="0"/>
              <a:t>Fluss der Musik</a:t>
            </a:r>
          </a:p>
          <a:p>
            <a:r>
              <a:rPr lang="de-DE" sz="1000" dirty="0"/>
              <a:t>fluten [Ausfluten und </a:t>
            </a:r>
            <a:r>
              <a:rPr lang="de-DE" sz="1000" dirty="0" err="1"/>
              <a:t>Abfluten</a:t>
            </a:r>
            <a:r>
              <a:rPr lang="de-DE" sz="1000" dirty="0"/>
              <a:t>] [Ausfluten]</a:t>
            </a:r>
          </a:p>
          <a:p>
            <a:r>
              <a:rPr lang="de-DE" sz="1000" dirty="0"/>
              <a:t>fluten [durchflutet]</a:t>
            </a:r>
          </a:p>
          <a:p>
            <a:r>
              <a:rPr lang="de-DE" sz="1000" dirty="0"/>
              <a:t>fluten [</a:t>
            </a:r>
            <a:r>
              <a:rPr lang="de-DE" sz="1000" dirty="0" err="1"/>
              <a:t>Ineinanderfluten</a:t>
            </a:r>
            <a:r>
              <a:rPr lang="de-DE" sz="1000" dirty="0"/>
              <a:t>]</a:t>
            </a:r>
          </a:p>
          <a:p>
            <a:r>
              <a:rPr lang="de-DE" sz="1000" dirty="0"/>
              <a:t>Verflüssigung</a:t>
            </a:r>
          </a:p>
        </p:txBody>
      </p:sp>
      <p:sp>
        <p:nvSpPr>
          <p:cNvPr id="245" name="Textfeld 244">
            <a:extLst>
              <a:ext uri="{FF2B5EF4-FFF2-40B4-BE49-F238E27FC236}">
                <a16:creationId xmlns:a16="http://schemas.microsoft.com/office/drawing/2014/main" id="{3DD77032-223D-E172-E1CF-4964F2AE3EB7}"/>
              </a:ext>
            </a:extLst>
          </p:cNvPr>
          <p:cNvSpPr txBox="1"/>
          <p:nvPr/>
        </p:nvSpPr>
        <p:spPr>
          <a:xfrm>
            <a:off x="6925110" y="6363513"/>
            <a:ext cx="1648472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Feld</a:t>
            </a:r>
          </a:p>
          <a:p>
            <a:r>
              <a:rPr lang="de-DE" sz="1000" dirty="0"/>
              <a:t>Feld [Kraftfeld]</a:t>
            </a:r>
          </a:p>
          <a:p>
            <a:r>
              <a:rPr lang="de-DE" sz="1000" dirty="0"/>
              <a:t>Feld [Kraftfeldauffassung]</a:t>
            </a:r>
          </a:p>
        </p:txBody>
      </p:sp>
      <p:cxnSp>
        <p:nvCxnSpPr>
          <p:cNvPr id="115" name="Gerader Verbinder 114">
            <a:extLst>
              <a:ext uri="{FF2B5EF4-FFF2-40B4-BE49-F238E27FC236}">
                <a16:creationId xmlns:a16="http://schemas.microsoft.com/office/drawing/2014/main" id="{B06D748D-B665-1233-3769-B03BA8E954FE}"/>
              </a:ext>
            </a:extLst>
          </p:cNvPr>
          <p:cNvCxnSpPr>
            <a:stCxn id="373" idx="1"/>
          </p:cNvCxnSpPr>
          <p:nvPr/>
        </p:nvCxnSpPr>
        <p:spPr>
          <a:xfrm flipH="1">
            <a:off x="7962471" y="6178139"/>
            <a:ext cx="434362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0" name="Textfeld 249">
            <a:extLst>
              <a:ext uri="{FF2B5EF4-FFF2-40B4-BE49-F238E27FC236}">
                <a16:creationId xmlns:a16="http://schemas.microsoft.com/office/drawing/2014/main" id="{387D9E55-2391-4334-5F17-81F5756ADD0E}"/>
              </a:ext>
            </a:extLst>
          </p:cNvPr>
          <p:cNvSpPr txBox="1"/>
          <p:nvPr/>
        </p:nvSpPr>
        <p:spPr>
          <a:xfrm>
            <a:off x="408835" y="22572067"/>
            <a:ext cx="163074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Ereignis</a:t>
            </a:r>
          </a:p>
          <a:p>
            <a:r>
              <a:rPr lang="de-DE" sz="1000" dirty="0"/>
              <a:t>Ereignis [Klangereignis]</a:t>
            </a:r>
          </a:p>
          <a:p>
            <a:r>
              <a:rPr lang="de-DE" sz="1000" dirty="0"/>
              <a:t>Ereignis [Naturereignis]</a:t>
            </a:r>
          </a:p>
        </p:txBody>
      </p:sp>
      <p:sp>
        <p:nvSpPr>
          <p:cNvPr id="251" name="Textfeld 250">
            <a:extLst>
              <a:ext uri="{FF2B5EF4-FFF2-40B4-BE49-F238E27FC236}">
                <a16:creationId xmlns:a16="http://schemas.microsoft.com/office/drawing/2014/main" id="{52B1FCAE-685B-25E6-A7D4-6B7637C84730}"/>
              </a:ext>
            </a:extLst>
          </p:cNvPr>
          <p:cNvSpPr txBox="1"/>
          <p:nvPr/>
        </p:nvSpPr>
        <p:spPr>
          <a:xfrm>
            <a:off x="25770384" y="6597982"/>
            <a:ext cx="2510890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gefühlsmäßige Einsicht</a:t>
            </a:r>
          </a:p>
        </p:txBody>
      </p:sp>
      <p:sp>
        <p:nvSpPr>
          <p:cNvPr id="252" name="Textfeld 251">
            <a:extLst>
              <a:ext uri="{FF2B5EF4-FFF2-40B4-BE49-F238E27FC236}">
                <a16:creationId xmlns:a16="http://schemas.microsoft.com/office/drawing/2014/main" id="{5AFEF8E1-D46F-835F-3B3E-DDE10226C331}"/>
              </a:ext>
            </a:extLst>
          </p:cNvPr>
          <p:cNvSpPr txBox="1"/>
          <p:nvPr/>
        </p:nvSpPr>
        <p:spPr>
          <a:xfrm>
            <a:off x="32276100" y="2618082"/>
            <a:ext cx="1015707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körperlich …..</a:t>
            </a:r>
          </a:p>
        </p:txBody>
      </p:sp>
      <p:sp>
        <p:nvSpPr>
          <p:cNvPr id="253" name="Textfeld 252">
            <a:extLst>
              <a:ext uri="{FF2B5EF4-FFF2-40B4-BE49-F238E27FC236}">
                <a16:creationId xmlns:a16="http://schemas.microsoft.com/office/drawing/2014/main" id="{134AFB7B-F8E7-29EE-FFE2-23AF5D6B1EED}"/>
              </a:ext>
            </a:extLst>
          </p:cNvPr>
          <p:cNvSpPr txBox="1"/>
          <p:nvPr/>
        </p:nvSpPr>
        <p:spPr>
          <a:xfrm>
            <a:off x="6266626" y="12636985"/>
            <a:ext cx="2521450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Ekstase [Kontemplation und Ekstase]          </a:t>
            </a:r>
          </a:p>
        </p:txBody>
      </p:sp>
      <p:sp>
        <p:nvSpPr>
          <p:cNvPr id="256" name="Textfeld 255">
            <a:extLst>
              <a:ext uri="{FF2B5EF4-FFF2-40B4-BE49-F238E27FC236}">
                <a16:creationId xmlns:a16="http://schemas.microsoft.com/office/drawing/2014/main" id="{BE0CDBFD-9CD9-FB09-1F23-20BFFDBEDA30}"/>
              </a:ext>
            </a:extLst>
          </p:cNvPr>
          <p:cNvSpPr txBox="1"/>
          <p:nvPr/>
        </p:nvSpPr>
        <p:spPr>
          <a:xfrm>
            <a:off x="127172" y="20776565"/>
            <a:ext cx="1630740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Zeit [des Ablaufs]</a:t>
            </a:r>
          </a:p>
          <a:p>
            <a:r>
              <a:rPr lang="de-DE" sz="1000" dirty="0"/>
              <a:t>Zeitgestalt</a:t>
            </a:r>
          </a:p>
          <a:p>
            <a:r>
              <a:rPr lang="de-DE" sz="1000" dirty="0"/>
              <a:t>Zeitgestalt [reine]</a:t>
            </a:r>
          </a:p>
          <a:p>
            <a:r>
              <a:rPr lang="de-DE" sz="1000" dirty="0"/>
              <a:t>Tempo</a:t>
            </a:r>
          </a:p>
        </p:txBody>
      </p:sp>
      <p:sp>
        <p:nvSpPr>
          <p:cNvPr id="257" name="Textfeld 256">
            <a:extLst>
              <a:ext uri="{FF2B5EF4-FFF2-40B4-BE49-F238E27FC236}">
                <a16:creationId xmlns:a16="http://schemas.microsoft.com/office/drawing/2014/main" id="{8DB7B3C2-94C7-D8C1-708C-10892F1AA86F}"/>
              </a:ext>
            </a:extLst>
          </p:cNvPr>
          <p:cNvSpPr txBox="1"/>
          <p:nvPr/>
        </p:nvSpPr>
        <p:spPr>
          <a:xfrm>
            <a:off x="25344362" y="22905752"/>
            <a:ext cx="2615654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Relationen [quasiräumliche]</a:t>
            </a:r>
          </a:p>
        </p:txBody>
      </p:sp>
      <p:cxnSp>
        <p:nvCxnSpPr>
          <p:cNvPr id="260" name="Gerader Verbinder 259">
            <a:extLst>
              <a:ext uri="{FF2B5EF4-FFF2-40B4-BE49-F238E27FC236}">
                <a16:creationId xmlns:a16="http://schemas.microsoft.com/office/drawing/2014/main" id="{34748DF8-051F-7102-2CF2-B548CEAB5263}"/>
              </a:ext>
            </a:extLst>
          </p:cNvPr>
          <p:cNvCxnSpPr>
            <a:cxnSpLocks/>
          </p:cNvCxnSpPr>
          <p:nvPr/>
        </p:nvCxnSpPr>
        <p:spPr>
          <a:xfrm>
            <a:off x="536122" y="25099407"/>
            <a:ext cx="0" cy="230137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feld 261">
            <a:extLst>
              <a:ext uri="{FF2B5EF4-FFF2-40B4-BE49-F238E27FC236}">
                <a16:creationId xmlns:a16="http://schemas.microsoft.com/office/drawing/2014/main" id="{C28FB2D7-A8F7-8185-5739-AE8C82366902}"/>
              </a:ext>
            </a:extLst>
          </p:cNvPr>
          <p:cNvSpPr txBox="1"/>
          <p:nvPr/>
        </p:nvSpPr>
        <p:spPr>
          <a:xfrm>
            <a:off x="230030" y="28038012"/>
            <a:ext cx="3108622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Übergang</a:t>
            </a:r>
          </a:p>
        </p:txBody>
      </p:sp>
      <p:cxnSp>
        <p:nvCxnSpPr>
          <p:cNvPr id="133" name="Gerader Verbinder 132">
            <a:extLst>
              <a:ext uri="{FF2B5EF4-FFF2-40B4-BE49-F238E27FC236}">
                <a16:creationId xmlns:a16="http://schemas.microsoft.com/office/drawing/2014/main" id="{C44166A7-9CC7-965A-D50A-5CE9C2B54F0E}"/>
              </a:ext>
            </a:extLst>
          </p:cNvPr>
          <p:cNvCxnSpPr/>
          <p:nvPr/>
        </p:nvCxnSpPr>
        <p:spPr>
          <a:xfrm flipV="1">
            <a:off x="18412115" y="14943372"/>
            <a:ext cx="0" cy="64468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Gerader Verbinder 139">
            <a:extLst>
              <a:ext uri="{FF2B5EF4-FFF2-40B4-BE49-F238E27FC236}">
                <a16:creationId xmlns:a16="http://schemas.microsoft.com/office/drawing/2014/main" id="{86D0AD39-62A6-15F3-0580-4A0EB67AE6B9}"/>
              </a:ext>
            </a:extLst>
          </p:cNvPr>
          <p:cNvCxnSpPr>
            <a:cxnSpLocks/>
          </p:cNvCxnSpPr>
          <p:nvPr/>
        </p:nvCxnSpPr>
        <p:spPr>
          <a:xfrm flipH="1" flipV="1">
            <a:off x="13538200" y="8864600"/>
            <a:ext cx="4865376" cy="608120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2" name="Gerader Verbinder 271">
            <a:extLst>
              <a:ext uri="{FF2B5EF4-FFF2-40B4-BE49-F238E27FC236}">
                <a16:creationId xmlns:a16="http://schemas.microsoft.com/office/drawing/2014/main" id="{CEFDD3C7-C0EA-7CB4-F677-56180112A11F}"/>
              </a:ext>
            </a:extLst>
          </p:cNvPr>
          <p:cNvCxnSpPr>
            <a:cxnSpLocks/>
          </p:cNvCxnSpPr>
          <p:nvPr/>
        </p:nvCxnSpPr>
        <p:spPr>
          <a:xfrm flipH="1">
            <a:off x="15192045" y="8510149"/>
            <a:ext cx="616331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4" name="Gerader Verbinder 273">
            <a:extLst>
              <a:ext uri="{FF2B5EF4-FFF2-40B4-BE49-F238E27FC236}">
                <a16:creationId xmlns:a16="http://schemas.microsoft.com/office/drawing/2014/main" id="{A7CB0670-4892-D863-B6BD-400A29EBDE77}"/>
              </a:ext>
            </a:extLst>
          </p:cNvPr>
          <p:cNvCxnSpPr>
            <a:cxnSpLocks/>
          </p:cNvCxnSpPr>
          <p:nvPr/>
        </p:nvCxnSpPr>
        <p:spPr>
          <a:xfrm>
            <a:off x="39886004" y="12478865"/>
            <a:ext cx="0" cy="53182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9" name="Textfeld 278">
            <a:extLst>
              <a:ext uri="{FF2B5EF4-FFF2-40B4-BE49-F238E27FC236}">
                <a16:creationId xmlns:a16="http://schemas.microsoft.com/office/drawing/2014/main" id="{1B192035-AFC1-CA14-1FA9-A2A463F29A9E}"/>
              </a:ext>
            </a:extLst>
          </p:cNvPr>
          <p:cNvSpPr txBox="1"/>
          <p:nvPr/>
        </p:nvSpPr>
        <p:spPr>
          <a:xfrm>
            <a:off x="40602020" y="9896068"/>
            <a:ext cx="1884067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Dissonanz [Akkordspannung der]</a:t>
            </a:r>
          </a:p>
          <a:p>
            <a:r>
              <a:rPr lang="de-DE" sz="1000" dirty="0"/>
              <a:t>Dissonanztheorie [dynamische]</a:t>
            </a:r>
          </a:p>
        </p:txBody>
      </p:sp>
      <p:sp>
        <p:nvSpPr>
          <p:cNvPr id="281" name="Textfeld 280">
            <a:extLst>
              <a:ext uri="{FF2B5EF4-FFF2-40B4-BE49-F238E27FC236}">
                <a16:creationId xmlns:a16="http://schemas.microsoft.com/office/drawing/2014/main" id="{C0B0D77D-8000-C812-781B-6CDEB1DCD904}"/>
              </a:ext>
            </a:extLst>
          </p:cNvPr>
          <p:cNvSpPr txBox="1"/>
          <p:nvPr/>
        </p:nvSpPr>
        <p:spPr>
          <a:xfrm>
            <a:off x="9662319" y="651330"/>
            <a:ext cx="3009088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Drangbild der Entwicklung</a:t>
            </a:r>
          </a:p>
          <a:p>
            <a:r>
              <a:rPr lang="de-DE" sz="1000" dirty="0"/>
              <a:t>drängen [reines]</a:t>
            </a:r>
          </a:p>
          <a:p>
            <a:r>
              <a:rPr lang="de-DE" sz="1000" dirty="0"/>
              <a:t>drängen [Strom des Drängens]</a:t>
            </a:r>
          </a:p>
          <a:p>
            <a:r>
              <a:rPr lang="de-DE" sz="1000" dirty="0"/>
              <a:t>drängen [Vorwärtsdrängen]</a:t>
            </a:r>
          </a:p>
          <a:p>
            <a:r>
              <a:rPr lang="de-DE" sz="1000" dirty="0"/>
              <a:t>dringen [ineinander dringende Innenflutungen]</a:t>
            </a:r>
          </a:p>
          <a:p>
            <a:r>
              <a:rPr lang="de-DE" sz="1000" dirty="0"/>
              <a:t>Andrängen [aufwärtsgerichtetes]</a:t>
            </a:r>
          </a:p>
          <a:p>
            <a:r>
              <a:rPr lang="de-DE" sz="1000" dirty="0" err="1"/>
              <a:t>Stemmung</a:t>
            </a:r>
            <a:r>
              <a:rPr lang="de-DE" sz="1000" dirty="0"/>
              <a:t> und Gleichgewicht</a:t>
            </a:r>
          </a:p>
        </p:txBody>
      </p:sp>
      <p:sp>
        <p:nvSpPr>
          <p:cNvPr id="283" name="Textfeld 282">
            <a:extLst>
              <a:ext uri="{FF2B5EF4-FFF2-40B4-BE49-F238E27FC236}">
                <a16:creationId xmlns:a16="http://schemas.microsoft.com/office/drawing/2014/main" id="{37223457-0938-2A50-B6CC-2C7FBAF6F071}"/>
              </a:ext>
            </a:extLst>
          </p:cNvPr>
          <p:cNvSpPr txBox="1"/>
          <p:nvPr/>
        </p:nvSpPr>
        <p:spPr>
          <a:xfrm>
            <a:off x="9423583" y="9054947"/>
            <a:ext cx="287140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entladen</a:t>
            </a:r>
          </a:p>
          <a:p>
            <a:r>
              <a:rPr lang="de-DE" sz="1000" dirty="0"/>
              <a:t>entladen [entlädt sich]</a:t>
            </a:r>
          </a:p>
          <a:p>
            <a:r>
              <a:rPr lang="de-DE" sz="1000" dirty="0"/>
              <a:t>entladende Bewegungsspannungen</a:t>
            </a:r>
          </a:p>
          <a:p>
            <a:r>
              <a:rPr lang="de-DE" sz="1000" dirty="0"/>
              <a:t>Entladung von Kräften</a:t>
            </a:r>
          </a:p>
        </p:txBody>
      </p:sp>
      <p:sp>
        <p:nvSpPr>
          <p:cNvPr id="285" name="Textfeld 284">
            <a:extLst>
              <a:ext uri="{FF2B5EF4-FFF2-40B4-BE49-F238E27FC236}">
                <a16:creationId xmlns:a16="http://schemas.microsoft.com/office/drawing/2014/main" id="{17058972-F9D3-1A84-D640-00A3BF7D98D1}"/>
              </a:ext>
            </a:extLst>
          </p:cNvPr>
          <p:cNvSpPr txBox="1"/>
          <p:nvPr/>
        </p:nvSpPr>
        <p:spPr>
          <a:xfrm>
            <a:off x="7397993" y="9060769"/>
            <a:ext cx="1810474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entspannend</a:t>
            </a:r>
          </a:p>
          <a:p>
            <a:r>
              <a:rPr lang="de-DE" sz="1000" dirty="0"/>
              <a:t>entspannende Musik</a:t>
            </a:r>
          </a:p>
          <a:p>
            <a:r>
              <a:rPr lang="de-DE" sz="1000" dirty="0"/>
              <a:t>Entspannung</a:t>
            </a:r>
          </a:p>
          <a:p>
            <a:r>
              <a:rPr lang="de-DE" sz="1000" dirty="0"/>
              <a:t>Entspannung [musikalische]</a:t>
            </a:r>
          </a:p>
          <a:p>
            <a:r>
              <a:rPr lang="de-DE" sz="1000" dirty="0"/>
              <a:t>Entspannungsklang</a:t>
            </a:r>
          </a:p>
        </p:txBody>
      </p:sp>
      <p:sp>
        <p:nvSpPr>
          <p:cNvPr id="288" name="Textfeld 287">
            <a:extLst>
              <a:ext uri="{FF2B5EF4-FFF2-40B4-BE49-F238E27FC236}">
                <a16:creationId xmlns:a16="http://schemas.microsoft.com/office/drawing/2014/main" id="{93473804-25B1-1EB0-2257-1BE9956351AF}"/>
              </a:ext>
            </a:extLst>
          </p:cNvPr>
          <p:cNvSpPr txBox="1"/>
          <p:nvPr/>
        </p:nvSpPr>
        <p:spPr>
          <a:xfrm>
            <a:off x="20058343" y="24605331"/>
            <a:ext cx="2790353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Entwicklung</a:t>
            </a:r>
          </a:p>
          <a:p>
            <a:r>
              <a:rPr lang="de-DE" sz="1000" dirty="0"/>
              <a:t>Entwicklung [hörbare]</a:t>
            </a:r>
          </a:p>
          <a:p>
            <a:r>
              <a:rPr lang="de-DE" sz="1000" dirty="0"/>
              <a:t>Entwicklungsdynamik</a:t>
            </a:r>
          </a:p>
          <a:p>
            <a:r>
              <a:rPr lang="de-DE" sz="1000" dirty="0"/>
              <a:t>Entwicklungspotenz</a:t>
            </a:r>
          </a:p>
          <a:p>
            <a:r>
              <a:rPr lang="de-DE" sz="1000" dirty="0"/>
              <a:t>Entwicklungsprinzip [organisch-dynamisch]</a:t>
            </a:r>
          </a:p>
          <a:p>
            <a:r>
              <a:rPr lang="de-DE" sz="1000" dirty="0"/>
              <a:t>Entwicklungssturm</a:t>
            </a:r>
          </a:p>
          <a:p>
            <a:r>
              <a:rPr lang="de-DE" sz="1000" dirty="0"/>
              <a:t>Entwicklungswelle</a:t>
            </a:r>
          </a:p>
        </p:txBody>
      </p:sp>
      <p:sp>
        <p:nvSpPr>
          <p:cNvPr id="291" name="Textfeld 290">
            <a:extLst>
              <a:ext uri="{FF2B5EF4-FFF2-40B4-BE49-F238E27FC236}">
                <a16:creationId xmlns:a16="http://schemas.microsoft.com/office/drawing/2014/main" id="{5807F13A-10B8-AAC4-EC06-8938DBCAF23A}"/>
              </a:ext>
            </a:extLst>
          </p:cNvPr>
          <p:cNvSpPr txBox="1"/>
          <p:nvPr/>
        </p:nvSpPr>
        <p:spPr>
          <a:xfrm>
            <a:off x="20039680" y="23919729"/>
            <a:ext cx="270144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Entwicklung</a:t>
            </a:r>
          </a:p>
        </p:txBody>
      </p:sp>
      <p:sp>
        <p:nvSpPr>
          <p:cNvPr id="292" name="Textfeld 291">
            <a:extLst>
              <a:ext uri="{FF2B5EF4-FFF2-40B4-BE49-F238E27FC236}">
                <a16:creationId xmlns:a16="http://schemas.microsoft.com/office/drawing/2014/main" id="{29157800-B73F-19E9-DC3B-DFD8057C75E3}"/>
              </a:ext>
            </a:extLst>
          </p:cNvPr>
          <p:cNvSpPr txBox="1"/>
          <p:nvPr/>
        </p:nvSpPr>
        <p:spPr>
          <a:xfrm>
            <a:off x="37403271" y="26959707"/>
            <a:ext cx="2312404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Erformung</a:t>
            </a:r>
            <a:endParaRPr lang="de-DE" sz="1000" dirty="0"/>
          </a:p>
          <a:p>
            <a:r>
              <a:rPr lang="de-DE" sz="1000" dirty="0" err="1"/>
              <a:t>Erformung</a:t>
            </a:r>
            <a:r>
              <a:rPr lang="de-DE" sz="1000" dirty="0"/>
              <a:t> [sinnliche]</a:t>
            </a:r>
          </a:p>
          <a:p>
            <a:r>
              <a:rPr lang="de-DE" sz="1000" dirty="0" err="1"/>
              <a:t>Erformung</a:t>
            </a:r>
            <a:r>
              <a:rPr lang="de-DE" sz="1000" dirty="0"/>
              <a:t> als </a:t>
            </a:r>
            <a:r>
              <a:rPr lang="de-DE" sz="1000" dirty="0" err="1"/>
              <a:t>unbewußtes</a:t>
            </a:r>
            <a:r>
              <a:rPr lang="de-DE" sz="1000" dirty="0"/>
              <a:t> Vorbrechen</a:t>
            </a:r>
          </a:p>
        </p:txBody>
      </p:sp>
      <p:sp>
        <p:nvSpPr>
          <p:cNvPr id="293" name="Textfeld 292">
            <a:extLst>
              <a:ext uri="{FF2B5EF4-FFF2-40B4-BE49-F238E27FC236}">
                <a16:creationId xmlns:a16="http://schemas.microsoft.com/office/drawing/2014/main" id="{8EEAEE1C-7BBA-417E-E753-E95AA01FA643}"/>
              </a:ext>
            </a:extLst>
          </p:cNvPr>
          <p:cNvSpPr txBox="1"/>
          <p:nvPr/>
        </p:nvSpPr>
        <p:spPr>
          <a:xfrm>
            <a:off x="40082924" y="12429460"/>
            <a:ext cx="2598908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intentionale Struktur</a:t>
            </a:r>
          </a:p>
          <a:p>
            <a:r>
              <a:rPr lang="de-DE" sz="1000" dirty="0"/>
              <a:t>Intentionalität</a:t>
            </a:r>
          </a:p>
          <a:p>
            <a:r>
              <a:rPr lang="de-DE" sz="1000" dirty="0"/>
              <a:t>Intentionalität [Bewegungsintentionalität]</a:t>
            </a:r>
          </a:p>
          <a:p>
            <a:r>
              <a:rPr lang="de-DE" sz="1000" dirty="0"/>
              <a:t>Intentionalität [Richtungsintentionalität]</a:t>
            </a:r>
          </a:p>
        </p:txBody>
      </p:sp>
      <p:sp>
        <p:nvSpPr>
          <p:cNvPr id="296" name="Textfeld 295">
            <a:extLst>
              <a:ext uri="{FF2B5EF4-FFF2-40B4-BE49-F238E27FC236}">
                <a16:creationId xmlns:a16="http://schemas.microsoft.com/office/drawing/2014/main" id="{DA6ECB5A-3D8A-25E6-A53A-61C669003A97}"/>
              </a:ext>
            </a:extLst>
          </p:cNvPr>
          <p:cNvSpPr txBox="1"/>
          <p:nvPr/>
        </p:nvSpPr>
        <p:spPr>
          <a:xfrm>
            <a:off x="5884402" y="25462835"/>
            <a:ext cx="2239368" cy="116955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 err="1"/>
              <a:t>kinesis</a:t>
            </a:r>
            <a:endParaRPr lang="de-DE" sz="1000" dirty="0"/>
          </a:p>
          <a:p>
            <a:r>
              <a:rPr lang="de-DE" sz="1000" dirty="0"/>
              <a:t>kinetisch</a:t>
            </a:r>
          </a:p>
          <a:p>
            <a:r>
              <a:rPr lang="de-DE" sz="1000" dirty="0"/>
              <a:t>kinetische Anfangsenergie</a:t>
            </a:r>
          </a:p>
          <a:p>
            <a:r>
              <a:rPr lang="de-DE" sz="1000" dirty="0"/>
              <a:t>kinetische Energie</a:t>
            </a:r>
          </a:p>
          <a:p>
            <a:r>
              <a:rPr lang="de-DE" sz="1000" dirty="0"/>
              <a:t>kinetische Linie</a:t>
            </a:r>
          </a:p>
          <a:p>
            <a:endParaRPr lang="de-DE" sz="1000" dirty="0"/>
          </a:p>
          <a:p>
            <a:r>
              <a:rPr lang="de-DE" sz="1000" dirty="0"/>
              <a:t>Geschwindigkeitsgrad [Tempo]</a:t>
            </a:r>
          </a:p>
        </p:txBody>
      </p:sp>
      <p:sp>
        <p:nvSpPr>
          <p:cNvPr id="297" name="Textfeld 296">
            <a:extLst>
              <a:ext uri="{FF2B5EF4-FFF2-40B4-BE49-F238E27FC236}">
                <a16:creationId xmlns:a16="http://schemas.microsoft.com/office/drawing/2014/main" id="{406D39DE-AD75-1B5A-0C9E-8D149AADAB07}"/>
              </a:ext>
            </a:extLst>
          </p:cNvPr>
          <p:cNvSpPr txBox="1"/>
          <p:nvPr/>
        </p:nvSpPr>
        <p:spPr>
          <a:xfrm>
            <a:off x="9417491" y="9897781"/>
            <a:ext cx="1924506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Polarität von Energie und Klang                      </a:t>
            </a:r>
          </a:p>
        </p:txBody>
      </p:sp>
      <p:sp>
        <p:nvSpPr>
          <p:cNvPr id="299" name="Textfeld 298">
            <a:extLst>
              <a:ext uri="{FF2B5EF4-FFF2-40B4-BE49-F238E27FC236}">
                <a16:creationId xmlns:a16="http://schemas.microsoft.com/office/drawing/2014/main" id="{22261135-E2FA-B1A5-EFFA-9764E8FA603A}"/>
              </a:ext>
            </a:extLst>
          </p:cNvPr>
          <p:cNvSpPr txBox="1"/>
          <p:nvPr/>
        </p:nvSpPr>
        <p:spPr>
          <a:xfrm>
            <a:off x="9531703" y="3843203"/>
            <a:ext cx="3156639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schweben [Charakter des Schwebens und Wehens]</a:t>
            </a:r>
          </a:p>
          <a:p>
            <a:r>
              <a:rPr lang="de-DE" sz="1000" dirty="0"/>
              <a:t>schwebend [beschwingt-schwebend]</a:t>
            </a:r>
          </a:p>
          <a:p>
            <a:r>
              <a:rPr lang="de-DE" sz="1000" dirty="0"/>
              <a:t>schwebendes Motiv</a:t>
            </a:r>
          </a:p>
        </p:txBody>
      </p:sp>
      <p:sp>
        <p:nvSpPr>
          <p:cNvPr id="300" name="Textfeld 299">
            <a:extLst>
              <a:ext uri="{FF2B5EF4-FFF2-40B4-BE49-F238E27FC236}">
                <a16:creationId xmlns:a16="http://schemas.microsoft.com/office/drawing/2014/main" id="{E3453463-A336-4BFD-5E40-1048E895DFEF}"/>
              </a:ext>
            </a:extLst>
          </p:cNvPr>
          <p:cNvSpPr txBox="1"/>
          <p:nvPr/>
        </p:nvSpPr>
        <p:spPr>
          <a:xfrm>
            <a:off x="828193" y="2345633"/>
            <a:ext cx="241110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Steigerung</a:t>
            </a:r>
          </a:p>
        </p:txBody>
      </p:sp>
      <p:sp>
        <p:nvSpPr>
          <p:cNvPr id="302" name="Textfeld 301">
            <a:extLst>
              <a:ext uri="{FF2B5EF4-FFF2-40B4-BE49-F238E27FC236}">
                <a16:creationId xmlns:a16="http://schemas.microsoft.com/office/drawing/2014/main" id="{DBEFA361-CEC4-7674-91FE-26ED7A9A399A}"/>
              </a:ext>
            </a:extLst>
          </p:cNvPr>
          <p:cNvSpPr txBox="1"/>
          <p:nvPr/>
        </p:nvSpPr>
        <p:spPr>
          <a:xfrm>
            <a:off x="857560" y="1425742"/>
            <a:ext cx="3604064" cy="101566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Steigerung</a:t>
            </a:r>
          </a:p>
          <a:p>
            <a:r>
              <a:rPr lang="de-DE" sz="1000" dirty="0"/>
              <a:t>Steigerung [dramatische]</a:t>
            </a:r>
          </a:p>
          <a:p>
            <a:r>
              <a:rPr lang="de-DE" sz="1000" dirty="0"/>
              <a:t>Steigerung [Sog der]</a:t>
            </a:r>
          </a:p>
          <a:p>
            <a:r>
              <a:rPr lang="de-DE" sz="1000" dirty="0"/>
              <a:t>Steigerung [Spannungssteigerungen]</a:t>
            </a:r>
          </a:p>
          <a:p>
            <a:r>
              <a:rPr lang="de-DE" sz="1000" dirty="0"/>
              <a:t>Steigerung [Wellensteigerungen]</a:t>
            </a:r>
          </a:p>
          <a:p>
            <a:r>
              <a:rPr lang="de-DE" sz="1000" dirty="0"/>
              <a:t>Steigerungswellen</a:t>
            </a:r>
          </a:p>
        </p:txBody>
      </p:sp>
      <p:cxnSp>
        <p:nvCxnSpPr>
          <p:cNvPr id="179" name="Gerader Verbinder 178">
            <a:extLst>
              <a:ext uri="{FF2B5EF4-FFF2-40B4-BE49-F238E27FC236}">
                <a16:creationId xmlns:a16="http://schemas.microsoft.com/office/drawing/2014/main" id="{B33C1709-1A1C-06EF-E1EB-0BBD33806827}"/>
              </a:ext>
            </a:extLst>
          </p:cNvPr>
          <p:cNvCxnSpPr>
            <a:stCxn id="3" idx="1"/>
          </p:cNvCxnSpPr>
          <p:nvPr/>
        </p:nvCxnSpPr>
        <p:spPr>
          <a:xfrm flipH="1">
            <a:off x="3305780" y="2746543"/>
            <a:ext cx="1507289" cy="174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5" name="Textfeld 304">
            <a:extLst>
              <a:ext uri="{FF2B5EF4-FFF2-40B4-BE49-F238E27FC236}">
                <a16:creationId xmlns:a16="http://schemas.microsoft.com/office/drawing/2014/main" id="{70597EF3-C159-DB3D-53B9-0510E2B34E96}"/>
              </a:ext>
            </a:extLst>
          </p:cNvPr>
          <p:cNvSpPr txBox="1"/>
          <p:nvPr/>
        </p:nvSpPr>
        <p:spPr>
          <a:xfrm>
            <a:off x="23581374" y="23931107"/>
            <a:ext cx="206947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Strebung</a:t>
            </a:r>
          </a:p>
        </p:txBody>
      </p:sp>
      <p:cxnSp>
        <p:nvCxnSpPr>
          <p:cNvPr id="184" name="Gerader Verbinder 183">
            <a:extLst>
              <a:ext uri="{FF2B5EF4-FFF2-40B4-BE49-F238E27FC236}">
                <a16:creationId xmlns:a16="http://schemas.microsoft.com/office/drawing/2014/main" id="{1203FB93-9F62-7DDA-F4A9-F4E3073CAF55}"/>
              </a:ext>
            </a:extLst>
          </p:cNvPr>
          <p:cNvCxnSpPr>
            <a:cxnSpLocks/>
          </p:cNvCxnSpPr>
          <p:nvPr/>
        </p:nvCxnSpPr>
        <p:spPr>
          <a:xfrm>
            <a:off x="22732376" y="24271048"/>
            <a:ext cx="78253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1" name="Textfeld 310">
            <a:extLst>
              <a:ext uri="{FF2B5EF4-FFF2-40B4-BE49-F238E27FC236}">
                <a16:creationId xmlns:a16="http://schemas.microsoft.com/office/drawing/2014/main" id="{6B7E93E0-E095-0EA6-4D33-94CCB2E1DCBA}"/>
              </a:ext>
            </a:extLst>
          </p:cNvPr>
          <p:cNvSpPr txBox="1"/>
          <p:nvPr/>
        </p:nvSpPr>
        <p:spPr>
          <a:xfrm>
            <a:off x="23625270" y="24572442"/>
            <a:ext cx="2658914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Streben</a:t>
            </a:r>
          </a:p>
          <a:p>
            <a:r>
              <a:rPr lang="de-DE" sz="1000" dirty="0"/>
              <a:t>streben [Hinstreben]</a:t>
            </a:r>
          </a:p>
          <a:p>
            <a:r>
              <a:rPr lang="de-DE" sz="1000" dirty="0"/>
              <a:t>Strebetendenzen</a:t>
            </a:r>
          </a:p>
          <a:p>
            <a:r>
              <a:rPr lang="de-DE" sz="1000" dirty="0"/>
              <a:t>Strebungen</a:t>
            </a:r>
          </a:p>
          <a:p>
            <a:r>
              <a:rPr lang="de-DE" sz="1000" dirty="0"/>
              <a:t>Strebungen [durchkreuzende energetische]</a:t>
            </a:r>
          </a:p>
          <a:p>
            <a:r>
              <a:rPr lang="de-DE" sz="1000" dirty="0"/>
              <a:t>Strebungen [verspüren]</a:t>
            </a:r>
          </a:p>
          <a:p>
            <a:r>
              <a:rPr lang="de-DE" sz="1000" dirty="0"/>
              <a:t>Strebungstendenzen in Tönen [spüren]</a:t>
            </a:r>
          </a:p>
          <a:p>
            <a:endParaRPr lang="de-DE" sz="1000" dirty="0"/>
          </a:p>
          <a:p>
            <a:r>
              <a:rPr lang="de-DE" sz="1000" dirty="0"/>
              <a:t>Zielbezogenheit [der Bewegung]</a:t>
            </a:r>
          </a:p>
          <a:p>
            <a:r>
              <a:rPr lang="de-DE" sz="1000" dirty="0"/>
              <a:t>Zielstrebigkeit</a:t>
            </a:r>
          </a:p>
        </p:txBody>
      </p:sp>
      <p:sp>
        <p:nvSpPr>
          <p:cNvPr id="312" name="Textfeld 311">
            <a:extLst>
              <a:ext uri="{FF2B5EF4-FFF2-40B4-BE49-F238E27FC236}">
                <a16:creationId xmlns:a16="http://schemas.microsoft.com/office/drawing/2014/main" id="{F779DE32-02C7-ABD2-0BC5-787580840643}"/>
              </a:ext>
            </a:extLst>
          </p:cNvPr>
          <p:cNvSpPr txBox="1"/>
          <p:nvPr/>
        </p:nvSpPr>
        <p:spPr>
          <a:xfrm>
            <a:off x="3424335" y="26646000"/>
            <a:ext cx="254621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strömen</a:t>
            </a:r>
          </a:p>
        </p:txBody>
      </p:sp>
      <p:cxnSp>
        <p:nvCxnSpPr>
          <p:cNvPr id="198" name="Gerader Verbinder 197">
            <a:extLst>
              <a:ext uri="{FF2B5EF4-FFF2-40B4-BE49-F238E27FC236}">
                <a16:creationId xmlns:a16="http://schemas.microsoft.com/office/drawing/2014/main" id="{1A24C444-3935-BDB1-10C2-11224B024CF6}"/>
              </a:ext>
            </a:extLst>
          </p:cNvPr>
          <p:cNvCxnSpPr/>
          <p:nvPr/>
        </p:nvCxnSpPr>
        <p:spPr>
          <a:xfrm flipH="1">
            <a:off x="2128711" y="27034913"/>
            <a:ext cx="118721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6" name="Textfeld 315">
            <a:extLst>
              <a:ext uri="{FF2B5EF4-FFF2-40B4-BE49-F238E27FC236}">
                <a16:creationId xmlns:a16="http://schemas.microsoft.com/office/drawing/2014/main" id="{FF498405-A08A-8217-490B-6D924CC287FB}"/>
              </a:ext>
            </a:extLst>
          </p:cNvPr>
          <p:cNvSpPr txBox="1"/>
          <p:nvPr/>
        </p:nvSpPr>
        <p:spPr>
          <a:xfrm>
            <a:off x="3467505" y="27288783"/>
            <a:ext cx="2733000" cy="16312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Strom [kontinuierlicher Strom des Drängens]</a:t>
            </a:r>
          </a:p>
          <a:p>
            <a:r>
              <a:rPr lang="de-AT" sz="1000" dirty="0"/>
              <a:t>Strom [Kraftstrom]</a:t>
            </a:r>
          </a:p>
          <a:p>
            <a:r>
              <a:rPr lang="de-AT" sz="1000" dirty="0"/>
              <a:t>ströme [was in uns ströme]</a:t>
            </a:r>
          </a:p>
          <a:p>
            <a:r>
              <a:rPr lang="de-AT" sz="1000" dirty="0"/>
              <a:t>ströme [wie dies in uns ströme]</a:t>
            </a:r>
          </a:p>
          <a:p>
            <a:r>
              <a:rPr lang="de-AT" sz="1000" dirty="0"/>
              <a:t>strömen [ausströmen von Energie in Klang]</a:t>
            </a:r>
          </a:p>
          <a:p>
            <a:r>
              <a:rPr lang="de-AT" sz="1000" dirty="0"/>
              <a:t>strömen [ausströmen]</a:t>
            </a:r>
          </a:p>
          <a:p>
            <a:r>
              <a:rPr lang="de-AT" sz="1000" dirty="0"/>
              <a:t>strömen [mitströmen]</a:t>
            </a:r>
          </a:p>
          <a:p>
            <a:r>
              <a:rPr lang="de-AT" sz="1000" dirty="0"/>
              <a:t>strömen [ununterbrochen]</a:t>
            </a:r>
          </a:p>
          <a:p>
            <a:r>
              <a:rPr lang="de-AT" sz="1000" dirty="0"/>
              <a:t>Strömungen</a:t>
            </a:r>
          </a:p>
          <a:p>
            <a:r>
              <a:rPr lang="de-AT" sz="1000" dirty="0"/>
              <a:t>durchströmen</a:t>
            </a:r>
          </a:p>
        </p:txBody>
      </p:sp>
      <p:sp>
        <p:nvSpPr>
          <p:cNvPr id="317" name="Textfeld 316">
            <a:extLst>
              <a:ext uri="{FF2B5EF4-FFF2-40B4-BE49-F238E27FC236}">
                <a16:creationId xmlns:a16="http://schemas.microsoft.com/office/drawing/2014/main" id="{C9F0982E-F3E3-398A-67CE-0B5F3C11E2F6}"/>
              </a:ext>
            </a:extLst>
          </p:cNvPr>
          <p:cNvSpPr txBox="1"/>
          <p:nvPr/>
        </p:nvSpPr>
        <p:spPr>
          <a:xfrm>
            <a:off x="11064638" y="28121428"/>
            <a:ext cx="93647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Zug</a:t>
            </a:r>
          </a:p>
        </p:txBody>
      </p:sp>
      <p:sp>
        <p:nvSpPr>
          <p:cNvPr id="319" name="Textfeld 318">
            <a:extLst>
              <a:ext uri="{FF2B5EF4-FFF2-40B4-BE49-F238E27FC236}">
                <a16:creationId xmlns:a16="http://schemas.microsoft.com/office/drawing/2014/main" id="{5F9DF225-1344-2DB7-A7C8-630A482673B2}"/>
              </a:ext>
            </a:extLst>
          </p:cNvPr>
          <p:cNvSpPr txBox="1"/>
          <p:nvPr/>
        </p:nvSpPr>
        <p:spPr>
          <a:xfrm>
            <a:off x="11058637" y="28808118"/>
            <a:ext cx="2926606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Zug [als aktives Moment]</a:t>
            </a:r>
          </a:p>
          <a:p>
            <a:r>
              <a:rPr lang="de-DE" sz="1000" dirty="0"/>
              <a:t>Zug [Bewegungszug]</a:t>
            </a:r>
          </a:p>
          <a:p>
            <a:r>
              <a:rPr lang="de-DE" sz="1000" dirty="0"/>
              <a:t>Zug [der Bewegung]</a:t>
            </a:r>
          </a:p>
        </p:txBody>
      </p:sp>
      <p:sp>
        <p:nvSpPr>
          <p:cNvPr id="320" name="Textfeld 319">
            <a:extLst>
              <a:ext uri="{FF2B5EF4-FFF2-40B4-BE49-F238E27FC236}">
                <a16:creationId xmlns:a16="http://schemas.microsoft.com/office/drawing/2014/main" id="{A9F7E848-255B-9060-ED88-67855FE852A5}"/>
              </a:ext>
            </a:extLst>
          </p:cNvPr>
          <p:cNvSpPr txBox="1"/>
          <p:nvPr/>
        </p:nvSpPr>
        <p:spPr>
          <a:xfrm>
            <a:off x="32111564" y="26250589"/>
            <a:ext cx="164154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4000" dirty="0"/>
              <a:t>Akkord</a:t>
            </a:r>
          </a:p>
        </p:txBody>
      </p:sp>
      <p:sp>
        <p:nvSpPr>
          <p:cNvPr id="323" name="Textfeld 322">
            <a:extLst>
              <a:ext uri="{FF2B5EF4-FFF2-40B4-BE49-F238E27FC236}">
                <a16:creationId xmlns:a16="http://schemas.microsoft.com/office/drawing/2014/main" id="{A1E9ACBE-7E2C-FFCE-47A2-AA5D10C8E923}"/>
              </a:ext>
            </a:extLst>
          </p:cNvPr>
          <p:cNvSpPr txBox="1"/>
          <p:nvPr/>
        </p:nvSpPr>
        <p:spPr>
          <a:xfrm>
            <a:off x="32113441" y="26828841"/>
            <a:ext cx="2280141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Akkordschichtungen [drückende]</a:t>
            </a:r>
          </a:p>
          <a:p>
            <a:r>
              <a:rPr lang="de-DE" sz="1000" dirty="0"/>
              <a:t>Akkordspannung</a:t>
            </a:r>
          </a:p>
          <a:p>
            <a:r>
              <a:rPr lang="de-DE" sz="1000" dirty="0"/>
              <a:t>akkordzersetzende potentielle Energie</a:t>
            </a:r>
          </a:p>
          <a:p>
            <a:r>
              <a:rPr lang="de-DE" sz="1000" dirty="0" err="1"/>
              <a:t>Gestemm</a:t>
            </a:r>
            <a:r>
              <a:rPr lang="de-DE" sz="1000" dirty="0"/>
              <a:t> [der </a:t>
            </a:r>
            <a:r>
              <a:rPr lang="de-DE" sz="1000" dirty="0" err="1"/>
              <a:t>Arkorde</a:t>
            </a:r>
            <a:r>
              <a:rPr lang="de-DE" sz="1000" dirty="0"/>
              <a:t>]</a:t>
            </a:r>
          </a:p>
        </p:txBody>
      </p:sp>
      <p:sp>
        <p:nvSpPr>
          <p:cNvPr id="327" name="Textfeld 326">
            <a:extLst>
              <a:ext uri="{FF2B5EF4-FFF2-40B4-BE49-F238E27FC236}">
                <a16:creationId xmlns:a16="http://schemas.microsoft.com/office/drawing/2014/main" id="{98B8B84C-EFDB-A1BA-8D9F-834ECDD20496}"/>
              </a:ext>
            </a:extLst>
          </p:cNvPr>
          <p:cNvSpPr txBox="1"/>
          <p:nvPr/>
        </p:nvSpPr>
        <p:spPr>
          <a:xfrm>
            <a:off x="203815" y="28452819"/>
            <a:ext cx="227658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Auflösung</a:t>
            </a:r>
          </a:p>
        </p:txBody>
      </p:sp>
      <p:sp>
        <p:nvSpPr>
          <p:cNvPr id="328" name="Textfeld 327">
            <a:extLst>
              <a:ext uri="{FF2B5EF4-FFF2-40B4-BE49-F238E27FC236}">
                <a16:creationId xmlns:a16="http://schemas.microsoft.com/office/drawing/2014/main" id="{B6145096-D71C-722F-5DA0-8FEA2DE03FDF}"/>
              </a:ext>
            </a:extLst>
          </p:cNvPr>
          <p:cNvSpPr txBox="1"/>
          <p:nvPr/>
        </p:nvSpPr>
        <p:spPr>
          <a:xfrm>
            <a:off x="236503" y="29067412"/>
            <a:ext cx="1521409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AT" sz="1000" dirty="0"/>
              <a:t>Auflösung</a:t>
            </a:r>
          </a:p>
          <a:p>
            <a:r>
              <a:rPr lang="de-AT" sz="1000" dirty="0"/>
              <a:t>Auflösungsbedürftigkeit</a:t>
            </a:r>
          </a:p>
          <a:p>
            <a:r>
              <a:rPr lang="de-AT" sz="1000" dirty="0"/>
              <a:t>Auflösungsempfinden</a:t>
            </a:r>
          </a:p>
          <a:p>
            <a:r>
              <a:rPr lang="de-AT" sz="1000" dirty="0"/>
              <a:t>Auflösungsstreben</a:t>
            </a:r>
          </a:p>
        </p:txBody>
      </p:sp>
      <p:sp>
        <p:nvSpPr>
          <p:cNvPr id="330" name="Textfeld 329">
            <a:extLst>
              <a:ext uri="{FF2B5EF4-FFF2-40B4-BE49-F238E27FC236}">
                <a16:creationId xmlns:a16="http://schemas.microsoft.com/office/drawing/2014/main" id="{EB63702C-081E-E95D-21F3-F352290C4B82}"/>
              </a:ext>
            </a:extLst>
          </p:cNvPr>
          <p:cNvSpPr txBox="1"/>
          <p:nvPr/>
        </p:nvSpPr>
        <p:spPr>
          <a:xfrm>
            <a:off x="1835158" y="29232599"/>
            <a:ext cx="2115229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Ausgleich [Bewegungsausgleich]</a:t>
            </a:r>
          </a:p>
          <a:p>
            <a:r>
              <a:rPr lang="de-DE" sz="1000" dirty="0"/>
              <a:t>Ausgleich [Spannungsbeziehung]</a:t>
            </a:r>
          </a:p>
          <a:p>
            <a:r>
              <a:rPr lang="de-DE" sz="1000" dirty="0"/>
              <a:t>Ausgleich und Ruhe</a:t>
            </a:r>
          </a:p>
        </p:txBody>
      </p:sp>
      <p:sp>
        <p:nvSpPr>
          <p:cNvPr id="331" name="Textfeld 330">
            <a:extLst>
              <a:ext uri="{FF2B5EF4-FFF2-40B4-BE49-F238E27FC236}">
                <a16:creationId xmlns:a16="http://schemas.microsoft.com/office/drawing/2014/main" id="{59C76A3C-6ABF-CBDC-2D26-D86707383D80}"/>
              </a:ext>
            </a:extLst>
          </p:cNvPr>
          <p:cNvSpPr txBox="1"/>
          <p:nvPr/>
        </p:nvSpPr>
        <p:spPr>
          <a:xfrm>
            <a:off x="35341708" y="14878557"/>
            <a:ext cx="262642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mitströmen</a:t>
            </a:r>
          </a:p>
        </p:txBody>
      </p:sp>
      <p:sp>
        <p:nvSpPr>
          <p:cNvPr id="332" name="Textfeld 331">
            <a:extLst>
              <a:ext uri="{FF2B5EF4-FFF2-40B4-BE49-F238E27FC236}">
                <a16:creationId xmlns:a16="http://schemas.microsoft.com/office/drawing/2014/main" id="{19EA2870-FA2D-96A9-9952-59BA1F8BA074}"/>
              </a:ext>
            </a:extLst>
          </p:cNvPr>
          <p:cNvSpPr txBox="1"/>
          <p:nvPr/>
        </p:nvSpPr>
        <p:spPr>
          <a:xfrm>
            <a:off x="35389406" y="15492090"/>
            <a:ext cx="2267572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Hören als Mitströmen</a:t>
            </a:r>
          </a:p>
          <a:p>
            <a:r>
              <a:rPr lang="de-DE" sz="1000" dirty="0"/>
              <a:t>Spannungsverlauf [eines Mitströmens]</a:t>
            </a:r>
          </a:p>
          <a:p>
            <a:r>
              <a:rPr lang="de-DE" sz="1000" dirty="0"/>
              <a:t>strömen [mitströmen]</a:t>
            </a:r>
          </a:p>
          <a:p>
            <a:r>
              <a:rPr lang="de-DE" sz="1000" dirty="0"/>
              <a:t>energetisches Mitströmen</a:t>
            </a:r>
          </a:p>
        </p:txBody>
      </p:sp>
      <p:sp>
        <p:nvSpPr>
          <p:cNvPr id="333" name="Textfeld 332">
            <a:extLst>
              <a:ext uri="{FF2B5EF4-FFF2-40B4-BE49-F238E27FC236}">
                <a16:creationId xmlns:a16="http://schemas.microsoft.com/office/drawing/2014/main" id="{2FA7DD06-6AF2-B2FB-3240-F70C966F550F}"/>
              </a:ext>
            </a:extLst>
          </p:cNvPr>
          <p:cNvSpPr txBox="1"/>
          <p:nvPr/>
        </p:nvSpPr>
        <p:spPr>
          <a:xfrm>
            <a:off x="9662319" y="1866150"/>
            <a:ext cx="1293348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Hemmung</a:t>
            </a:r>
          </a:p>
        </p:txBody>
      </p:sp>
      <p:sp>
        <p:nvSpPr>
          <p:cNvPr id="334" name="Textfeld 333">
            <a:extLst>
              <a:ext uri="{FF2B5EF4-FFF2-40B4-BE49-F238E27FC236}">
                <a16:creationId xmlns:a16="http://schemas.microsoft.com/office/drawing/2014/main" id="{CF749912-BA63-1338-A5C3-155ADA714F6F}"/>
              </a:ext>
            </a:extLst>
          </p:cNvPr>
          <p:cNvSpPr txBox="1"/>
          <p:nvPr/>
        </p:nvSpPr>
        <p:spPr>
          <a:xfrm>
            <a:off x="5334227" y="28404454"/>
            <a:ext cx="254621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schwingen</a:t>
            </a:r>
          </a:p>
        </p:txBody>
      </p:sp>
      <p:cxnSp>
        <p:nvCxnSpPr>
          <p:cNvPr id="247" name="Gerader Verbinder 246">
            <a:extLst>
              <a:ext uri="{FF2B5EF4-FFF2-40B4-BE49-F238E27FC236}">
                <a16:creationId xmlns:a16="http://schemas.microsoft.com/office/drawing/2014/main" id="{589F26E4-A6AE-BBD8-73D2-9168B9A45914}"/>
              </a:ext>
            </a:extLst>
          </p:cNvPr>
          <p:cNvCxnSpPr/>
          <p:nvPr/>
        </p:nvCxnSpPr>
        <p:spPr>
          <a:xfrm>
            <a:off x="6266626" y="26686654"/>
            <a:ext cx="0" cy="17887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7" name="Textfeld 336">
            <a:extLst>
              <a:ext uri="{FF2B5EF4-FFF2-40B4-BE49-F238E27FC236}">
                <a16:creationId xmlns:a16="http://schemas.microsoft.com/office/drawing/2014/main" id="{8A087F2D-9A96-9B36-5544-34B49848C4EF}"/>
              </a:ext>
            </a:extLst>
          </p:cNvPr>
          <p:cNvSpPr txBox="1"/>
          <p:nvPr/>
        </p:nvSpPr>
        <p:spPr>
          <a:xfrm>
            <a:off x="5354547" y="28990700"/>
            <a:ext cx="3453849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schwingen</a:t>
            </a:r>
          </a:p>
          <a:p>
            <a:r>
              <a:rPr lang="de-DE" sz="1000" dirty="0"/>
              <a:t>schwingen [seelisches Ausschwingen]</a:t>
            </a:r>
          </a:p>
          <a:p>
            <a:r>
              <a:rPr lang="de-DE" sz="1000" dirty="0"/>
              <a:t>Schwung [einer (melodischen) Linie]</a:t>
            </a:r>
          </a:p>
        </p:txBody>
      </p:sp>
      <p:sp>
        <p:nvSpPr>
          <p:cNvPr id="340" name="Textfeld 339">
            <a:extLst>
              <a:ext uri="{FF2B5EF4-FFF2-40B4-BE49-F238E27FC236}">
                <a16:creationId xmlns:a16="http://schemas.microsoft.com/office/drawing/2014/main" id="{C205EFE6-B4EF-305F-166E-A9B73316D7AC}"/>
              </a:ext>
            </a:extLst>
          </p:cNvPr>
          <p:cNvSpPr txBox="1"/>
          <p:nvPr/>
        </p:nvSpPr>
        <p:spPr>
          <a:xfrm>
            <a:off x="16742801" y="3529521"/>
            <a:ext cx="2744443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de-DE" sz="1000" dirty="0"/>
              <a:t>treibend [weitertreibend]</a:t>
            </a:r>
          </a:p>
          <a:p>
            <a:r>
              <a:rPr lang="de-DE" sz="1000" dirty="0"/>
              <a:t>Treibens [aktives Moment des]</a:t>
            </a:r>
          </a:p>
          <a:p>
            <a:r>
              <a:rPr lang="de-DE" sz="1000" dirty="0"/>
              <a:t>Trieb [ &gt; Antrieb]</a:t>
            </a:r>
          </a:p>
          <a:p>
            <a:r>
              <a:rPr lang="de-DE" sz="1000"/>
              <a:t>Vortrieb und Stauung</a:t>
            </a:r>
            <a:endParaRPr lang="de-DE" sz="1000" dirty="0"/>
          </a:p>
        </p:txBody>
      </p:sp>
      <p:sp>
        <p:nvSpPr>
          <p:cNvPr id="233" name="Textfeld 232">
            <a:extLst>
              <a:ext uri="{FF2B5EF4-FFF2-40B4-BE49-F238E27FC236}">
                <a16:creationId xmlns:a16="http://schemas.microsoft.com/office/drawing/2014/main" id="{4CE80CE8-6CB7-3751-150F-9E8FD6A13722}"/>
              </a:ext>
            </a:extLst>
          </p:cNvPr>
          <p:cNvSpPr txBox="1"/>
          <p:nvPr/>
        </p:nvSpPr>
        <p:spPr>
          <a:xfrm>
            <a:off x="898716" y="17401363"/>
            <a:ext cx="447539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Ausdrucksbewegung</a:t>
            </a:r>
          </a:p>
        </p:txBody>
      </p:sp>
      <p:sp>
        <p:nvSpPr>
          <p:cNvPr id="238" name="Textfeld 237">
            <a:extLst>
              <a:ext uri="{FF2B5EF4-FFF2-40B4-BE49-F238E27FC236}">
                <a16:creationId xmlns:a16="http://schemas.microsoft.com/office/drawing/2014/main" id="{32DF1022-7A29-2215-621D-9EC741618206}"/>
              </a:ext>
            </a:extLst>
          </p:cNvPr>
          <p:cNvSpPr txBox="1"/>
          <p:nvPr/>
        </p:nvSpPr>
        <p:spPr>
          <a:xfrm>
            <a:off x="639803" y="13112870"/>
            <a:ext cx="2915991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de-DE"/>
            </a:defPPr>
            <a:lvl1pPr>
              <a:defRPr sz="4000">
                <a:solidFill>
                  <a:srgbClr val="FF0000"/>
                </a:solidFill>
              </a:defRPr>
            </a:lvl1pPr>
          </a:lstStyle>
          <a:p>
            <a:r>
              <a:rPr lang="de-AT" dirty="0">
                <a:solidFill>
                  <a:schemeClr val="tx1"/>
                </a:solidFill>
              </a:rPr>
              <a:t>Aufführungs-</a:t>
            </a:r>
          </a:p>
          <a:p>
            <a:r>
              <a:rPr lang="de-AT" dirty="0" err="1">
                <a:solidFill>
                  <a:schemeClr val="tx1"/>
                </a:solidFill>
              </a:rPr>
              <a:t>bewegung</a:t>
            </a:r>
            <a:endParaRPr lang="de-AT" dirty="0">
              <a:solidFill>
                <a:schemeClr val="tx1"/>
              </a:solidFill>
            </a:endParaRPr>
          </a:p>
        </p:txBody>
      </p:sp>
      <p:cxnSp>
        <p:nvCxnSpPr>
          <p:cNvPr id="12" name="Gerader Verbinder 11">
            <a:extLst>
              <a:ext uri="{FF2B5EF4-FFF2-40B4-BE49-F238E27FC236}">
                <a16:creationId xmlns:a16="http://schemas.microsoft.com/office/drawing/2014/main" id="{E223FFD9-4ECE-9C76-EE9C-F82E5346F733}"/>
              </a:ext>
            </a:extLst>
          </p:cNvPr>
          <p:cNvCxnSpPr/>
          <p:nvPr/>
        </p:nvCxnSpPr>
        <p:spPr>
          <a:xfrm>
            <a:off x="1926607" y="12394292"/>
            <a:ext cx="0" cy="6001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571882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10548</Words>
  <Application>Microsoft Office PowerPoint</Application>
  <PresentationFormat>Benutzerdefiniert</PresentationFormat>
  <Paragraphs>3485</Paragraphs>
  <Slides>5</Slides>
  <Notes>2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Gerhard Dirmoser</dc:creator>
  <cp:lastModifiedBy>Gerhard Dirmoser</cp:lastModifiedBy>
  <cp:revision>98</cp:revision>
  <dcterms:created xsi:type="dcterms:W3CDTF">2022-05-08T11:58:20Z</dcterms:created>
  <dcterms:modified xsi:type="dcterms:W3CDTF">2022-07-18T08:27:15Z</dcterms:modified>
</cp:coreProperties>
</file>

<file path=docProps/thumbnail.jpeg>
</file>